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9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1" r:id="rId13"/>
    <p:sldId id="282" r:id="rId14"/>
    <p:sldId id="283" r:id="rId15"/>
    <p:sldId id="284" r:id="rId16"/>
    <p:sldId id="276" r:id="rId17"/>
    <p:sldId id="278" r:id="rId18"/>
    <p:sldId id="279" r:id="rId19"/>
    <p:sldId id="280" r:id="rId20"/>
    <p:sldId id="266" r:id="rId21"/>
    <p:sldId id="267" r:id="rId22"/>
    <p:sldId id="285" r:id="rId23"/>
    <p:sldId id="268" r:id="rId24"/>
    <p:sldId id="269" r:id="rId25"/>
    <p:sldId id="271" r:id="rId26"/>
    <p:sldId id="270" r:id="rId27"/>
    <p:sldId id="287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445"/>
    <a:srgbClr val="3B2081"/>
    <a:srgbClr val="251059"/>
    <a:srgbClr val="F4FD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9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5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4E3B480-DA35-4D20-A461-AD4888541964}" type="datetimeFigureOut">
              <a:rPr lang="en-IN"/>
              <a:pPr>
                <a:defRPr/>
              </a:pPr>
              <a:t>18-04-2018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N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N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8FCCFD-6523-445D-BE96-272ADF650B5D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73970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FCCFD-6523-445D-BE96-272ADF650B5D}" type="slidenum">
              <a:rPr lang="en-IN" altLang="en-US" smtClean="0"/>
              <a:pPr/>
              <a:t>8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369022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D7D3A5-38B5-495A-AFE3-085BD4C31220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34F6-A750-473C-9006-13B56ED2548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629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925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685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734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691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7012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26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1BC7BA-E325-40EA-8346-2A077675FADC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FECBB-6C16-46D0-944F-AC16034486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721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B91F03-D74B-4A1B-B59D-FA3265ABF07E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CF44-E61B-4240-B318-AABA5D3FB8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6681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BF185A-D96C-4BDF-BC38-C410D9E59D6E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4B180-75B4-495E-B1E3-C67C8AA01F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5592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C7F489-9402-468D-BB3B-DB53858D584F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61461-533C-4BD4-8731-00D85CE9D4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7923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3E6BD-861C-4B54-99E2-FA34C9465708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49D-520C-4FA0-A911-84A1AA7FC3A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4517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7F6F02-CDC0-4285-AB8F-CB3B516C19B5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776BE-46C5-4EA3-9A14-2DF2B0B439F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780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09B6B-164F-4BCA-B86C-139000608489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95AA5-8916-4E4A-B364-8DA5A0B1FCC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727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F1383-C00E-4850-BDD4-8CD840715C4F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F9A01-ED1B-43A4-9AAE-7DABA51F071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932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2988D2-91F5-4772-A208-F398B606303E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B3FA-B2A5-4E77-BD0D-D7D478BD974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7267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FE28C9-FC44-48CD-A74D-44732EBD9B2F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FED-CF80-45C5-8132-AF6FA5A7D82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4106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D55077C-4C06-46DD-B238-0A597DBBE976}" type="datetimeFigureOut">
              <a:rPr lang="en-US" smtClean="0"/>
              <a:pPr>
                <a:defRPr/>
              </a:pPr>
              <a:t>4/18/2018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05529DE-4533-4E5B-B93E-FB9866592F1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>
            <a:lum bright="70000" contrast="-70000"/>
          </a:blip>
          <a:stretch>
            <a:fillRect/>
          </a:stretch>
        </p:blipFill>
        <p:spPr>
          <a:xfrm>
            <a:off x="0" y="0"/>
            <a:ext cx="91636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733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2209800"/>
            <a:ext cx="3267739" cy="42858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6963" y="1629615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Jesus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6015" y="917138"/>
            <a:ext cx="8458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Passion, Death and Resurrection of</a:t>
            </a:r>
            <a:r>
              <a:rPr lang="en-IN" sz="3600" b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en-IN" sz="3600" b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IN" sz="3200" b="1" cap="all" dirty="0">
                <a:ln w="3175" cmpd="sng">
                  <a:noFill/>
                </a:ln>
                <a:solidFill>
                  <a:prstClr val="white"/>
                </a:solidFill>
                <a:latin typeface="Century Gothic" panose="020B0502020202020204"/>
                <a:ea typeface="+mj-ea"/>
                <a:cs typeface="+mj-cs"/>
              </a:rPr>
              <a:t/>
            </a:r>
            <a:br>
              <a:rPr lang="en-IN" sz="3200" b="1" cap="all" dirty="0">
                <a:ln w="3175" cmpd="sng">
                  <a:noFill/>
                </a:ln>
                <a:solidFill>
                  <a:prstClr val="white"/>
                </a:solidFill>
                <a:latin typeface="Century Gothic" panose="020B0502020202020204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92032" y="221039"/>
            <a:ext cx="2666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PASCHA</a:t>
            </a:r>
            <a:br>
              <a:rPr lang="en-IN" sz="3600" b="1" cap="all" dirty="0">
                <a:ln w="3175" cmpd="sng">
                  <a:noFill/>
                </a:ln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86928" y="381000"/>
            <a:ext cx="7467600" cy="1524000"/>
          </a:xfrm>
        </p:spPr>
        <p:txBody>
          <a:bodyPr>
            <a:normAutofit/>
          </a:bodyPr>
          <a:lstStyle/>
          <a:p>
            <a:r>
              <a:rPr lang="en-IN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Luke’s purpose in writing                                   the Gospel and the Acts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61012" y="1912345"/>
            <a:ext cx="7793516" cy="4419600"/>
          </a:xfrm>
        </p:spPr>
        <p:txBody>
          <a:bodyPr>
            <a:noAutofit/>
          </a:bodyPr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present Jesus as the Saviour for both Jews and Gentiles, in short for all humanity.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second motive to show the Roman authorities that they had nothing to fear from the new religion. (Pilate tries to secure the release of Jesus 23:4 and 14-15. Similarly in the Acts too Festus, the Roman Governor, in spite of much pressure from the Jews, would not condemn Paul – Acts 26:31.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6554867" cy="1524000"/>
          </a:xfrm>
        </p:spPr>
        <p:txBody>
          <a:bodyPr/>
          <a:lstStyle/>
          <a:p>
            <a:r>
              <a:rPr lang="en-IN" alt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praise of Luke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6633" y="1538689"/>
            <a:ext cx="8229600" cy="4830763"/>
          </a:xfrm>
        </p:spPr>
        <p:txBody>
          <a:bodyPr/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 Jerome</a:t>
            </a:r>
            <a:r>
              <a:rPr lang="en-IN" alt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“As often as the book of Luke the Physician is read in the church, so often does the medicine flow.”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Dante</a:t>
            </a:r>
            <a:r>
              <a:rPr lang="en-IN" alt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Luke is “the writer of the meekness of Christ.”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Renan</a:t>
            </a:r>
            <a:r>
              <a:rPr lang="en-IN" alt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“Luke’s Gospel is the most beautiful book ever written.”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3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A.H.McNeille</a:t>
            </a:r>
            <a:r>
              <a:rPr lang="en-IN" altLang="en-US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“The keynote in Matthew is royalty, in Mark power and in Luke it is Love.” </a:t>
            </a:r>
          </a:p>
        </p:txBody>
      </p:sp>
      <p:sp>
        <p:nvSpPr>
          <p:cNvPr id="11268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I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IN" alt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89629"/>
              </p:ext>
            </p:extLst>
          </p:nvPr>
        </p:nvGraphicFramePr>
        <p:xfrm>
          <a:off x="914400" y="1506617"/>
          <a:ext cx="7276942" cy="5033034"/>
        </p:xfrm>
        <a:graphic>
          <a:graphicData uri="http://schemas.openxmlformats.org/drawingml/2006/table">
            <a:tbl>
              <a:tblPr firstRow="1" firstCol="1" bandRow="1"/>
              <a:tblGrid>
                <a:gridCol w="3638471"/>
                <a:gridCol w="3638471"/>
              </a:tblGrid>
              <a:tr h="1441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3200" b="1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Mathew</a:t>
                      </a:r>
                      <a:endParaRPr lang="en-US" sz="3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Luke </a:t>
                      </a:r>
                      <a:r>
                        <a:rPr lang="en-IN" sz="24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846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Genealogy of Jesus 1: 1-17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8467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 and birth of John the Baptist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6934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Jesus’ birth by an unnamed angel of the Lord to Joseph 1: 18-25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 of Jesus’ birth to Mary by angel Gabriel 1: 26-38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" y="152400"/>
            <a:ext cx="8839200" cy="16619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IN" altLang="en-US" sz="2800" b="1" cap="all" dirty="0" smtClean="0">
                <a:ln w="3175" cmpd="sng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Infancy narrative in Matthew &amp;Luke </a:t>
            </a:r>
            <a:r>
              <a:rPr lang="en-IN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Differences (Mt 1 &amp; 2; Luke 1 &amp; 2)</a:t>
            </a:r>
            <a:endParaRPr lang="en-US" sz="28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IN" altLang="en-US" sz="2800" b="1" cap="all" dirty="0" smtClean="0">
              <a:ln w="3175" cmpd="sng">
                <a:noFill/>
              </a:ln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55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285235"/>
              </p:ext>
            </p:extLst>
          </p:nvPr>
        </p:nvGraphicFramePr>
        <p:xfrm>
          <a:off x="1066800" y="1524000"/>
          <a:ext cx="7353142" cy="4160520"/>
        </p:xfrm>
        <a:graphic>
          <a:graphicData uri="http://schemas.openxmlformats.org/drawingml/2006/table">
            <a:tbl>
              <a:tblPr firstRow="1" firstCol="1" bandRow="1"/>
              <a:tblGrid>
                <a:gridCol w="3676571"/>
                <a:gridCol w="3676571"/>
              </a:tblGrid>
              <a:tr h="16044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birth of Jesus 2: 1 </a:t>
                      </a: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Herod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King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birth of Jesus 2: 1-7 Emperor Augustus orders a census. </a:t>
                      </a:r>
                      <a:r>
                        <a:rPr lang="en-IN" sz="2000" b="1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Quirinius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is Governor of Syria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769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visit of the Magi 2: 1-12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9662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visit of the shepherds 2: 8-20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052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190485"/>
              </p:ext>
            </p:extLst>
          </p:nvPr>
        </p:nvGraphicFramePr>
        <p:xfrm>
          <a:off x="990600" y="3048000"/>
          <a:ext cx="7467600" cy="2742988"/>
        </p:xfrm>
        <a:graphic>
          <a:graphicData uri="http://schemas.openxmlformats.org/drawingml/2006/table">
            <a:tbl>
              <a:tblPr firstRow="1" firstCol="1" bandRow="1"/>
              <a:tblGrid>
                <a:gridCol w="3714671"/>
                <a:gridCol w="3752929"/>
              </a:tblGrid>
              <a:tr h="1474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Escape to Egypt 2: 13-15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2685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Massacre of the Innocents 2: 16-18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837757"/>
              </p:ext>
            </p:extLst>
          </p:nvPr>
        </p:nvGraphicFramePr>
        <p:xfrm>
          <a:off x="990600" y="1447800"/>
          <a:ext cx="7467600" cy="1600200"/>
        </p:xfrm>
        <a:graphic>
          <a:graphicData uri="http://schemas.openxmlformats.org/drawingml/2006/table">
            <a:tbl>
              <a:tblPr firstRow="1" firstCol="1" bandRow="1"/>
              <a:tblGrid>
                <a:gridCol w="3734197"/>
                <a:gridCol w="3733403"/>
              </a:tblGrid>
              <a:tr h="160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   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naming of Jesus and the presentation in the Temple 2: 21-38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370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248422"/>
              </p:ext>
            </p:extLst>
          </p:nvPr>
        </p:nvGraphicFramePr>
        <p:xfrm>
          <a:off x="762000" y="2971800"/>
          <a:ext cx="7429342" cy="2924905"/>
        </p:xfrm>
        <a:graphic>
          <a:graphicData uri="http://schemas.openxmlformats.org/drawingml/2006/table">
            <a:tbl>
              <a:tblPr firstRow="1" firstCol="1" bandRow="1"/>
              <a:tblGrid>
                <a:gridCol w="3714671"/>
                <a:gridCol w="3714671"/>
              </a:tblGrid>
              <a:tr h="16022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Return from Jerusalem to Nazareth 2: 39-40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3226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finding of the boy Jesus at 12 years in the Temple 2: 41-52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48136"/>
              </p:ext>
            </p:extLst>
          </p:nvPr>
        </p:nvGraphicFramePr>
        <p:xfrm>
          <a:off x="762000" y="1752600"/>
          <a:ext cx="7429342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3714671"/>
                <a:gridCol w="3714671"/>
              </a:tblGrid>
              <a:tr h="1219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IN" sz="20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IN" sz="20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Return </a:t>
                      </a:r>
                      <a:r>
                        <a:rPr lang="en-IN" sz="2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from Egypt to Nazareth 2: 19-23</a:t>
                      </a:r>
                      <a:endParaRPr lang="en-US" sz="2000" b="1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697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>
          <a:xfrm>
            <a:off x="595489" y="503238"/>
            <a:ext cx="8229600" cy="1477962"/>
          </a:xfrm>
        </p:spPr>
        <p:txBody>
          <a:bodyPr/>
          <a:lstStyle/>
          <a:p>
            <a:pPr algn="ctr"/>
            <a:r>
              <a:rPr lang="en-IN" alt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different motives of                                         the two evangelists</a:t>
            </a:r>
            <a:endParaRPr lang="en-IN" altLang="en-US" sz="36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Content Placeholder 5"/>
          <p:cNvSpPr>
            <a:spLocks noGrp="1"/>
          </p:cNvSpPr>
          <p:nvPr>
            <p:ph idx="1"/>
          </p:nvPr>
        </p:nvSpPr>
        <p:spPr>
          <a:xfrm>
            <a:off x="629356" y="2133600"/>
            <a:ext cx="7696200" cy="4038600"/>
          </a:xfrm>
        </p:spPr>
        <p:txBody>
          <a:bodyPr/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Matthew seeks to stress the fulfilment of the Old Testament prophecies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endParaRPr lang="en-IN" altLang="en-US" sz="2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Luke tries to emphasize the parallelism of God’s intervention in the conception and birth of John the Baptist and Jesus.</a:t>
            </a:r>
          </a:p>
          <a:p>
            <a:endParaRPr lang="en-IN" altLang="en-US" dirty="0" smtClean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>
          <a:xfrm>
            <a:off x="915318" y="2286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Similarities between Matthew and Luke’s infancy narratives</a:t>
            </a:r>
            <a:r>
              <a:rPr lang="en-IN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alt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4318" y="1905000"/>
            <a:ext cx="8153400" cy="4800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Jesus’ birth related to the reign of Herod the Great</a:t>
            </a:r>
            <a:endParaRPr lang="en-IN" sz="31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(Mt 2: 1; </a:t>
            </a:r>
            <a:r>
              <a:rPr lang="en-IN" sz="31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Lk</a:t>
            </a: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1: 5)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Mary, his mother to be, is a virgin engaged to Joseph, but they have not yet come to live together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(Mt 1: 18; </a:t>
            </a:r>
            <a:r>
              <a:rPr lang="en-IN" sz="31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Lk</a:t>
            </a: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1: 27, 34, 2: 5)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Joseph is of the house of David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(Mt 16: 20; </a:t>
            </a:r>
            <a:r>
              <a:rPr lang="en-IN" sz="31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Lk</a:t>
            </a: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1: 27; 2: 4)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An angel announces the coming conception and birth of Jesus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1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(Mt 1: 20-21: </a:t>
            </a:r>
            <a:r>
              <a:rPr lang="en-IN" sz="31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Lk</a:t>
            </a:r>
            <a:r>
              <a:rPr lang="en-IN" sz="31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1: 28 – 30)</a:t>
            </a:r>
          </a:p>
          <a:p>
            <a:pPr fontAlgn="auto">
              <a:spcAft>
                <a:spcPts val="0"/>
              </a:spcAft>
              <a:defRPr/>
            </a:pPr>
            <a:endParaRPr lang="en-IN" dirty="0" smtClean="0"/>
          </a:p>
          <a:p>
            <a:pPr fontAlgn="auto">
              <a:spcAft>
                <a:spcPts val="0"/>
              </a:spcAft>
              <a:defRPr/>
            </a:pPr>
            <a:endParaRPr lang="en-IN" dirty="0" smtClean="0"/>
          </a:p>
          <a:p>
            <a:pPr fontAlgn="auto">
              <a:spcAft>
                <a:spcPts val="0"/>
              </a:spcAft>
              <a:defRPr/>
            </a:pPr>
            <a:endParaRPr lang="en-IN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77200" cy="1524000"/>
          </a:xfrm>
        </p:spPr>
        <p:txBody>
          <a:bodyPr>
            <a:normAutofit fontScale="90000"/>
          </a:bodyPr>
          <a:lstStyle/>
          <a:p>
            <a:r>
              <a:rPr lang="en-I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Similarities between Matthew and Luke’s infancy narratives</a:t>
            </a:r>
            <a:r>
              <a:rPr lang="en-IN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altLang="en-US" sz="3200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495800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95000"/>
            </a:pP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Jesus himself is recognised to be a son of David </a:t>
            </a:r>
          </a:p>
          <a:p>
            <a:pPr marL="0" indent="0"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</a:pPr>
            <a:r>
              <a:rPr lang="en-IN" alt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 1: 1;  </a:t>
            </a:r>
            <a:r>
              <a:rPr lang="en-IN" altLang="en-US" sz="2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Lk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 32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5000"/>
            </a:pP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conception is to take place through the Holy Spirit </a:t>
            </a:r>
          </a:p>
          <a:p>
            <a:pPr marL="0" indent="0"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</a:pPr>
            <a:r>
              <a:rPr lang="en-IN" alt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 1: 18, 20;  </a:t>
            </a:r>
            <a:r>
              <a:rPr lang="en-IN" altLang="en-US" sz="2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Lk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 35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</a:pPr>
            <a:r>
              <a:rPr lang="en-IN" alt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Joseph is not involved in the conception </a:t>
            </a:r>
          </a:p>
          <a:p>
            <a:pPr marL="0" indent="0"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</a:pPr>
            <a:r>
              <a:rPr lang="en-IN" alt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 1: 18-25; </a:t>
            </a:r>
            <a:r>
              <a:rPr lang="en-IN" altLang="en-US" sz="2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Lk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 34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5000"/>
            </a:pP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child is born in Bethlehem  </a:t>
            </a:r>
          </a:p>
          <a:p>
            <a:pPr marL="0" indent="0"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</a:pPr>
            <a:r>
              <a:rPr lang="en-IN" alt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Mt 2: 1; </a:t>
            </a:r>
            <a:r>
              <a:rPr lang="en-IN" altLang="en-US" sz="26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Lk</a:t>
            </a:r>
            <a:r>
              <a:rPr lang="en-IN" alt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 1-7</a:t>
            </a:r>
            <a:r>
              <a:rPr lang="en-IN" alt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IN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33399" y="304800"/>
            <a:ext cx="8229601" cy="1524000"/>
          </a:xfrm>
        </p:spPr>
        <p:txBody>
          <a:bodyPr>
            <a:normAutofit/>
          </a:bodyPr>
          <a:lstStyle/>
          <a:p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Similarities between Matthew and Luke’s infancy narratives</a:t>
            </a:r>
            <a:endParaRPr lang="en-IN" alt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686800" cy="44196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name “Jesus” is designated by heaven prior to his birth </a:t>
            </a:r>
          </a:p>
          <a:p>
            <a:pPr marL="0" indent="0"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IN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Mt 1: 21; Lk1: 31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Heaven identifies Jesus as “Saviour”</a:t>
            </a:r>
          </a:p>
          <a:p>
            <a:pPr marL="0" indent="0"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en-IN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Mt 1: 21; Lk2: 11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Jesus is born after Joseph and Mary come to live together</a:t>
            </a:r>
          </a:p>
          <a:p>
            <a:pPr marL="0" indent="0"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IN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Mt 1: 24-25; Lk2: 4-7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Jesus is born in Bethlehem</a:t>
            </a:r>
          </a:p>
          <a:p>
            <a:pPr marL="0" indent="0"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IN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Mt 2: 1; Lk2: 4-7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defRPr/>
            </a:pP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Jesus settles with Mary and Joseph in Nazareth and Galilee </a:t>
            </a:r>
          </a:p>
          <a:p>
            <a:pPr marL="0" indent="0" fontAlgn="auto">
              <a:spcAft>
                <a:spcPts val="0"/>
              </a:spcAft>
              <a:buClr>
                <a:schemeClr val="bg1">
                  <a:lumMod val="95000"/>
                  <a:lumOff val="5000"/>
                </a:schemeClr>
              </a:buClr>
              <a:buSzPct val="95000"/>
              <a:buNone/>
              <a:defRPr/>
            </a:pPr>
            <a:r>
              <a:rPr lang="en-IN" sz="3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IN" sz="3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Mt 2: 22-23; Lk2: 39, 51</a:t>
            </a:r>
            <a:r>
              <a:rPr lang="en-IN" sz="3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defRPr/>
            </a:pPr>
            <a:endParaRPr lang="en-IN" sz="35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92796" y="1519609"/>
            <a:ext cx="9336395" cy="4931958"/>
            <a:chOff x="192796" y="1519609"/>
            <a:chExt cx="9336395" cy="493195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633591" y="6451567"/>
              <a:ext cx="2895600" cy="0"/>
            </a:xfrm>
            <a:prstGeom prst="line">
              <a:avLst/>
            </a:prstGeom>
            <a:ln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192796" y="1519609"/>
              <a:ext cx="6440795" cy="4931958"/>
              <a:chOff x="0" y="1010646"/>
              <a:chExt cx="6440795" cy="493195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WatercolorSponge/>
                        </a14:imgEffect>
                      </a14:imgLayer>
                    </a14:imgProps>
                  </a:ext>
                </a:extLst>
              </a:blip>
              <a:srcRect b="4664"/>
              <a:stretch/>
            </p:blipFill>
            <p:spPr>
              <a:xfrm>
                <a:off x="3757612" y="1010646"/>
                <a:ext cx="1704975" cy="2551704"/>
              </a:xfrm>
              <a:prstGeom prst="rect">
                <a:avLst/>
              </a:prstGeom>
              <a:effectLst>
                <a:softEdge rad="127000"/>
              </a:effectLst>
            </p:spPr>
          </p:pic>
          <p:sp>
            <p:nvSpPr>
              <p:cNvPr id="4" name="Oval 3"/>
              <p:cNvSpPr/>
              <p:nvPr/>
            </p:nvSpPr>
            <p:spPr>
              <a:xfrm>
                <a:off x="3276600" y="1066800"/>
                <a:ext cx="2667000" cy="365760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0" y="5810250"/>
                <a:ext cx="3124200" cy="0"/>
              </a:xfrm>
              <a:prstGeom prst="line">
                <a:avLst/>
              </a:prstGeom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reeform 11"/>
              <p:cNvSpPr/>
              <p:nvPr/>
            </p:nvSpPr>
            <p:spPr>
              <a:xfrm>
                <a:off x="3124200" y="3506196"/>
                <a:ext cx="3316595" cy="2436408"/>
              </a:xfrm>
              <a:custGeom>
                <a:avLst/>
                <a:gdLst>
                  <a:gd name="connsiteX0" fmla="*/ 0 w 3316595"/>
                  <a:gd name="connsiteY0" fmla="*/ 2324115 h 2436408"/>
                  <a:gd name="connsiteX1" fmla="*/ 1504950 w 3316595"/>
                  <a:gd name="connsiteY1" fmla="*/ 15 h 2436408"/>
                  <a:gd name="connsiteX2" fmla="*/ 3200400 w 3316595"/>
                  <a:gd name="connsiteY2" fmla="*/ 2286015 h 2436408"/>
                  <a:gd name="connsiteX3" fmla="*/ 3181350 w 3316595"/>
                  <a:gd name="connsiteY3" fmla="*/ 2247915 h 2436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16595" h="2436408">
                    <a:moveTo>
                      <a:pt x="0" y="2324115"/>
                    </a:moveTo>
                    <a:cubicBezTo>
                      <a:pt x="485775" y="1165240"/>
                      <a:pt x="971550" y="6365"/>
                      <a:pt x="1504950" y="15"/>
                    </a:cubicBezTo>
                    <a:cubicBezTo>
                      <a:pt x="2038350" y="-6335"/>
                      <a:pt x="2921000" y="1911365"/>
                      <a:pt x="3200400" y="2286015"/>
                    </a:cubicBezTo>
                    <a:cubicBezTo>
                      <a:pt x="3479800" y="2660665"/>
                      <a:pt x="3165475" y="2212990"/>
                      <a:pt x="3181350" y="2247915"/>
                    </a:cubicBezTo>
                  </a:path>
                </a:pathLst>
              </a:custGeom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4" name="TextBox 13"/>
          <p:cNvSpPr txBox="1"/>
          <p:nvPr/>
        </p:nvSpPr>
        <p:spPr>
          <a:xfrm>
            <a:off x="3469396" y="984080"/>
            <a:ext cx="293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251059"/>
                </a:solidFill>
              </a:rPr>
              <a:t>The Pascal Event</a:t>
            </a:r>
            <a:endParaRPr lang="en-US" sz="2400" b="1" dirty="0">
              <a:solidFill>
                <a:srgbClr val="25105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097" y="4771698"/>
            <a:ext cx="2895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B2081"/>
                </a:solidFill>
              </a:rPr>
              <a:t>Pre Pascal Period</a:t>
            </a:r>
            <a:endParaRPr lang="en-US" sz="2400" b="1" dirty="0">
              <a:solidFill>
                <a:srgbClr val="3B208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7400" y="4667666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251445"/>
                </a:solidFill>
              </a:rPr>
              <a:t>Post Pascal Period</a:t>
            </a:r>
            <a:endParaRPr lang="en-US" sz="2400" b="1" dirty="0">
              <a:solidFill>
                <a:srgbClr val="25144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270018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CHRISTOLOGICAL TIMELINE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051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3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10600" cy="1066800"/>
          </a:xfrm>
        </p:spPr>
        <p:txBody>
          <a:bodyPr>
            <a:noAutofit/>
          </a:bodyPr>
          <a:lstStyle/>
          <a:p>
            <a:r>
              <a:rPr lang="en-IN" alt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Infancy Narrative – Artistic Design</a:t>
            </a:r>
            <a:br>
              <a:rPr lang="en-IN" alt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Diptych</a:t>
            </a:r>
          </a:p>
        </p:txBody>
      </p:sp>
      <p:pic>
        <p:nvPicPr>
          <p:cNvPr id="12291" name="Content Placeholder 5" descr="Image result for diptych"/>
          <p:cNvPicPr>
            <a:picLocks noGrp="1"/>
          </p:cNvPicPr>
          <p:nvPr>
            <p:ph idx="1"/>
          </p:nvPr>
        </p:nvPicPr>
        <p:blipFill rotWithShape="1"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2"/>
          <a:stretch/>
        </p:blipFill>
        <p:spPr>
          <a:xfrm>
            <a:off x="4648200" y="1524000"/>
            <a:ext cx="2971800" cy="5244947"/>
          </a:xfrm>
        </p:spPr>
      </p:pic>
      <p:pic>
        <p:nvPicPr>
          <p:cNvPr id="4" name="Content Placeholder 5" descr="Image result for diptych"/>
          <p:cNvPicPr>
            <a:picLocks/>
          </p:cNvPicPr>
          <p:nvPr/>
        </p:nvPicPr>
        <p:blipFill rotWithShape="1"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1752600" y="1524000"/>
            <a:ext cx="2895600" cy="52449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Infancy Narrative – Artistic Design</a:t>
            </a:r>
            <a:b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Diptych</a:t>
            </a:r>
            <a:endParaRPr lang="en-IN" alt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5" name="Content Placeholder 3" descr="Image result for diptych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76400"/>
            <a:ext cx="3505200" cy="4833938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450035"/>
              </p:ext>
            </p:extLst>
          </p:nvPr>
        </p:nvGraphicFramePr>
        <p:xfrm>
          <a:off x="609600" y="1905000"/>
          <a:ext cx="8077200" cy="4158806"/>
        </p:xfrm>
        <a:graphic>
          <a:graphicData uri="http://schemas.openxmlformats.org/drawingml/2006/table">
            <a:tbl>
              <a:tblPr firstRow="1" firstCol="1" bandRow="1"/>
              <a:tblGrid>
                <a:gridCol w="4038600"/>
                <a:gridCol w="4038600"/>
              </a:tblGrid>
              <a:tr h="4103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John the Baptist</a:t>
                      </a:r>
                      <a:endParaRPr lang="en-US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Jesus</a:t>
                      </a:r>
                      <a:endParaRPr lang="en-US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rgbClr val="F4FDBF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6470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endParaRPr lang="en-IN" sz="24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4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Announcements </a:t>
                      </a: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conception of </a:t>
                      </a:r>
                      <a:r>
                        <a:rPr lang="en-IN" sz="2400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JtB</a:t>
                      </a: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1: 5-23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1000"/>
                        </a:spcAft>
                      </a:pPr>
                      <a:r>
                        <a:rPr lang="en-IN" sz="24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Announcements </a:t>
                      </a: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conception of Jesus – </a:t>
                      </a: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1: </a:t>
                      </a:r>
                      <a:r>
                        <a:rPr lang="en-IN" sz="24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26-38</a:t>
                      </a: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rgbClr val="F4FDBF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2833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Circumcision and manifestation of </a:t>
                      </a:r>
                      <a:r>
                        <a:rPr lang="en-IN" sz="2400" dirty="0" err="1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JtB</a:t>
                      </a: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IN" sz="24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59-80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endParaRPr lang="en-IN" sz="2400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en-IN" sz="240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Circumcision </a:t>
                      </a:r>
                      <a:r>
                        <a:rPr lang="en-IN" sz="24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manifestation of Jesus </a:t>
                      </a: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2: 21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4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rgbClr val="F4FDBF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38200" y="533400"/>
            <a:ext cx="7391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altLang="en-US" sz="3200" b="1" cap="all" dirty="0">
                <a:ln w="3175" cmpd="sng"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Parallelisms in the                                           Lucan Infancy Narrative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19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Infancy Narrative – Artistic Design</a:t>
            </a:r>
            <a:b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Triptych</a:t>
            </a:r>
            <a:endParaRPr lang="en-IN" alt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339" name="Content Placeholder 5" descr="Image result for images of triptych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"/>
          <a:stretch/>
        </p:blipFill>
        <p:spPr>
          <a:xfrm>
            <a:off x="914400" y="1828800"/>
            <a:ext cx="7391400" cy="44196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524000"/>
          </a:xfrm>
        </p:spPr>
        <p:txBody>
          <a:bodyPr>
            <a:normAutofit fontScale="90000"/>
          </a:bodyPr>
          <a:lstStyle/>
          <a:p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Infancy Narrative – Artistic Design</a:t>
            </a:r>
            <a:b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Triptych</a:t>
            </a:r>
            <a:endParaRPr lang="en-IN" alt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3" name="Content Placeholder 5" descr="Image result for images of christian triptych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905000"/>
            <a:ext cx="6858000" cy="4452938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3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92582" y="228600"/>
            <a:ext cx="8077200" cy="1219200"/>
          </a:xfrm>
        </p:spPr>
        <p:txBody>
          <a:bodyPr>
            <a:normAutofit/>
          </a:bodyPr>
          <a:lstStyle/>
          <a:p>
            <a:r>
              <a:rPr lang="en-IN" alt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Luke’s painting of Mary and Jesus</a:t>
            </a:r>
          </a:p>
        </p:txBody>
      </p:sp>
      <p:pic>
        <p:nvPicPr>
          <p:cNvPr id="26627" name="Content Placeholder 3" descr="Image result for painting of our lady by st luk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00200"/>
            <a:ext cx="3886200" cy="46482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1524000"/>
          </a:xfrm>
        </p:spPr>
        <p:txBody>
          <a:bodyPr>
            <a:normAutofit/>
          </a:bodyPr>
          <a:lstStyle/>
          <a:p>
            <a:pPr algn="ctr"/>
            <a:r>
              <a:rPr lang="en-IN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Rembrandt’s </a:t>
            </a:r>
            <a:br>
              <a:rPr lang="en-IN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Prodigal Son/ Merciful Father</a:t>
            </a:r>
          </a:p>
        </p:txBody>
      </p:sp>
      <p:pic>
        <p:nvPicPr>
          <p:cNvPr id="25603" name="Content Placeholder 5" descr="Image result for image of rembrandt's painting of the prodigal so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500" y="1600200"/>
            <a:ext cx="4800600" cy="5105400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6400" cy="6972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0" y="152400"/>
            <a:ext cx="5257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Lucida Calligraphy" panose="03010101010101010101" pitchFamily="66" charset="0"/>
              </a:rPr>
              <a:t>We are an Easter People. Alleluia is our Song.</a:t>
            </a:r>
          </a:p>
          <a:p>
            <a:pPr algn="r"/>
            <a:r>
              <a:rPr lang="en-US" sz="2800" b="1" dirty="0" smtClean="0">
                <a:solidFill>
                  <a:schemeClr val="bg1"/>
                </a:solidFill>
                <a:latin typeface="Lucida Calligraphy" panose="03010101010101010101" pitchFamily="66" charset="0"/>
              </a:rPr>
              <a:t>-Augustine</a:t>
            </a:r>
            <a:endParaRPr lang="en-US" sz="2800" b="1" dirty="0">
              <a:solidFill>
                <a:schemeClr val="bg1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958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IN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Canonical Gospels</a:t>
            </a:r>
          </a:p>
        </p:txBody>
      </p:sp>
      <p:pic>
        <p:nvPicPr>
          <p:cNvPr id="3077" name="Picture 2" descr="Image result for images of symbols of the four evangelists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8"/>
          <a:stretch/>
        </p:blipFill>
        <p:spPr bwMode="auto">
          <a:xfrm>
            <a:off x="4798662" y="2590800"/>
            <a:ext cx="3891971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19800" y="1853625"/>
            <a:ext cx="14496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MARK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1853624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MATHEW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Picture 2" descr="Image result for images of symbols of the four evangelists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05"/>
          <a:stretch/>
        </p:blipFill>
        <p:spPr bwMode="auto">
          <a:xfrm>
            <a:off x="985551" y="2590800"/>
            <a:ext cx="388620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061990" y="152400"/>
            <a:ext cx="6554867" cy="1154668"/>
          </a:xfrm>
        </p:spPr>
        <p:txBody>
          <a:bodyPr>
            <a:normAutofit/>
          </a:bodyPr>
          <a:lstStyle/>
          <a:p>
            <a:pPr eaLnBrk="1" hangingPunct="1"/>
            <a:r>
              <a:rPr lang="en-IN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Canonical Gospels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70971" y="1676400"/>
            <a:ext cx="8229600" cy="51816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IN" altLang="en-US" dirty="0" smtClean="0"/>
              <a:t>	</a:t>
            </a:r>
            <a:r>
              <a:rPr lang="en-I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</p:txBody>
      </p:sp>
      <p:pic>
        <p:nvPicPr>
          <p:cNvPr id="4100" name="Picture 2" descr="Image result for symbols of evangelists luke and john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11"/>
          <a:stretch/>
        </p:blipFill>
        <p:spPr bwMode="auto">
          <a:xfrm>
            <a:off x="4648199" y="2198977"/>
            <a:ext cx="407807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61990" y="1537257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LUKE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25036" y="1590966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bg2">
                    <a:lumMod val="75000"/>
                  </a:schemeClr>
                </a:solidFill>
              </a:rPr>
              <a:t>JOHN</a:t>
            </a:r>
            <a:endParaRPr 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Picture 2" descr="Image result for symbols of evangelists luke and john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70"/>
          <a:stretch/>
        </p:blipFill>
        <p:spPr bwMode="auto">
          <a:xfrm>
            <a:off x="649077" y="2198977"/>
            <a:ext cx="4024829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Image result for images of luke the evangelis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47800"/>
            <a:ext cx="4114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le 4"/>
          <p:cNvSpPr>
            <a:spLocks noGrp="1"/>
          </p:cNvSpPr>
          <p:nvPr>
            <p:ph type="title"/>
          </p:nvPr>
        </p:nvSpPr>
        <p:spPr>
          <a:xfrm>
            <a:off x="1600200" y="152400"/>
            <a:ext cx="6554867" cy="1524000"/>
          </a:xfrm>
        </p:spPr>
        <p:txBody>
          <a:bodyPr/>
          <a:lstStyle/>
          <a:p>
            <a:r>
              <a:rPr lang="en-IN" altLang="en-US" b="1" dirty="0" smtClean="0"/>
              <a:t> </a:t>
            </a:r>
            <a:r>
              <a:rPr lang="en-IN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Luke the Evangelist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714500" y="457200"/>
            <a:ext cx="6019800" cy="715962"/>
          </a:xfrm>
        </p:spPr>
        <p:txBody>
          <a:bodyPr/>
          <a:lstStyle/>
          <a:p>
            <a:r>
              <a:rPr lang="en-IN" alt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Luke the Evangelist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5334000"/>
          </a:xfrm>
        </p:spPr>
        <p:txBody>
          <a:bodyPr/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only Gentile/non-Jewish evangelist (Luke’s Jesus is “a light for revelation to the Gentiles and for glory to your people Israel.” 2:32)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home town – Antioch in Syria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physician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of the travelling companions and fellow workers of Paul (Col 4:14; Phil 1:24)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cultured man, could write beautiful Greek, and varied his style to suit his subject</a:t>
            </a:r>
          </a:p>
          <a:p>
            <a:endParaRPr lang="en-IN" altLang="en-US" dirty="0" smtClean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30786" y="0"/>
            <a:ext cx="8153400" cy="1524000"/>
          </a:xfrm>
        </p:spPr>
        <p:txBody>
          <a:bodyPr/>
          <a:lstStyle/>
          <a:p>
            <a:r>
              <a:rPr lang="en-IN" alt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 of the Gospel of Luke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96817" y="1447800"/>
            <a:ext cx="8305800" cy="4800600"/>
          </a:xfrm>
        </p:spPr>
        <p:txBody>
          <a:bodyPr>
            <a:noAutofit/>
          </a:bodyPr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Authors in ancient times did not date their    books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exact date not known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Luke knew and used Mark which was   written around 64-65 CE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internal evidences the Gospel of Luke    has been dated by most biblical scholars     somewhere between 80 and 85CE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19559" y="0"/>
            <a:ext cx="8382000" cy="1524000"/>
          </a:xfrm>
        </p:spPr>
        <p:txBody>
          <a:bodyPr/>
          <a:lstStyle/>
          <a:p>
            <a:r>
              <a:rPr lang="en-IN" alt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Luke’s Gospel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28740" y="1143000"/>
            <a:ext cx="8229600" cy="5410200"/>
          </a:xfrm>
        </p:spPr>
        <p:txBody>
          <a:bodyPr>
            <a:noAutofit/>
          </a:bodyPr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Clue – introduction – states that he has studied    all that had been written about Jesus already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Sets out to give an orderly account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Mark’s Gospel has certainly been used – about    half of it and in almost the exact language and    same order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90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About 200 verses consisting of the teachings of Jesus which is common to Matthew as well  –  from the ‘Q’ source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198438"/>
            <a:ext cx="7315200" cy="868362"/>
          </a:xfrm>
        </p:spPr>
        <p:txBody>
          <a:bodyPr/>
          <a:lstStyle/>
          <a:p>
            <a:r>
              <a:rPr lang="en-IN" alt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unique to Luke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82547"/>
            <a:ext cx="8382000" cy="5562600"/>
          </a:xfrm>
        </p:spPr>
        <p:txBody>
          <a:bodyPr/>
          <a:lstStyle/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all these sources have been accounted for, there is still half the Gospel left. This material occurs nowhere else and adds richness and beauty to his Gospel: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of the best parables of Jesus – the Good Samaritan and the Prodigal Son</a:t>
            </a: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song of praise by Mary / the </a:t>
            </a:r>
            <a:r>
              <a:rPr lang="en-IN" altLang="en-US" sz="28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Magnificat</a:t>
            </a:r>
            <a:endParaRPr lang="en-IN" altLang="en-US" sz="28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song of Simeon / </a:t>
            </a:r>
            <a:r>
              <a:rPr lang="en-IN" altLang="en-US" sz="28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Nunc</a:t>
            </a:r>
            <a:r>
              <a:rPr lang="en-IN" altLang="en-US" sz="28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28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Dimittis</a:t>
            </a:r>
            <a:endParaRPr lang="en-IN" altLang="en-US" sz="2800" b="1" i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bg1">
                  <a:lumMod val="95000"/>
                  <a:lumOff val="5000"/>
                </a:schemeClr>
              </a:buClr>
              <a:buSzPct val="85000"/>
            </a:pPr>
            <a:r>
              <a:rPr lang="en-IN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incident on the road to Emmaus (“The most beautiful story in the world” George Eliot)</a:t>
            </a:r>
          </a:p>
          <a:p>
            <a:endParaRPr lang="en-IN" altLang="en-US" dirty="0" smtClean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693</TotalTime>
  <Words>1021</Words>
  <Application>Microsoft Office PowerPoint</Application>
  <PresentationFormat>On-screen Show (4:3)</PresentationFormat>
  <Paragraphs>144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Century Gothic</vt:lpstr>
      <vt:lpstr>Lucida Calligraphy</vt:lpstr>
      <vt:lpstr>Times New Roman</vt:lpstr>
      <vt:lpstr>Wingdings 3</vt:lpstr>
      <vt:lpstr>Slice</vt:lpstr>
      <vt:lpstr>PowerPoint Presentation</vt:lpstr>
      <vt:lpstr>PowerPoint Presentation</vt:lpstr>
      <vt:lpstr>Canonical Gospels</vt:lpstr>
      <vt:lpstr>Canonical Gospels</vt:lpstr>
      <vt:lpstr> Luke the Evangelist</vt:lpstr>
      <vt:lpstr>Luke the Evangelist</vt:lpstr>
      <vt:lpstr>Date of the Gospel of Luke</vt:lpstr>
      <vt:lpstr>Structure of Luke’s Gospel</vt:lpstr>
      <vt:lpstr>What is unique to Luke</vt:lpstr>
      <vt:lpstr>Luke’s purpose in writing                                   the Gospel and the Acts</vt:lpstr>
      <vt:lpstr>In praise of Luke</vt:lpstr>
      <vt:lpstr>PowerPoint Presentation</vt:lpstr>
      <vt:lpstr>PowerPoint Presentation</vt:lpstr>
      <vt:lpstr>PowerPoint Presentation</vt:lpstr>
      <vt:lpstr>PowerPoint Presentation</vt:lpstr>
      <vt:lpstr>The different motives of                                         the two evangelists</vt:lpstr>
      <vt:lpstr> Similarities between Matthew and Luke’s infancy narratives </vt:lpstr>
      <vt:lpstr> Similarities between Matthew and Luke’s infancy narratives </vt:lpstr>
      <vt:lpstr>Similarities between Matthew and Luke’s infancy narratives</vt:lpstr>
      <vt:lpstr>Infancy Narrative – Artistic Design A Diptych</vt:lpstr>
      <vt:lpstr>Infancy Narrative – Artistic Design A Diptych</vt:lpstr>
      <vt:lpstr>PowerPoint Presentation</vt:lpstr>
      <vt:lpstr>Infancy Narrative – Artistic Design A Triptych</vt:lpstr>
      <vt:lpstr>Infancy Narrative – Artistic Design A Triptych</vt:lpstr>
      <vt:lpstr>Luke’s painting of Mary and Jesus</vt:lpstr>
      <vt:lpstr>Rembrandt’s  Prodigal Son/ Merciful Father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PASCHA The Passion, Death and Resurrection of Jesus</dc:title>
  <dc:creator>MY HOME</dc:creator>
  <cp:lastModifiedBy>welcome</cp:lastModifiedBy>
  <cp:revision>85</cp:revision>
  <dcterms:created xsi:type="dcterms:W3CDTF">2006-08-16T00:00:00Z</dcterms:created>
  <dcterms:modified xsi:type="dcterms:W3CDTF">2018-04-18T05:37:50Z</dcterms:modified>
</cp:coreProperties>
</file>