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notesMasterIdLst>
    <p:notesMasterId r:id="rId86"/>
  </p:notesMasterIdLst>
  <p:sldIdLst>
    <p:sldId id="353" r:id="rId2"/>
    <p:sldId id="357" r:id="rId3"/>
    <p:sldId id="358" r:id="rId4"/>
    <p:sldId id="361" r:id="rId5"/>
    <p:sldId id="362" r:id="rId6"/>
    <p:sldId id="365" r:id="rId7"/>
    <p:sldId id="367" r:id="rId8"/>
    <p:sldId id="369" r:id="rId9"/>
    <p:sldId id="370" r:id="rId10"/>
    <p:sldId id="429" r:id="rId11"/>
    <p:sldId id="542" r:id="rId12"/>
    <p:sldId id="543" r:id="rId13"/>
    <p:sldId id="430" r:id="rId14"/>
    <p:sldId id="431" r:id="rId15"/>
    <p:sldId id="433" r:id="rId16"/>
    <p:sldId id="513" r:id="rId17"/>
    <p:sldId id="529" r:id="rId18"/>
    <p:sldId id="530" r:id="rId19"/>
    <p:sldId id="516" r:id="rId20"/>
    <p:sldId id="434" r:id="rId21"/>
    <p:sldId id="435" r:id="rId22"/>
    <p:sldId id="517" r:id="rId23"/>
    <p:sldId id="531" r:id="rId24"/>
    <p:sldId id="532" r:id="rId25"/>
    <p:sldId id="533" r:id="rId26"/>
    <p:sldId id="541" r:id="rId27"/>
    <p:sldId id="518" r:id="rId28"/>
    <p:sldId id="519" r:id="rId29"/>
    <p:sldId id="520" r:id="rId30"/>
    <p:sldId id="534" r:id="rId31"/>
    <p:sldId id="521" r:id="rId32"/>
    <p:sldId id="522" r:id="rId33"/>
    <p:sldId id="540" r:id="rId34"/>
    <p:sldId id="449" r:id="rId35"/>
    <p:sldId id="450" r:id="rId36"/>
    <p:sldId id="451" r:id="rId37"/>
    <p:sldId id="442" r:id="rId38"/>
    <p:sldId id="443" r:id="rId39"/>
    <p:sldId id="444" r:id="rId40"/>
    <p:sldId id="454" r:id="rId41"/>
    <p:sldId id="455" r:id="rId42"/>
    <p:sldId id="511" r:id="rId43"/>
    <p:sldId id="535" r:id="rId44"/>
    <p:sldId id="536" r:id="rId45"/>
    <p:sldId id="537" r:id="rId46"/>
    <p:sldId id="538" r:id="rId47"/>
    <p:sldId id="539" r:id="rId48"/>
    <p:sldId id="457" r:id="rId49"/>
    <p:sldId id="459" r:id="rId50"/>
    <p:sldId id="546" r:id="rId51"/>
    <p:sldId id="549" r:id="rId52"/>
    <p:sldId id="551" r:id="rId53"/>
    <p:sldId id="544" r:id="rId54"/>
    <p:sldId id="545" r:id="rId55"/>
    <p:sldId id="480" r:id="rId56"/>
    <p:sldId id="482" r:id="rId57"/>
    <p:sldId id="483" r:id="rId58"/>
    <p:sldId id="484" r:id="rId59"/>
    <p:sldId id="485" r:id="rId60"/>
    <p:sldId id="486" r:id="rId61"/>
    <p:sldId id="487" r:id="rId62"/>
    <p:sldId id="488" r:id="rId63"/>
    <p:sldId id="489" r:id="rId64"/>
    <p:sldId id="490" r:id="rId65"/>
    <p:sldId id="491" r:id="rId66"/>
    <p:sldId id="492" r:id="rId67"/>
    <p:sldId id="493" r:id="rId68"/>
    <p:sldId id="494" r:id="rId69"/>
    <p:sldId id="495" r:id="rId70"/>
    <p:sldId id="496" r:id="rId71"/>
    <p:sldId id="497" r:id="rId72"/>
    <p:sldId id="498" r:id="rId73"/>
    <p:sldId id="499" r:id="rId74"/>
    <p:sldId id="500" r:id="rId75"/>
    <p:sldId id="501" r:id="rId76"/>
    <p:sldId id="502" r:id="rId77"/>
    <p:sldId id="503" r:id="rId78"/>
    <p:sldId id="504" r:id="rId79"/>
    <p:sldId id="548" r:id="rId80"/>
    <p:sldId id="505" r:id="rId81"/>
    <p:sldId id="506" r:id="rId82"/>
    <p:sldId id="550" r:id="rId83"/>
    <p:sldId id="547" r:id="rId84"/>
    <p:sldId id="512" r:id="rId8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66FF99"/>
    <a:srgbClr val="0000FF"/>
    <a:srgbClr val="FF0066"/>
    <a:srgbClr val="173077"/>
    <a:srgbClr val="CCFF33"/>
    <a:srgbClr val="66CCFF"/>
    <a:srgbClr val="33CCCC"/>
    <a:srgbClr val="66FFCC"/>
    <a:srgbClr val="0BA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76" autoAdjust="0"/>
    <p:restoredTop sz="86563" autoAdjust="0"/>
  </p:normalViewPr>
  <p:slideViewPr>
    <p:cSldViewPr>
      <p:cViewPr>
        <p:scale>
          <a:sx n="80" d="100"/>
          <a:sy n="80" d="100"/>
        </p:scale>
        <p:origin x="-960" y="6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5690CB-A896-C54F-B893-0A97E894FA27}" type="doc">
      <dgm:prSet loTypeId="urn:microsoft.com/office/officeart/2005/8/layout/vList2" loCatId="list" qsTypeId="urn:microsoft.com/office/officeart/2005/8/quickstyle/simple4" qsCatId="simple" csTypeId="urn:microsoft.com/office/officeart/2005/8/colors/accent3_2" csCatId="accent3"/>
      <dgm:spPr/>
      <dgm:t>
        <a:bodyPr/>
        <a:lstStyle/>
        <a:p>
          <a:endParaRPr lang="en-US"/>
        </a:p>
      </dgm:t>
    </dgm:pt>
    <dgm:pt modelId="{539F500D-FAF3-9443-832B-4829CEBDB4E9}">
      <dgm:prSet custT="1"/>
      <dgm:spPr/>
      <dgm:t>
        <a:bodyPr/>
        <a:lstStyle/>
        <a:p>
          <a:pPr rtl="0"/>
          <a:r>
            <a:rPr lang="pl-PL" sz="2300" b="1" i="1" dirty="0" err="1" smtClean="0"/>
            <a:t>Fuzzy</a:t>
          </a:r>
          <a:r>
            <a:rPr lang="pl-PL" sz="2300" b="1" i="1" dirty="0" smtClean="0"/>
            <a:t> </a:t>
          </a:r>
          <a:r>
            <a:rPr lang="pl-PL" sz="2300" b="1" i="1" dirty="0" err="1" smtClean="0"/>
            <a:t>sets</a:t>
          </a:r>
          <a:r>
            <a:rPr lang="pl-PL" sz="2300" b="1" i="1" dirty="0" smtClean="0"/>
            <a:t>, </a:t>
          </a:r>
          <a:r>
            <a:rPr lang="pl-PL" sz="2300" b="1" dirty="0" smtClean="0"/>
            <a:t>(1965), </a:t>
          </a:r>
          <a:r>
            <a:rPr lang="pl-PL" sz="2300" b="1" dirty="0" err="1" smtClean="0"/>
            <a:t>Inform</a:t>
          </a:r>
          <a:r>
            <a:rPr lang="pl-PL" sz="2300" b="1" dirty="0" smtClean="0"/>
            <a:t>. and Control. 8, 338 - 353</a:t>
          </a:r>
          <a:endParaRPr lang="pl-PL" sz="2300" dirty="0"/>
        </a:p>
      </dgm:t>
    </dgm:pt>
    <dgm:pt modelId="{BF688ECC-8376-F148-A760-DB24905A2D70}" type="parTrans" cxnId="{3C6D64F3-D57F-654D-A2FC-573155D37812}">
      <dgm:prSet/>
      <dgm:spPr/>
      <dgm:t>
        <a:bodyPr/>
        <a:lstStyle/>
        <a:p>
          <a:endParaRPr lang="en-US"/>
        </a:p>
      </dgm:t>
    </dgm:pt>
    <dgm:pt modelId="{68590C7B-E71C-684C-A101-0079861E133C}" type="sibTrans" cxnId="{3C6D64F3-D57F-654D-A2FC-573155D37812}">
      <dgm:prSet/>
      <dgm:spPr/>
      <dgm:t>
        <a:bodyPr/>
        <a:lstStyle/>
        <a:p>
          <a:endParaRPr lang="en-US"/>
        </a:p>
      </dgm:t>
    </dgm:pt>
    <dgm:pt modelId="{1906DBE3-91F4-2240-AC07-2B02587CCBAD}" type="pres">
      <dgm:prSet presAssocID="{9B5690CB-A896-C54F-B893-0A97E894FA27}" presName="linear" presStyleCnt="0">
        <dgm:presLayoutVars>
          <dgm:animLvl val="lvl"/>
          <dgm:resizeHandles val="exact"/>
        </dgm:presLayoutVars>
      </dgm:prSet>
      <dgm:spPr/>
      <dgm:t>
        <a:bodyPr/>
        <a:lstStyle/>
        <a:p>
          <a:endParaRPr lang="en-US"/>
        </a:p>
      </dgm:t>
    </dgm:pt>
    <dgm:pt modelId="{0786D2B5-C97A-FC48-A15C-AF8C841C78B0}" type="pres">
      <dgm:prSet presAssocID="{539F500D-FAF3-9443-832B-4829CEBDB4E9}" presName="parentText" presStyleLbl="node1" presStyleIdx="0" presStyleCnt="1">
        <dgm:presLayoutVars>
          <dgm:chMax val="0"/>
          <dgm:bulletEnabled val="1"/>
        </dgm:presLayoutVars>
      </dgm:prSet>
      <dgm:spPr/>
      <dgm:t>
        <a:bodyPr/>
        <a:lstStyle/>
        <a:p>
          <a:endParaRPr lang="en-US"/>
        </a:p>
      </dgm:t>
    </dgm:pt>
  </dgm:ptLst>
  <dgm:cxnLst>
    <dgm:cxn modelId="{9D7399DE-9354-3D42-AB8C-02B89B0E6AD4}" type="presOf" srcId="{539F500D-FAF3-9443-832B-4829CEBDB4E9}" destId="{0786D2B5-C97A-FC48-A15C-AF8C841C78B0}" srcOrd="0" destOrd="0" presId="urn:microsoft.com/office/officeart/2005/8/layout/vList2"/>
    <dgm:cxn modelId="{C2176EA3-46EC-A440-B3F9-3364F30604C0}" type="presOf" srcId="{9B5690CB-A896-C54F-B893-0A97E894FA27}" destId="{1906DBE3-91F4-2240-AC07-2B02587CCBAD}" srcOrd="0" destOrd="0" presId="urn:microsoft.com/office/officeart/2005/8/layout/vList2"/>
    <dgm:cxn modelId="{3C6D64F3-D57F-654D-A2FC-573155D37812}" srcId="{9B5690CB-A896-C54F-B893-0A97E894FA27}" destId="{539F500D-FAF3-9443-832B-4829CEBDB4E9}" srcOrd="0" destOrd="0" parTransId="{BF688ECC-8376-F148-A760-DB24905A2D70}" sibTransId="{68590C7B-E71C-684C-A101-0079861E133C}"/>
    <dgm:cxn modelId="{E16F483A-E0F2-2046-98D9-210C30E9A411}" type="presParOf" srcId="{1906DBE3-91F4-2240-AC07-2B02587CCBAD}" destId="{0786D2B5-C97A-FC48-A15C-AF8C841C78B0}"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0CA965-8FAD-412B-9C57-E46848812E5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A7DFD252-13F9-49CB-9338-ED0EE1F35319}">
      <dgm:prSet custT="1"/>
      <dgm:spPr/>
      <dgm:t>
        <a:bodyPr/>
        <a:lstStyle/>
        <a:p>
          <a:pPr rtl="0"/>
          <a:r>
            <a:rPr lang="en-US" sz="4000" smtClean="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Other Ordering Techniques</a:t>
          </a:r>
          <a:endParaRPr lang="en-US" sz="400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dgm:t>
    </dgm:pt>
    <dgm:pt modelId="{358EE15D-3DAC-457E-BA80-2BD221A735A1}" type="parTrans" cxnId="{590932B3-0D66-4D3C-9BE3-631A112C2A97}">
      <dgm:prSet/>
      <dgm:spPr/>
      <dgm:t>
        <a:bodyPr/>
        <a:lstStyle/>
        <a:p>
          <a:endParaRPr lang="en-US" sz="400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dgm:t>
    </dgm:pt>
    <dgm:pt modelId="{5619F40E-5ED4-4A76-B7FC-0E5E497F5E6E}" type="sibTrans" cxnId="{590932B3-0D66-4D3C-9BE3-631A112C2A97}">
      <dgm:prSet/>
      <dgm:spPr/>
      <dgm:t>
        <a:bodyPr/>
        <a:lstStyle/>
        <a:p>
          <a:endParaRPr lang="en-US" sz="400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dgm:t>
    </dgm:pt>
    <dgm:pt modelId="{07241BE9-0761-45C5-9608-024FE0057405}" type="pres">
      <dgm:prSet presAssocID="{D70CA965-8FAD-412B-9C57-E46848812E51}" presName="linear" presStyleCnt="0">
        <dgm:presLayoutVars>
          <dgm:animLvl val="lvl"/>
          <dgm:resizeHandles val="exact"/>
        </dgm:presLayoutVars>
      </dgm:prSet>
      <dgm:spPr/>
      <dgm:t>
        <a:bodyPr/>
        <a:lstStyle/>
        <a:p>
          <a:endParaRPr lang="en-US"/>
        </a:p>
      </dgm:t>
    </dgm:pt>
    <dgm:pt modelId="{40E6B039-FA89-4221-9827-4CB471367395}" type="pres">
      <dgm:prSet presAssocID="{A7DFD252-13F9-49CB-9338-ED0EE1F35319}" presName="parentText" presStyleLbl="node1" presStyleIdx="0" presStyleCnt="1">
        <dgm:presLayoutVars>
          <dgm:chMax val="0"/>
          <dgm:bulletEnabled val="1"/>
        </dgm:presLayoutVars>
      </dgm:prSet>
      <dgm:spPr/>
      <dgm:t>
        <a:bodyPr/>
        <a:lstStyle/>
        <a:p>
          <a:endParaRPr lang="en-US"/>
        </a:p>
      </dgm:t>
    </dgm:pt>
  </dgm:ptLst>
  <dgm:cxnLst>
    <dgm:cxn modelId="{78044A0C-7988-9B4F-A470-BCD41A951737}" type="presOf" srcId="{D70CA965-8FAD-412B-9C57-E46848812E51}" destId="{07241BE9-0761-45C5-9608-024FE0057405}" srcOrd="0" destOrd="0" presId="urn:microsoft.com/office/officeart/2005/8/layout/vList2"/>
    <dgm:cxn modelId="{590932B3-0D66-4D3C-9BE3-631A112C2A97}" srcId="{D70CA965-8FAD-412B-9C57-E46848812E51}" destId="{A7DFD252-13F9-49CB-9338-ED0EE1F35319}" srcOrd="0" destOrd="0" parTransId="{358EE15D-3DAC-457E-BA80-2BD221A735A1}" sibTransId="{5619F40E-5ED4-4A76-B7FC-0E5E497F5E6E}"/>
    <dgm:cxn modelId="{43ED6504-668B-D640-9B18-F4C0D7808193}" type="presOf" srcId="{A7DFD252-13F9-49CB-9338-ED0EE1F35319}" destId="{40E6B039-FA89-4221-9827-4CB471367395}" srcOrd="0" destOrd="0" presId="urn:microsoft.com/office/officeart/2005/8/layout/vList2"/>
    <dgm:cxn modelId="{D041AD48-7802-F34C-9CDB-46468D21E453}" type="presParOf" srcId="{07241BE9-0761-45C5-9608-024FE0057405}" destId="{40E6B039-FA89-4221-9827-4CB47136739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54FAAC-56FA-4DCD-AD4D-6C198427AB22}" type="doc">
      <dgm:prSet loTypeId="urn:microsoft.com/office/officeart/2005/8/layout/vList2" loCatId="list" qsTypeId="urn:microsoft.com/office/officeart/2005/8/quickstyle/simple1" qsCatId="simple" csTypeId="urn:microsoft.com/office/officeart/2005/8/colors/accent1_2" csCatId="accent1" phldr="1"/>
      <dgm:spPr>
        <a:scene3d>
          <a:camera prst="orthographicFront">
            <a:rot lat="0" lon="0" rev="0"/>
          </a:camera>
          <a:lightRig rig="soft" dir="t">
            <a:rot lat="0" lon="0" rev="0"/>
          </a:lightRig>
        </a:scene3d>
      </dgm:spPr>
      <dgm:t>
        <a:bodyPr/>
        <a:lstStyle/>
        <a:p>
          <a:endParaRPr lang="en-US"/>
        </a:p>
      </dgm:t>
    </dgm:pt>
    <dgm:pt modelId="{19BCFEDB-3D77-4278-9F6D-ACD3A879D87E}">
      <dgm:prSet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rtl="0"/>
          <a:r>
            <a:rPr lang="en-US" sz="4000" dirty="0" smtClean="0">
              <a:solidFill>
                <a:schemeClr val="tx1"/>
              </a:solidFill>
              <a:latin typeface="Comic Sans MS" pitchFamily="66" charset="0"/>
            </a:rPr>
            <a:t>Green Phase Timing Calculation</a:t>
          </a:r>
          <a:endParaRPr lang="en-US" sz="4000" dirty="0">
            <a:solidFill>
              <a:schemeClr val="tx1"/>
            </a:solidFill>
            <a:latin typeface="Comic Sans MS" pitchFamily="66" charset="0"/>
          </a:endParaRPr>
        </a:p>
      </dgm:t>
    </dgm:pt>
    <dgm:pt modelId="{4F5F756E-C2E0-4543-ADB5-4908E80BAA29}" type="parTrans" cxnId="{B8FD3B9A-CB7D-4A26-A12D-DB58AA5849C4}">
      <dgm:prSet/>
      <dgm:spPr/>
      <dgm:t>
        <a:bodyPr/>
        <a:lstStyle/>
        <a:p>
          <a:endParaRPr lang="en-US">
            <a:solidFill>
              <a:schemeClr val="tx1"/>
            </a:solidFill>
            <a:latin typeface="Comic Sans MS" pitchFamily="66" charset="0"/>
          </a:endParaRPr>
        </a:p>
      </dgm:t>
    </dgm:pt>
    <dgm:pt modelId="{5AA02102-E427-4C4D-B90A-0F81C2879CEB}" type="sibTrans" cxnId="{B8FD3B9A-CB7D-4A26-A12D-DB58AA5849C4}">
      <dgm:prSet/>
      <dgm:spPr/>
      <dgm:t>
        <a:bodyPr/>
        <a:lstStyle/>
        <a:p>
          <a:endParaRPr lang="en-US">
            <a:solidFill>
              <a:schemeClr val="tx1"/>
            </a:solidFill>
            <a:latin typeface="Comic Sans MS" pitchFamily="66" charset="0"/>
          </a:endParaRPr>
        </a:p>
      </dgm:t>
    </dgm:pt>
    <dgm:pt modelId="{0428639E-F9B4-4C60-B676-BC19992EB65C}" type="pres">
      <dgm:prSet presAssocID="{8754FAAC-56FA-4DCD-AD4D-6C198427AB22}" presName="linear" presStyleCnt="0">
        <dgm:presLayoutVars>
          <dgm:animLvl val="lvl"/>
          <dgm:resizeHandles val="exact"/>
        </dgm:presLayoutVars>
      </dgm:prSet>
      <dgm:spPr/>
      <dgm:t>
        <a:bodyPr/>
        <a:lstStyle/>
        <a:p>
          <a:endParaRPr lang="en-US"/>
        </a:p>
      </dgm:t>
    </dgm:pt>
    <dgm:pt modelId="{31493167-6070-4BD0-9832-961209E0F809}" type="pres">
      <dgm:prSet presAssocID="{19BCFEDB-3D77-4278-9F6D-ACD3A879D87E}" presName="parentText" presStyleLbl="node1" presStyleIdx="0" presStyleCnt="1">
        <dgm:presLayoutVars>
          <dgm:chMax val="0"/>
          <dgm:bulletEnabled val="1"/>
        </dgm:presLayoutVars>
      </dgm:prSet>
      <dgm:spPr/>
      <dgm:t>
        <a:bodyPr/>
        <a:lstStyle/>
        <a:p>
          <a:endParaRPr lang="en-US"/>
        </a:p>
      </dgm:t>
    </dgm:pt>
  </dgm:ptLst>
  <dgm:cxnLst>
    <dgm:cxn modelId="{B8FD3B9A-CB7D-4A26-A12D-DB58AA5849C4}" srcId="{8754FAAC-56FA-4DCD-AD4D-6C198427AB22}" destId="{19BCFEDB-3D77-4278-9F6D-ACD3A879D87E}" srcOrd="0" destOrd="0" parTransId="{4F5F756E-C2E0-4543-ADB5-4908E80BAA29}" sibTransId="{5AA02102-E427-4C4D-B90A-0F81C2879CEB}"/>
    <dgm:cxn modelId="{7F948271-4025-E648-8D47-F9073820E937}" type="presOf" srcId="{19BCFEDB-3D77-4278-9F6D-ACD3A879D87E}" destId="{31493167-6070-4BD0-9832-961209E0F809}" srcOrd="0" destOrd="0" presId="urn:microsoft.com/office/officeart/2005/8/layout/vList2"/>
    <dgm:cxn modelId="{3AD18656-CBB8-F749-A5CE-70E6F8E89E5E}" type="presOf" srcId="{8754FAAC-56FA-4DCD-AD4D-6C198427AB22}" destId="{0428639E-F9B4-4C60-B676-BC19992EB65C}" srcOrd="0" destOrd="0" presId="urn:microsoft.com/office/officeart/2005/8/layout/vList2"/>
    <dgm:cxn modelId="{32AE3B99-11A6-AE42-9A62-D6885C81E90F}" type="presParOf" srcId="{0428639E-F9B4-4C60-B676-BC19992EB65C}" destId="{31493167-6070-4BD0-9832-961209E0F809}"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54FAAC-56FA-4DCD-AD4D-6C198427AB22}" type="doc">
      <dgm:prSet loTypeId="urn:microsoft.com/office/officeart/2005/8/layout/vList2" loCatId="list" qsTypeId="urn:microsoft.com/office/officeart/2005/8/quickstyle/simple1" qsCatId="simple" csTypeId="urn:microsoft.com/office/officeart/2005/8/colors/accent1_2" csCatId="accent1" phldr="1"/>
      <dgm:spPr>
        <a:scene3d>
          <a:camera prst="orthographicFront">
            <a:rot lat="0" lon="0" rev="0"/>
          </a:camera>
          <a:lightRig rig="soft" dir="t">
            <a:rot lat="0" lon="0" rev="0"/>
          </a:lightRig>
        </a:scene3d>
      </dgm:spPr>
      <dgm:t>
        <a:bodyPr/>
        <a:lstStyle/>
        <a:p>
          <a:endParaRPr lang="en-US"/>
        </a:p>
      </dgm:t>
    </dgm:pt>
    <dgm:pt modelId="{19BCFEDB-3D77-4278-9F6D-ACD3A879D87E}">
      <dgm:prSet custT="1"/>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rtl="0"/>
          <a:r>
            <a:rPr lang="en-US" sz="3200" dirty="0" smtClean="0">
              <a:solidFill>
                <a:schemeClr val="tx1"/>
              </a:solidFill>
              <a:latin typeface="Comic Sans MS" pitchFamily="66" charset="0"/>
            </a:rPr>
            <a:t>Green Phase Timing Calculation</a:t>
          </a:r>
          <a:endParaRPr lang="en-US" sz="3200" dirty="0">
            <a:solidFill>
              <a:schemeClr val="tx1"/>
            </a:solidFill>
            <a:latin typeface="Comic Sans MS" pitchFamily="66" charset="0"/>
          </a:endParaRPr>
        </a:p>
      </dgm:t>
    </dgm:pt>
    <dgm:pt modelId="{4F5F756E-C2E0-4543-ADB5-4908E80BAA29}" type="parTrans" cxnId="{B8FD3B9A-CB7D-4A26-A12D-DB58AA5849C4}">
      <dgm:prSet/>
      <dgm:spPr/>
      <dgm:t>
        <a:bodyPr/>
        <a:lstStyle/>
        <a:p>
          <a:endParaRPr lang="en-US" sz="3200">
            <a:solidFill>
              <a:schemeClr val="tx1"/>
            </a:solidFill>
            <a:latin typeface="Comic Sans MS" pitchFamily="66" charset="0"/>
          </a:endParaRPr>
        </a:p>
      </dgm:t>
    </dgm:pt>
    <dgm:pt modelId="{5AA02102-E427-4C4D-B90A-0F81C2879CEB}" type="sibTrans" cxnId="{B8FD3B9A-CB7D-4A26-A12D-DB58AA5849C4}">
      <dgm:prSet/>
      <dgm:spPr/>
      <dgm:t>
        <a:bodyPr/>
        <a:lstStyle/>
        <a:p>
          <a:endParaRPr lang="en-US" sz="3200">
            <a:solidFill>
              <a:schemeClr val="tx1"/>
            </a:solidFill>
            <a:latin typeface="Comic Sans MS" pitchFamily="66" charset="0"/>
          </a:endParaRPr>
        </a:p>
      </dgm:t>
    </dgm:pt>
    <dgm:pt modelId="{0428639E-F9B4-4C60-B676-BC19992EB65C}" type="pres">
      <dgm:prSet presAssocID="{8754FAAC-56FA-4DCD-AD4D-6C198427AB22}" presName="linear" presStyleCnt="0">
        <dgm:presLayoutVars>
          <dgm:animLvl val="lvl"/>
          <dgm:resizeHandles val="exact"/>
        </dgm:presLayoutVars>
      </dgm:prSet>
      <dgm:spPr/>
      <dgm:t>
        <a:bodyPr/>
        <a:lstStyle/>
        <a:p>
          <a:endParaRPr lang="en-US"/>
        </a:p>
      </dgm:t>
    </dgm:pt>
    <dgm:pt modelId="{31493167-6070-4BD0-9832-961209E0F809}" type="pres">
      <dgm:prSet presAssocID="{19BCFEDB-3D77-4278-9F6D-ACD3A879D87E}" presName="parentText" presStyleLbl="node1" presStyleIdx="0" presStyleCnt="1">
        <dgm:presLayoutVars>
          <dgm:chMax val="0"/>
          <dgm:bulletEnabled val="1"/>
        </dgm:presLayoutVars>
      </dgm:prSet>
      <dgm:spPr/>
      <dgm:t>
        <a:bodyPr/>
        <a:lstStyle/>
        <a:p>
          <a:endParaRPr lang="en-US"/>
        </a:p>
      </dgm:t>
    </dgm:pt>
  </dgm:ptLst>
  <dgm:cxnLst>
    <dgm:cxn modelId="{C8F478A3-11DF-674F-A421-E7F017F2A415}" type="presOf" srcId="{19BCFEDB-3D77-4278-9F6D-ACD3A879D87E}" destId="{31493167-6070-4BD0-9832-961209E0F809}" srcOrd="0" destOrd="0" presId="urn:microsoft.com/office/officeart/2005/8/layout/vList2"/>
    <dgm:cxn modelId="{B8FD3B9A-CB7D-4A26-A12D-DB58AA5849C4}" srcId="{8754FAAC-56FA-4DCD-AD4D-6C198427AB22}" destId="{19BCFEDB-3D77-4278-9F6D-ACD3A879D87E}" srcOrd="0" destOrd="0" parTransId="{4F5F756E-C2E0-4543-ADB5-4908E80BAA29}" sibTransId="{5AA02102-E427-4C4D-B90A-0F81C2879CEB}"/>
    <dgm:cxn modelId="{E4492E85-E8A3-5F49-8536-FB9E6A9E2804}" type="presOf" srcId="{8754FAAC-56FA-4DCD-AD4D-6C198427AB22}" destId="{0428639E-F9B4-4C60-B676-BC19992EB65C}" srcOrd="0" destOrd="0" presId="urn:microsoft.com/office/officeart/2005/8/layout/vList2"/>
    <dgm:cxn modelId="{6334BBCB-BDA6-144C-A14E-217C74303281}" type="presParOf" srcId="{0428639E-F9B4-4C60-B676-BC19992EB65C}" destId="{31493167-6070-4BD0-9832-961209E0F809}"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93167-6070-4BD0-9832-961209E0F809}">
      <dsp:nvSpPr>
        <dsp:cNvPr id="0" name=""/>
        <dsp:cNvSpPr/>
      </dsp:nvSpPr>
      <dsp:spPr>
        <a:xfrm>
          <a:off x="0" y="224"/>
          <a:ext cx="7696200" cy="761551"/>
        </a:xfrm>
        <a:prstGeom prst="roundRect">
          <a:avLst/>
        </a:prstGeom>
        <a:solidFill>
          <a:schemeClr val="accen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solidFill>
                <a:schemeClr val="tx1"/>
              </a:solidFill>
              <a:latin typeface="Comic Sans MS" pitchFamily="66" charset="0"/>
            </a:rPr>
            <a:t>Green Phase Timing Calculation</a:t>
          </a:r>
          <a:endParaRPr lang="en-US" sz="4000" kern="1200" dirty="0">
            <a:solidFill>
              <a:schemeClr val="tx1"/>
            </a:solidFill>
            <a:latin typeface="Comic Sans MS" pitchFamily="66" charset="0"/>
          </a:endParaRPr>
        </a:p>
      </dsp:txBody>
      <dsp:txXfrm>
        <a:off x="37176" y="37400"/>
        <a:ext cx="7621848" cy="6871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93167-6070-4BD0-9832-961209E0F809}">
      <dsp:nvSpPr>
        <dsp:cNvPr id="0" name=""/>
        <dsp:cNvSpPr/>
      </dsp:nvSpPr>
      <dsp:spPr>
        <a:xfrm>
          <a:off x="0" y="110"/>
          <a:ext cx="6656468" cy="761779"/>
        </a:xfrm>
        <a:prstGeom prst="roundRect">
          <a:avLst/>
        </a:prstGeom>
        <a:solidFill>
          <a:schemeClr val="accent1">
            <a:hueOff val="0"/>
            <a:satOff val="0"/>
            <a:lumOff val="0"/>
            <a:alphaOff val="0"/>
          </a:schemeClr>
        </a:solidFill>
        <a:ln w="15875"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n-US" sz="3200" kern="1200" dirty="0" smtClean="0">
              <a:solidFill>
                <a:schemeClr val="tx1"/>
              </a:solidFill>
              <a:latin typeface="Comic Sans MS" pitchFamily="66" charset="0"/>
            </a:rPr>
            <a:t>Green Phase Timing Calculation</a:t>
          </a:r>
          <a:endParaRPr lang="en-US" sz="3200" kern="1200" dirty="0">
            <a:solidFill>
              <a:schemeClr val="tx1"/>
            </a:solidFill>
            <a:latin typeface="Comic Sans MS" pitchFamily="66" charset="0"/>
          </a:endParaRPr>
        </a:p>
      </dsp:txBody>
      <dsp:txXfrm>
        <a:off x="37187" y="37297"/>
        <a:ext cx="6582094" cy="68740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5" Type="http://schemas.openxmlformats.org/officeDocument/2006/relationships/image" Target="../media/image35.wmf"/><Relationship Id="rId4"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E0C2B5C-775C-4209-988E-CB519A6AE9A2}" type="datetimeFigureOut">
              <a:rPr lang="en-US"/>
              <a:pPr>
                <a:defRPr/>
              </a:pPr>
              <a:t>31/01/2019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FE5F1F7-0658-4ECF-9611-B4D5F3283D69}" type="slidenum">
              <a:rPr lang="en-US"/>
              <a:pPr>
                <a:defRPr/>
              </a:pPr>
              <a:t>‹#›</a:t>
            </a:fld>
            <a:endParaRPr lang="en-US"/>
          </a:p>
        </p:txBody>
      </p:sp>
    </p:spTree>
    <p:extLst>
      <p:ext uri="{BB962C8B-B14F-4D97-AF65-F5344CB8AC3E}">
        <p14:creationId xmlns:p14="http://schemas.microsoft.com/office/powerpoint/2010/main" val="35706131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8C20C89-F56F-4667-9FEE-91346B6F1CFD}" type="slidenum">
              <a:rPr lang="en-US" smtClean="0"/>
              <a:pPr/>
              <a:t>2</a:t>
            </a:fld>
            <a:endParaRPr lang="en-US"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endParaRPr lang="en-US" smtClean="0"/>
          </a:p>
        </p:txBody>
      </p:sp>
    </p:spTree>
    <p:extLst>
      <p:ext uri="{BB962C8B-B14F-4D97-AF65-F5344CB8AC3E}">
        <p14:creationId xmlns:p14="http://schemas.microsoft.com/office/powerpoint/2010/main" val="50499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E5A6077-72A0-4607-8331-8E418EDD035B}" type="slidenum">
              <a:rPr lang="en-US" smtClean="0"/>
              <a:pPr/>
              <a:t>30</a:t>
            </a:fld>
            <a:endParaRPr lang="en-US" smtClean="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717878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DBB348B-E751-46FC-9DD0-13AC43E034F4}" type="slidenum">
              <a:rPr lang="en-US" smtClean="0"/>
              <a:pPr/>
              <a:t>31</a:t>
            </a:fld>
            <a:endParaRPr lang="en-US" smtClean="0"/>
          </a:p>
        </p:txBody>
      </p:sp>
      <p:sp>
        <p:nvSpPr>
          <p:cNvPr id="788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176472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7D888D6-3370-4B8D-ABEA-2339021AB662}" type="slidenum">
              <a:rPr lang="en-US" smtClean="0"/>
              <a:pPr/>
              <a:t>35</a:t>
            </a:fld>
            <a:endParaRPr lang="en-US" smtClean="0"/>
          </a:p>
        </p:txBody>
      </p:sp>
      <p:sp>
        <p:nvSpPr>
          <p:cNvPr id="798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98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en-US" smtClean="0"/>
          </a:p>
        </p:txBody>
      </p:sp>
    </p:spTree>
    <p:extLst>
      <p:ext uri="{BB962C8B-B14F-4D97-AF65-F5344CB8AC3E}">
        <p14:creationId xmlns:p14="http://schemas.microsoft.com/office/powerpoint/2010/main" val="1227466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13B010B-209D-4AC6-B613-996431291395}" type="slidenum">
              <a:rPr lang="en-US" smtClean="0"/>
              <a:pPr/>
              <a:t>36</a:t>
            </a:fld>
            <a:endParaRPr lang="en-US" smtClean="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en-US" smtClean="0"/>
          </a:p>
        </p:txBody>
      </p:sp>
    </p:spTree>
    <p:extLst>
      <p:ext uri="{BB962C8B-B14F-4D97-AF65-F5344CB8AC3E}">
        <p14:creationId xmlns:p14="http://schemas.microsoft.com/office/powerpoint/2010/main" val="1106652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46787AD-34BA-4D09-AF8F-7B10E3BCD4ED}" type="slidenum">
              <a:rPr lang="en-US" smtClean="0"/>
              <a:pPr/>
              <a:t>38</a:t>
            </a:fld>
            <a:endParaRPr lang="en-US" smtClean="0"/>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en-US" smtClean="0"/>
          </a:p>
        </p:txBody>
      </p:sp>
    </p:spTree>
    <p:extLst>
      <p:ext uri="{BB962C8B-B14F-4D97-AF65-F5344CB8AC3E}">
        <p14:creationId xmlns:p14="http://schemas.microsoft.com/office/powerpoint/2010/main" val="671854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E8C80E5-6E7D-450B-B3C7-91A71E11506D}" type="slidenum">
              <a:rPr lang="en-US" smtClean="0"/>
              <a:pPr/>
              <a:t>39</a:t>
            </a:fld>
            <a:endParaRPr lang="en-US" smtClean="0"/>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en-US" smtClean="0"/>
          </a:p>
        </p:txBody>
      </p:sp>
    </p:spTree>
    <p:extLst>
      <p:ext uri="{BB962C8B-B14F-4D97-AF65-F5344CB8AC3E}">
        <p14:creationId xmlns:p14="http://schemas.microsoft.com/office/powerpoint/2010/main" val="1204383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AC5EE27-3CBB-4D02-950A-B4C9D3854700}" type="slidenum">
              <a:rPr lang="en-US" smtClean="0"/>
              <a:pPr/>
              <a:t>50</a:t>
            </a:fld>
            <a:endParaRPr lang="en-US" smtClean="0"/>
          </a:p>
        </p:txBody>
      </p:sp>
      <p:sp>
        <p:nvSpPr>
          <p:cNvPr id="819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buFontTx/>
              <a:buChar char="•"/>
            </a:pPr>
            <a:endParaRPr lang="en-US" smtClean="0"/>
          </a:p>
        </p:txBody>
      </p:sp>
    </p:spTree>
    <p:extLst>
      <p:ext uri="{BB962C8B-B14F-4D97-AF65-F5344CB8AC3E}">
        <p14:creationId xmlns:p14="http://schemas.microsoft.com/office/powerpoint/2010/main" val="65003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2ABA451-8393-450E-AF86-9425A089F46D}" type="slidenum">
              <a:rPr lang="en-US" smtClean="0"/>
              <a:pPr/>
              <a:t>53</a:t>
            </a:fld>
            <a:endParaRPr lang="en-US" smtClean="0"/>
          </a:p>
        </p:txBody>
      </p:sp>
      <p:sp>
        <p:nvSpPr>
          <p:cNvPr id="931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289989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786D452-38CE-4419-B546-B80BCD915E75}" type="slidenum">
              <a:rPr lang="en-US" smtClean="0"/>
              <a:pPr/>
              <a:t>54</a:t>
            </a:fld>
            <a:endParaRPr lang="en-US" smtClean="0"/>
          </a:p>
        </p:txBody>
      </p:sp>
      <p:sp>
        <p:nvSpPr>
          <p:cNvPr id="942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616405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B8E5BE4-1C81-4CC2-8E0C-A254FF4EBB12}" type="slidenum">
              <a:rPr lang="en-US" smtClean="0"/>
              <a:pPr/>
              <a:t>55</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680384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BA5A13A-9330-466A-9B88-A9FA277554A3}" type="slidenum">
              <a:rPr lang="en-US" smtClean="0"/>
              <a:pPr/>
              <a:t>3</a:t>
            </a:fld>
            <a:endParaRPr lang="en-US" smtClean="0"/>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endParaRPr lang="en-US" smtClean="0"/>
          </a:p>
        </p:txBody>
      </p:sp>
    </p:spTree>
    <p:extLst>
      <p:ext uri="{BB962C8B-B14F-4D97-AF65-F5344CB8AC3E}">
        <p14:creationId xmlns:p14="http://schemas.microsoft.com/office/powerpoint/2010/main" val="489610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404E444-0F75-42B7-AA7B-4BCDD1B84F8D}" type="slidenum">
              <a:rPr lang="en-US" smtClean="0"/>
              <a:pPr/>
              <a:t>56</a:t>
            </a:fld>
            <a:endParaRPr lang="en-US" smtClean="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9783472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1916B86-F7DB-461F-B3D8-CAD62A452A4D}" type="slidenum">
              <a:rPr lang="en-US" smtClean="0"/>
              <a:pPr/>
              <a:t>57</a:t>
            </a:fld>
            <a:endParaRPr lang="en-US" smtClean="0"/>
          </a:p>
        </p:txBody>
      </p:sp>
      <p:sp>
        <p:nvSpPr>
          <p:cNvPr id="839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2657139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97E6D28-553A-4DFA-9D3E-6255CF1CA3DE}" type="slidenum">
              <a:rPr lang="en-US" smtClean="0"/>
              <a:pPr/>
              <a:t>58</a:t>
            </a:fld>
            <a:endParaRPr lang="en-US" smtClean="0"/>
          </a:p>
        </p:txBody>
      </p:sp>
      <p:sp>
        <p:nvSpPr>
          <p:cNvPr id="860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6013723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58859E5-78F1-48E1-9B5C-B822C543EF18}" type="slidenum">
              <a:rPr lang="en-US" smtClean="0"/>
              <a:pPr/>
              <a:t>59</a:t>
            </a:fld>
            <a:endParaRPr lang="en-US" smtClean="0"/>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6019492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F29F599-6391-495B-8956-CE9DC1AD5B17}" type="slidenum">
              <a:rPr lang="en-US" smtClean="0"/>
              <a:pPr/>
              <a:t>60</a:t>
            </a:fld>
            <a:endParaRPr lang="en-US" smtClean="0"/>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8076795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314CD30-423F-4462-9667-7677DB4C4F8F}" type="slidenum">
              <a:rPr lang="en-US" smtClean="0"/>
              <a:pPr/>
              <a:t>61</a:t>
            </a:fld>
            <a:endParaRPr lang="en-US" smtClean="0"/>
          </a:p>
        </p:txBody>
      </p:sp>
      <p:sp>
        <p:nvSpPr>
          <p:cNvPr id="890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5151941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14D2EB5-283E-460B-B73C-A80BD4D45E04}" type="slidenum">
              <a:rPr lang="en-US" smtClean="0"/>
              <a:pPr/>
              <a:t>62</a:t>
            </a:fld>
            <a:endParaRPr lang="en-US" smtClean="0"/>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4360883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E363A6F-460F-4DA3-85A4-F80A7CE418C0}" type="slidenum">
              <a:rPr lang="en-US" smtClean="0"/>
              <a:pPr/>
              <a:t>63</a:t>
            </a:fld>
            <a:endParaRPr lang="en-US" smtClean="0"/>
          </a:p>
        </p:txBody>
      </p:sp>
      <p:sp>
        <p:nvSpPr>
          <p:cNvPr id="911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2695966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18D07F6-DE74-4D29-B254-C0CC750593EE}" type="slidenum">
              <a:rPr lang="en-US" smtClean="0"/>
              <a:pPr/>
              <a:t>64</a:t>
            </a:fld>
            <a:endParaRPr lang="en-US" smtClean="0"/>
          </a:p>
        </p:txBody>
      </p:sp>
      <p:sp>
        <p:nvSpPr>
          <p:cNvPr id="921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5385205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309164F-70F4-4684-A8A2-0F03CF31AD3F}" type="slidenum">
              <a:rPr lang="en-US" smtClean="0"/>
              <a:pPr/>
              <a:t>65</a:t>
            </a:fld>
            <a:endParaRPr lang="en-US" smtClean="0"/>
          </a:p>
        </p:txBody>
      </p:sp>
      <p:sp>
        <p:nvSpPr>
          <p:cNvPr id="972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078291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4AEA0F-DF2C-408D-9685-3C2C63A82470}" type="slidenum">
              <a:rPr lang="en-US" smtClean="0"/>
              <a:pPr/>
              <a:t>7</a:t>
            </a:fld>
            <a:endParaRPr lang="en-US" smtClean="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endParaRPr lang="en-US" smtClean="0"/>
          </a:p>
        </p:txBody>
      </p:sp>
    </p:spTree>
    <p:extLst>
      <p:ext uri="{BB962C8B-B14F-4D97-AF65-F5344CB8AC3E}">
        <p14:creationId xmlns:p14="http://schemas.microsoft.com/office/powerpoint/2010/main" val="10147345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2062859-552A-41A4-B940-F11F2632028C}" type="slidenum">
              <a:rPr lang="en-US" smtClean="0"/>
              <a:pPr/>
              <a:t>66</a:t>
            </a:fld>
            <a:endParaRPr lang="en-US" smtClean="0"/>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9997090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39231A9-4FFD-4F97-B19C-71E8B968796F}" type="slidenum">
              <a:rPr lang="en-US" smtClean="0"/>
              <a:pPr/>
              <a:t>67</a:t>
            </a:fld>
            <a:endParaRPr lang="en-US" smtClean="0"/>
          </a:p>
        </p:txBody>
      </p:sp>
      <p:sp>
        <p:nvSpPr>
          <p:cNvPr id="983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465120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6F2FCFD-168F-4ED0-81EB-916BF98E3336}" type="slidenum">
              <a:rPr lang="en-US" smtClean="0"/>
              <a:pPr/>
              <a:t>68</a:t>
            </a:fld>
            <a:endParaRPr lang="en-US" smtClean="0"/>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3812143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DE4B6C2-915C-4E8C-97BE-89F5B2EC3F57}" type="slidenum">
              <a:rPr lang="en-US" smtClean="0"/>
              <a:pPr/>
              <a:t>69</a:t>
            </a:fld>
            <a:endParaRPr lang="en-US" smtClean="0"/>
          </a:p>
        </p:txBody>
      </p:sp>
      <p:sp>
        <p:nvSpPr>
          <p:cNvPr id="952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4399101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3968AED-AFB4-4794-9951-D9063647EF5E}" type="slidenum">
              <a:rPr lang="en-US" smtClean="0"/>
              <a:pPr/>
              <a:t>70</a:t>
            </a:fld>
            <a:endParaRPr lang="en-US" smtClean="0"/>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7951078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A9DC96D-3EF6-4059-A9C4-954B2DFB349D}" type="slidenum">
              <a:rPr lang="en-US" smtClean="0"/>
              <a:pPr/>
              <a:t>71</a:t>
            </a:fld>
            <a:endParaRPr lang="en-US" smtClean="0"/>
          </a:p>
        </p:txBody>
      </p:sp>
      <p:sp>
        <p:nvSpPr>
          <p:cNvPr id="1013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13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709765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2A36E57-BAD6-464C-ADF2-FFD0ED7E387A}" type="slidenum">
              <a:rPr lang="en-US" smtClean="0"/>
              <a:pPr/>
              <a:t>72</a:t>
            </a:fld>
            <a:endParaRPr lang="en-US" smtClean="0"/>
          </a:p>
        </p:txBody>
      </p:sp>
      <p:sp>
        <p:nvSpPr>
          <p:cNvPr id="1034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34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2933885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639727C-794B-42D0-9C8A-A83FB2BF8726}" type="slidenum">
              <a:rPr lang="en-US" smtClean="0"/>
              <a:pPr/>
              <a:t>73</a:t>
            </a:fld>
            <a:endParaRPr lang="en-US" smtClean="0"/>
          </a:p>
        </p:txBody>
      </p:sp>
      <p:sp>
        <p:nvSpPr>
          <p:cNvPr id="1024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3853117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8C9E473-3D34-49D1-891B-8C55B760872C}" type="slidenum">
              <a:rPr lang="en-US" smtClean="0"/>
              <a:pPr/>
              <a:t>74</a:t>
            </a:fld>
            <a:endParaRPr lang="en-US" smtClean="0"/>
          </a:p>
        </p:txBody>
      </p:sp>
      <p:sp>
        <p:nvSpPr>
          <p:cNvPr id="1054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4948122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CAAEFE2-561A-455D-989E-CD721164579A}" type="slidenum">
              <a:rPr lang="en-US" smtClean="0"/>
              <a:pPr/>
              <a:t>75</a:t>
            </a:fld>
            <a:endParaRPr lang="en-US" smtClean="0"/>
          </a:p>
        </p:txBody>
      </p:sp>
      <p:sp>
        <p:nvSpPr>
          <p:cNvPr id="1044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44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529005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30DA550-5CB5-4CFB-AEB4-DD47C9780ACA}" type="slidenum">
              <a:rPr lang="en-US" smtClean="0"/>
              <a:pPr/>
              <a:t>19</a:t>
            </a:fld>
            <a:endParaRPr lang="en-US" smtClean="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750259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B8AD624E-1900-4215-ACB1-3807E04DF3E5}" type="slidenum">
              <a:rPr lang="en-US" smtClean="0"/>
              <a:pPr/>
              <a:t>76</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0541512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B1ABC56B-62D6-4950-97AA-3020DEB45974}" type="slidenum">
              <a:rPr lang="en-US" smtClean="0"/>
              <a:pPr/>
              <a:t>77</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461532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49CB5744-1D6B-43CF-A416-51C3806DB75D}" type="slidenum">
              <a:rPr lang="en-US" smtClean="0"/>
              <a:pPr/>
              <a:t>78</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5623580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49CB5744-1D6B-43CF-A416-51C3806DB75D}" type="slidenum">
              <a:rPr lang="en-US" smtClean="0"/>
              <a:pPr/>
              <a:t>79</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5420079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49CB5744-1D6B-43CF-A416-51C3806DB75D}" type="slidenum">
              <a:rPr lang="en-US" smtClean="0"/>
              <a:pPr/>
              <a:t>80</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1033532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013F141-55C7-4F2E-82FA-407DF8005AE3}" type="slidenum">
              <a:rPr lang="en-US" smtClean="0"/>
              <a:pPr/>
              <a:t>81</a:t>
            </a:fld>
            <a:endParaRPr lang="en-US" smtClean="0"/>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5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890815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1F58DCC-1544-4DDD-B54E-8B70955CBDBE}" type="slidenum">
              <a:rPr lang="en-US" smtClean="0"/>
              <a:pPr/>
              <a:t>21</a:t>
            </a:fld>
            <a:endParaRPr lang="en-US"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20295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70C2B8F-9B21-4922-B25D-A79354B9A81C}" type="slidenum">
              <a:rPr lang="en-US" smtClean="0"/>
              <a:pPr/>
              <a:t>22</a:t>
            </a:fld>
            <a:endParaRPr lang="en-US"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822397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FBCDE8F-0A5A-4358-A3B2-F5CD23CC4060}" type="slidenum">
              <a:rPr lang="en-US" smtClean="0"/>
              <a:pPr/>
              <a:t>27</a:t>
            </a:fld>
            <a:endParaRPr lang="en-US" smtClean="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560636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B7ACA47-6AD0-4947-834E-23880225B0BB}" type="slidenum">
              <a:rPr lang="en-US" smtClean="0"/>
              <a:pPr/>
              <a:t>28</a:t>
            </a:fld>
            <a:endParaRPr lang="en-US" smtClean="0"/>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5780"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751564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E5A6077-72A0-4607-8331-8E418EDD035B}" type="slidenum">
              <a:rPr lang="en-US" smtClean="0"/>
              <a:pPr/>
              <a:t>29</a:t>
            </a:fld>
            <a:endParaRPr lang="en-US" smtClean="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906831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9144000" cy="6858000"/>
            <a:chOff x="0" y="0"/>
            <a:chExt cx="9144000" cy="6858000"/>
          </a:xfrm>
        </p:grpSpPr>
        <p:sp>
          <p:nvSpPr>
            <p:cNvPr id="5" name="Rectangle 4"/>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7" name="Freeform 6"/>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990600" y="1017588"/>
            <a:ext cx="7178675" cy="4830762"/>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990600" y="1009650"/>
            <a:ext cx="7180263" cy="4832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 name="Picture 2" descr="C:\Users\Administrator\Desktop\Pushpin Dev\Assets\pushpinLeft.png"/>
          <p:cNvPicPr>
            <a:picLocks noChangeAspect="1" noChangeArrowheads="1"/>
          </p:cNvPicPr>
          <p:nvPr/>
        </p:nvPicPr>
        <p:blipFill>
          <a:blip r:embed="rId3"/>
          <a:srcRect/>
          <a:stretch>
            <a:fillRect/>
          </a:stretch>
        </p:blipFill>
        <p:spPr bwMode="auto">
          <a:xfrm rot="1435684">
            <a:off x="769938" y="701675"/>
            <a:ext cx="566737" cy="568325"/>
          </a:xfrm>
          <a:prstGeom prst="rect">
            <a:avLst/>
          </a:prstGeom>
          <a:noFill/>
          <a:ln w="9525">
            <a:noFill/>
            <a:miter lim="800000"/>
            <a:headEnd/>
            <a:tailEnd/>
          </a:ln>
        </p:spPr>
      </p:pic>
      <p:pic>
        <p:nvPicPr>
          <p:cNvPr id="11" name="Picture 2" descr="C:\Users\Administrator\Desktop\Pushpin Dev\Assets\pushpinLeft.png"/>
          <p:cNvPicPr>
            <a:picLocks noChangeAspect="1" noChangeArrowheads="1"/>
          </p:cNvPicPr>
          <p:nvPr/>
        </p:nvPicPr>
        <p:blipFill>
          <a:blip r:embed="rId3"/>
          <a:srcRect/>
          <a:stretch>
            <a:fillRect/>
          </a:stretch>
        </p:blipFill>
        <p:spPr bwMode="auto">
          <a:xfrm rot="4096196">
            <a:off x="7854950" y="749300"/>
            <a:ext cx="566738" cy="566738"/>
          </a:xfrm>
          <a:prstGeom prst="rect">
            <a:avLst/>
          </a:prstGeom>
          <a:noFill/>
          <a:ln w="9525">
            <a:noFill/>
            <a:miter lim="800000"/>
            <a:headEnd/>
            <a:tailEnd/>
          </a:ln>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Date Placeholder 3"/>
          <p:cNvSpPr>
            <a:spLocks noGrp="1"/>
          </p:cNvSpPr>
          <p:nvPr>
            <p:ph type="dt" sz="half" idx="10"/>
          </p:nvPr>
        </p:nvSpPr>
        <p:spPr>
          <a:xfrm>
            <a:off x="6770688" y="5357813"/>
            <a:ext cx="1214437" cy="365125"/>
          </a:xfrm>
        </p:spPr>
        <p:txBody>
          <a:bodyPr/>
          <a:lstStyle>
            <a:lvl1pPr>
              <a:defRPr/>
            </a:lvl1pPr>
          </a:lstStyle>
          <a:p>
            <a:pPr>
              <a:defRPr/>
            </a:pPr>
            <a:endParaRPr lang="en-US"/>
          </a:p>
        </p:txBody>
      </p:sp>
      <p:sp>
        <p:nvSpPr>
          <p:cNvPr id="13" name="Footer Placeholder 4"/>
          <p:cNvSpPr>
            <a:spLocks noGrp="1"/>
          </p:cNvSpPr>
          <p:nvPr>
            <p:ph type="ftr" sz="quarter" idx="11"/>
          </p:nvPr>
        </p:nvSpPr>
        <p:spPr>
          <a:xfrm>
            <a:off x="1174750" y="5357813"/>
            <a:ext cx="5033963" cy="365125"/>
          </a:xfrm>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6213475" y="5357813"/>
            <a:ext cx="554038" cy="365125"/>
          </a:xfrm>
        </p:spPr>
        <p:txBody>
          <a:bodyPr/>
          <a:lstStyle>
            <a:lvl1pPr algn="ctr">
              <a:defRPr/>
            </a:lvl1pPr>
          </a:lstStyle>
          <a:p>
            <a:pPr>
              <a:defRPr/>
            </a:pPr>
            <a:fld id="{A2F46857-1553-4EF1-9DFC-FB77FF4BDE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E39B9C-6CAB-4003-A70C-5809068C70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6AE560-463E-46D7-95EA-70B26C5C26A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CEF8EC-0405-4D2F-8878-FEC84E5869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E1F268-6BEE-4EFE-B181-49FABC70EF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B6AFD581-3EC8-45A5-8E26-B066A090DE7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5"/>
          </p:nvPr>
        </p:nvSpPr>
        <p:spPr/>
        <p:txBody>
          <a:bodyPr/>
          <a:lstStyle>
            <a:lvl1pPr>
              <a:defRPr/>
            </a:lvl1pPr>
          </a:lstStyle>
          <a:p>
            <a:pPr>
              <a:defRPr/>
            </a:pPr>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
        <p:nvSpPr>
          <p:cNvPr id="9" name="Slide Number Placeholder 5"/>
          <p:cNvSpPr>
            <a:spLocks noGrp="1"/>
          </p:cNvSpPr>
          <p:nvPr>
            <p:ph type="sldNum" sz="quarter" idx="17"/>
          </p:nvPr>
        </p:nvSpPr>
        <p:spPr/>
        <p:txBody>
          <a:bodyPr/>
          <a:lstStyle>
            <a:lvl1pPr>
              <a:defRPr/>
            </a:lvl1pPr>
          </a:lstStyle>
          <a:p>
            <a:pPr>
              <a:defRPr/>
            </a:pPr>
            <a:fld id="{0600C79D-EF7C-4D7B-9294-B24917E23B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83CCFB7-1A24-4F14-BB9A-742896C1A5D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5F2F6D3-5578-40D7-A376-40D59E07DA0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5"/>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8" name="Freeform 7"/>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rot="60000">
            <a:off x="4471988" y="603250"/>
            <a:ext cx="3787775"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rot="21540000">
            <a:off x="749300" y="576263"/>
            <a:ext cx="3789363"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a:xfrm rot="60000">
            <a:off x="6342063" y="5886450"/>
            <a:ext cx="1212850" cy="365125"/>
          </a:xfrm>
        </p:spPr>
        <p:txBody>
          <a:bodyPr/>
          <a:lstStyle>
            <a:lvl1pPr>
              <a:defRPr/>
            </a:lvl1pPr>
          </a:lstStyle>
          <a:p>
            <a:pPr>
              <a:defRPr/>
            </a:pPr>
            <a:endParaRPr lang="en-US"/>
          </a:p>
        </p:txBody>
      </p:sp>
      <p:sp>
        <p:nvSpPr>
          <p:cNvPr id="16" name="Footer Placeholder 5"/>
          <p:cNvSpPr>
            <a:spLocks noGrp="1"/>
          </p:cNvSpPr>
          <p:nvPr>
            <p:ph type="ftr" sz="quarter" idx="11"/>
          </p:nvPr>
        </p:nvSpPr>
        <p:spPr>
          <a:xfrm rot="21540000">
            <a:off x="914400" y="5829300"/>
            <a:ext cx="35226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58088" y="5897563"/>
            <a:ext cx="554037" cy="365125"/>
          </a:xfrm>
        </p:spPr>
        <p:txBody>
          <a:bodyPr/>
          <a:lstStyle>
            <a:lvl1pPr>
              <a:defRPr/>
            </a:lvl1pPr>
          </a:lstStyle>
          <a:p>
            <a:pPr>
              <a:defRPr/>
            </a:pPr>
            <a:fld id="{B0BFAC78-516D-4F4D-B906-80B3833330A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5"/>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8" name="Freeform 7"/>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rot="21540000">
            <a:off x="744538" y="576263"/>
            <a:ext cx="3789362"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rot="60000">
            <a:off x="4464050" y="603250"/>
            <a:ext cx="3789363"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a:xfrm rot="60000">
            <a:off x="6345238" y="5888038"/>
            <a:ext cx="1214437" cy="365125"/>
          </a:xfrm>
        </p:spPr>
        <p:txBody>
          <a:bodyPr/>
          <a:lstStyle>
            <a:lvl1pPr>
              <a:defRPr/>
            </a:lvl1pPr>
          </a:lstStyle>
          <a:p>
            <a:pPr>
              <a:defRPr/>
            </a:pPr>
            <a:endParaRPr lang="en-US"/>
          </a:p>
        </p:txBody>
      </p:sp>
      <p:sp>
        <p:nvSpPr>
          <p:cNvPr id="16" name="Footer Placeholder 5"/>
          <p:cNvSpPr>
            <a:spLocks noGrp="1"/>
          </p:cNvSpPr>
          <p:nvPr>
            <p:ph type="ftr" sz="quarter" idx="11"/>
          </p:nvPr>
        </p:nvSpPr>
        <p:spPr>
          <a:xfrm rot="21540000">
            <a:off x="914400" y="5830888"/>
            <a:ext cx="33194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62850" y="5900738"/>
            <a:ext cx="554038" cy="365125"/>
          </a:xfrm>
        </p:spPr>
        <p:txBody>
          <a:bodyPr/>
          <a:lstStyle>
            <a:lvl1pPr>
              <a:defRPr/>
            </a:lvl1pPr>
          </a:lstStyle>
          <a:p>
            <a:pPr>
              <a:defRPr/>
            </a:pPr>
            <a:fld id="{FB457AD6-9E20-4560-BBDD-D78A1906C11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iagBrick">
          <a:fgClr>
            <a:schemeClr val="tx1"/>
          </a:fgClr>
          <a:bgClr>
            <a:schemeClr val="tx1">
              <a:lumMod val="50000"/>
              <a:lumOff val="50000"/>
            </a:schemeClr>
          </a:bgClr>
        </a:pattFill>
        <a:effectLst/>
      </p:bgPr>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731838" y="574675"/>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731838" y="576263"/>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32" name="Picture 2" descr="C:\Users\Administrator\Desktop\Pushpin Dev\Assets\pushpinLeft.png"/>
          <p:cNvPicPr>
            <a:picLocks noChangeAspect="1" noChangeArrowheads="1"/>
          </p:cNvPicPr>
          <p:nvPr/>
        </p:nvPicPr>
        <p:blipFill>
          <a:blip r:embed="rId14"/>
          <a:srcRect/>
          <a:stretch>
            <a:fillRect/>
          </a:stretch>
        </p:blipFill>
        <p:spPr bwMode="auto">
          <a:xfrm rot="1435684">
            <a:off x="544513" y="273050"/>
            <a:ext cx="566737" cy="568325"/>
          </a:xfrm>
          <a:prstGeom prst="rect">
            <a:avLst/>
          </a:prstGeom>
          <a:noFill/>
          <a:ln w="9525">
            <a:noFill/>
            <a:miter lim="800000"/>
            <a:headEnd/>
            <a:tailEnd/>
          </a:ln>
        </p:spPr>
      </p:pic>
      <p:pic>
        <p:nvPicPr>
          <p:cNvPr id="1033" name="Picture 2" descr="C:\Users\Administrator\Desktop\Pushpin Dev\Assets\pushpinLeft.png"/>
          <p:cNvPicPr>
            <a:picLocks noChangeAspect="1" noChangeArrowheads="1"/>
          </p:cNvPicPr>
          <p:nvPr/>
        </p:nvPicPr>
        <p:blipFill>
          <a:blip r:embed="rId14"/>
          <a:srcRect/>
          <a:stretch>
            <a:fillRect/>
          </a:stretch>
        </p:blipFill>
        <p:spPr bwMode="auto">
          <a:xfrm rot="4096196">
            <a:off x="8115300" y="298450"/>
            <a:ext cx="566738" cy="566738"/>
          </a:xfrm>
          <a:prstGeom prst="rect">
            <a:avLst/>
          </a:prstGeom>
          <a:noFill/>
          <a:ln w="9525">
            <a:noFill/>
            <a:miter lim="800000"/>
            <a:headEnd/>
            <a:tailEnd/>
          </a:ln>
        </p:spPr>
      </p:pic>
      <p:sp>
        <p:nvSpPr>
          <p:cNvPr id="1034" name="Title Placeholder 1"/>
          <p:cNvSpPr>
            <a:spLocks noGrp="1"/>
          </p:cNvSpPr>
          <p:nvPr>
            <p:ph type="title"/>
          </p:nvPr>
        </p:nvSpPr>
        <p:spPr bwMode="auto">
          <a:xfrm>
            <a:off x="1095375" y="817563"/>
            <a:ext cx="6964363" cy="12017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5" name="Text Placeholder 2"/>
          <p:cNvSpPr>
            <a:spLocks noGrp="1"/>
          </p:cNvSpPr>
          <p:nvPr>
            <p:ph type="body" idx="1"/>
          </p:nvPr>
        </p:nvSpPr>
        <p:spPr bwMode="auto">
          <a:xfrm>
            <a:off x="1463675" y="2119313"/>
            <a:ext cx="6196013" cy="360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54775" y="5808663"/>
            <a:ext cx="1212850"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pPr>
              <a:defRPr/>
            </a:pPr>
            <a:endParaRPr lang="en-US"/>
          </a:p>
        </p:txBody>
      </p:sp>
      <p:sp>
        <p:nvSpPr>
          <p:cNvPr id="5" name="Footer Placeholder 4"/>
          <p:cNvSpPr>
            <a:spLocks noGrp="1"/>
          </p:cNvSpPr>
          <p:nvPr>
            <p:ph type="ftr" sz="quarter" idx="3"/>
          </p:nvPr>
        </p:nvSpPr>
        <p:spPr>
          <a:xfrm>
            <a:off x="914400" y="5808663"/>
            <a:ext cx="5540375"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pPr>
              <a:defRPr/>
            </a:pPr>
            <a:endParaRPr lang="en-US"/>
          </a:p>
        </p:txBody>
      </p:sp>
      <p:sp>
        <p:nvSpPr>
          <p:cNvPr id="6" name="Slide Number Placeholder 5"/>
          <p:cNvSpPr>
            <a:spLocks noGrp="1"/>
          </p:cNvSpPr>
          <p:nvPr>
            <p:ph type="sldNum" sz="quarter" idx="4"/>
          </p:nvPr>
        </p:nvSpPr>
        <p:spPr>
          <a:xfrm>
            <a:off x="7670800" y="5808663"/>
            <a:ext cx="554038"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pPr>
              <a:defRPr/>
            </a:pPr>
            <a:fld id="{4063E8A3-2743-4F0A-9651-0F408FB7BAC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4" r:id="rId1"/>
    <p:sldLayoutId id="2147483965" r:id="rId2"/>
    <p:sldLayoutId id="2147483966" r:id="rId3"/>
    <p:sldLayoutId id="2147483967" r:id="rId4"/>
    <p:sldLayoutId id="2147483968" r:id="rId5"/>
    <p:sldLayoutId id="2147483969" r:id="rId6"/>
    <p:sldLayoutId id="2147483970" r:id="rId7"/>
    <p:sldLayoutId id="2147483975" r:id="rId8"/>
    <p:sldLayoutId id="2147483976" r:id="rId9"/>
    <p:sldLayoutId id="2147483971" r:id="rId10"/>
    <p:sldLayoutId id="214748397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nstantia" pitchFamily="18" charset="0"/>
        </a:defRPr>
      </a:lvl2pPr>
      <a:lvl3pPr algn="ctr" rtl="0" eaLnBrk="0" fontAlgn="base" hangingPunct="0">
        <a:spcBef>
          <a:spcPct val="0"/>
        </a:spcBef>
        <a:spcAft>
          <a:spcPct val="0"/>
        </a:spcAft>
        <a:defRPr sz="4400">
          <a:solidFill>
            <a:schemeClr val="tx1"/>
          </a:solidFill>
          <a:latin typeface="Constantia" pitchFamily="18" charset="0"/>
        </a:defRPr>
      </a:lvl3pPr>
      <a:lvl4pPr algn="ctr" rtl="0" eaLnBrk="0" fontAlgn="base" hangingPunct="0">
        <a:spcBef>
          <a:spcPct val="0"/>
        </a:spcBef>
        <a:spcAft>
          <a:spcPct val="0"/>
        </a:spcAft>
        <a:defRPr sz="4400">
          <a:solidFill>
            <a:schemeClr val="tx1"/>
          </a:solidFill>
          <a:latin typeface="Constantia" pitchFamily="18" charset="0"/>
        </a:defRPr>
      </a:lvl4pPr>
      <a:lvl5pPr algn="ctr" rtl="0" eaLnBrk="0" fontAlgn="base" hangingPunct="0">
        <a:spcBef>
          <a:spcPct val="0"/>
        </a:spcBef>
        <a:spcAft>
          <a:spcPct val="0"/>
        </a:spcAft>
        <a:defRPr sz="44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2"/>
        </a:buClr>
        <a:buSzPct val="85000"/>
        <a:buFont typeface="Brush Script MT" pitchFamily="66" charset="0"/>
        <a:buChar char="O"/>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rtl="0" eaLnBrk="0" fontAlgn="base" hangingPunct="0">
        <a:spcBef>
          <a:spcPct val="20000"/>
        </a:spcBef>
        <a:spcAft>
          <a:spcPct val="0"/>
        </a:spcAft>
        <a:buClr>
          <a:schemeClr val="accent2"/>
        </a:buClr>
        <a:buSzPct val="85000"/>
        <a:buFont typeface="Brush Script MT" pitchFamily="66" charset="0"/>
        <a:buChar char="O"/>
        <a:defRPr sz="2000" kern="1200">
          <a:solidFill>
            <a:schemeClr val="tx1"/>
          </a:solidFill>
          <a:latin typeface="+mn-lt"/>
          <a:ea typeface="+mn-ea"/>
          <a:cs typeface="+mn-cs"/>
        </a:defRPr>
      </a:lvl3pPr>
      <a:lvl4pPr marL="1279525" indent="-228600" algn="l" rtl="0" eaLnBrk="0" fontAlgn="base" hangingPunct="0">
        <a:spcBef>
          <a:spcPct val="20000"/>
        </a:spcBef>
        <a:spcAft>
          <a:spcPct val="0"/>
        </a:spcAft>
        <a:buClr>
          <a:schemeClr val="accent2"/>
        </a:buClr>
        <a:buSzPct val="85000"/>
        <a:buFont typeface="Brush Script MT" pitchFamily="66" charset="0"/>
        <a:buChar char="O"/>
        <a:defRPr kern="1200">
          <a:solidFill>
            <a:schemeClr val="tx1"/>
          </a:solidFill>
          <a:latin typeface="+mn-lt"/>
          <a:ea typeface="+mn-ea"/>
          <a:cs typeface="+mn-cs"/>
        </a:defRPr>
      </a:lvl4pPr>
      <a:lvl5pPr marL="1644650" indent="-228600" algn="l" rtl="0" eaLnBrk="0" fontAlgn="base" hangingPunct="0">
        <a:spcBef>
          <a:spcPct val="20000"/>
        </a:spcBef>
        <a:spcAft>
          <a:spcPct val="0"/>
        </a:spcAft>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3.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3.bin"/><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image" Target="../media/image12.emf"/></Relationships>
</file>

<file path=ppt/slides/_rels/slide2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 Id="rId5" Type="http://schemas.openxmlformats.org/officeDocument/2006/relationships/image" Target="../media/image17.emf"/><Relationship Id="rId4" Type="http://schemas.openxmlformats.org/officeDocument/2006/relationships/image" Target="../media/image16.emf"/></Relationships>
</file>

<file path=ppt/slides/_rels/slide2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18.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0.wmf"/><Relationship Id="rId5" Type="http://schemas.openxmlformats.org/officeDocument/2006/relationships/oleObject" Target="../embeddings/oleObject4.bin"/><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hyperlink" Target="SRM_talk.pdf" TargetMode="Externa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4.jpeg"/><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2.w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9.bin"/></Relationships>
</file>

<file path=ppt/slides/_rels/slide4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traffic%20signal/new.exe" TargetMode="External"/><Relationship Id="rId4" Type="http://schemas.openxmlformats.org/officeDocument/2006/relationships/hyperlink" Target="traffic%20signal/25SEC.exe"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Rhind_Mathematical_Papyrus" TargetMode="External"/><Relationship Id="rId2" Type="http://schemas.openxmlformats.org/officeDocument/2006/relationships/hyperlink" Target="http://en.wikipedia.org/wiki/Plimpton_322" TargetMode="External"/><Relationship Id="rId1" Type="http://schemas.openxmlformats.org/officeDocument/2006/relationships/slideLayout" Target="../slideLayouts/slideLayout7.xml"/><Relationship Id="rId4" Type="http://schemas.openxmlformats.org/officeDocument/2006/relationships/hyperlink" Target="http://en.wikipedia.org/wiki/Shulba_Sutras"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46.emf"/><Relationship Id="rId4" Type="http://schemas.openxmlformats.org/officeDocument/2006/relationships/oleObject" Target="../embeddings/oleObject11.bin"/></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42.xml"/><Relationship Id="rId7" Type="http://schemas.openxmlformats.org/officeDocument/2006/relationships/diagramColors" Target="../diagrams/colors3.xml"/><Relationship Id="rId12" Type="http://schemas.openxmlformats.org/officeDocument/2006/relationships/image" Target="../media/image48.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diagramQuickStyle" Target="../diagrams/quickStyle3.xml"/><Relationship Id="rId11" Type="http://schemas.openxmlformats.org/officeDocument/2006/relationships/oleObject" Target="../embeddings/oleObject13.bin"/><Relationship Id="rId5" Type="http://schemas.openxmlformats.org/officeDocument/2006/relationships/diagramLayout" Target="../diagrams/layout3.xml"/><Relationship Id="rId10" Type="http://schemas.openxmlformats.org/officeDocument/2006/relationships/image" Target="../media/image47.wmf"/><Relationship Id="rId4" Type="http://schemas.openxmlformats.org/officeDocument/2006/relationships/diagramData" Target="../diagrams/data3.xml"/><Relationship Id="rId9" Type="http://schemas.openxmlformats.org/officeDocument/2006/relationships/oleObject" Target="../embeddings/oleObject12.bin"/></Relationships>
</file>

<file path=ppt/slides/_rels/slide79.xml.rels><?xml version="1.0" encoding="UTF-8" standalone="yes"?>
<Relationships xmlns="http://schemas.openxmlformats.org/package/2006/relationships"><Relationship Id="rId8" Type="http://schemas.microsoft.com/office/2007/relationships/diagramDrawing" Target="../diagrams/drawing4.xml"/><Relationship Id="rId13" Type="http://schemas.openxmlformats.org/officeDocument/2006/relationships/oleObject" Target="../embeddings/oleObject16.bin"/><Relationship Id="rId3" Type="http://schemas.openxmlformats.org/officeDocument/2006/relationships/notesSlide" Target="../notesSlides/notesSlide43.xml"/><Relationship Id="rId7" Type="http://schemas.openxmlformats.org/officeDocument/2006/relationships/diagramColors" Target="../diagrams/colors4.xml"/><Relationship Id="rId12" Type="http://schemas.openxmlformats.org/officeDocument/2006/relationships/image" Target="../media/image50.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diagramQuickStyle" Target="../diagrams/quickStyle4.xml"/><Relationship Id="rId11" Type="http://schemas.openxmlformats.org/officeDocument/2006/relationships/oleObject" Target="../embeddings/oleObject15.bin"/><Relationship Id="rId5" Type="http://schemas.openxmlformats.org/officeDocument/2006/relationships/diagramLayout" Target="../diagrams/layout4.xml"/><Relationship Id="rId10" Type="http://schemas.openxmlformats.org/officeDocument/2006/relationships/image" Target="../media/image49.wmf"/><Relationship Id="rId4" Type="http://schemas.openxmlformats.org/officeDocument/2006/relationships/diagramData" Target="../diagrams/data4.xml"/><Relationship Id="rId9" Type="http://schemas.openxmlformats.org/officeDocument/2006/relationships/oleObject" Target="../embeddings/oleObject14.bin"/><Relationship Id="rId14" Type="http://schemas.openxmlformats.org/officeDocument/2006/relationships/image" Target="../media/image51.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52.wmf"/><Relationship Id="rId4" Type="http://schemas.openxmlformats.org/officeDocument/2006/relationships/oleObject" Target="../embeddings/oleObject17.bin"/></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7632848" cy="2016224"/>
          </a:xfrm>
          <a:ln>
            <a:noFill/>
          </a:ln>
        </p:spPr>
        <p:txBody>
          <a:bodyPr/>
          <a:lstStyle/>
          <a:p>
            <a:pPr algn="l"/>
            <a:r>
              <a:rPr lang="en-US" sz="3600" b="1" dirty="0" smtClean="0">
                <a:solidFill>
                  <a:srgbClr val="0000FF"/>
                </a:solidFill>
                <a:latin typeface="Comic Sans MS" pitchFamily="66" charset="0"/>
              </a:rPr>
              <a:t>FUZZYNESS : </a:t>
            </a:r>
            <a:r>
              <a:rPr lang="en-US" sz="3600" b="1" smtClean="0">
                <a:solidFill>
                  <a:srgbClr val="0000FF"/>
                </a:solidFill>
                <a:latin typeface="Comic Sans MS" pitchFamily="66" charset="0"/>
              </a:rPr>
              <a:t/>
            </a:r>
            <a:br>
              <a:rPr lang="en-US" sz="3600" b="1" smtClean="0">
                <a:solidFill>
                  <a:srgbClr val="0000FF"/>
                </a:solidFill>
                <a:latin typeface="Comic Sans MS" pitchFamily="66" charset="0"/>
              </a:rPr>
            </a:br>
            <a:r>
              <a:rPr lang="en-US" sz="3600" b="1" smtClean="0">
                <a:solidFill>
                  <a:srgbClr val="0000FF"/>
                </a:solidFill>
                <a:latin typeface="Comic Sans MS" pitchFamily="66" charset="0"/>
              </a:rPr>
              <a:t>		    A PARADIGM SHIFT</a:t>
            </a:r>
            <a:endParaRPr lang="en-US" b="1" dirty="0">
              <a:solidFill>
                <a:srgbClr val="0000FF"/>
              </a:solidFill>
              <a:latin typeface="Times" pitchFamily="18" charset="0"/>
            </a:endParaRPr>
          </a:p>
        </p:txBody>
      </p:sp>
      <p:sp>
        <p:nvSpPr>
          <p:cNvPr id="5" name="Rectangle 3"/>
          <p:cNvSpPr>
            <a:spLocks noGrp="1" noChangeArrowheads="1"/>
          </p:cNvSpPr>
          <p:nvPr>
            <p:ph idx="1"/>
          </p:nvPr>
        </p:nvSpPr>
        <p:spPr>
          <a:xfrm>
            <a:off x="755576" y="3356992"/>
            <a:ext cx="7632849" cy="2880320"/>
          </a:xfrm>
        </p:spPr>
        <p:txBody>
          <a:bodyPr/>
          <a:lstStyle/>
          <a:p>
            <a:pPr marL="0" indent="0">
              <a:lnSpc>
                <a:spcPct val="90000"/>
              </a:lnSpc>
              <a:spcBef>
                <a:spcPct val="0"/>
              </a:spcBef>
              <a:buNone/>
              <a:defRPr/>
            </a:pPr>
            <a:r>
              <a:rPr lang="en-US" sz="2800" b="1" i="1" dirty="0" err="1" smtClean="0">
                <a:solidFill>
                  <a:srgbClr val="C00000"/>
                </a:solidFill>
              </a:rPr>
              <a:t>Felbin</a:t>
            </a:r>
            <a:r>
              <a:rPr lang="en-US" sz="2800" b="1" i="1" dirty="0" smtClean="0">
                <a:solidFill>
                  <a:srgbClr val="C00000"/>
                </a:solidFill>
              </a:rPr>
              <a:t> </a:t>
            </a:r>
            <a:r>
              <a:rPr lang="en-US" sz="2800" b="1" i="1" dirty="0">
                <a:solidFill>
                  <a:srgbClr val="C00000"/>
                </a:solidFill>
              </a:rPr>
              <a:t>C. </a:t>
            </a:r>
            <a:r>
              <a:rPr lang="en-US" sz="2800" b="1" i="1" dirty="0" smtClean="0">
                <a:solidFill>
                  <a:srgbClr val="C00000"/>
                </a:solidFill>
              </a:rPr>
              <a:t>Kennedy				</a:t>
            </a:r>
            <a:r>
              <a:rPr lang="en-US" sz="2800" b="1" dirty="0">
                <a:solidFill>
                  <a:srgbClr val="0000FF"/>
                </a:solidFill>
              </a:rPr>
              <a:t> </a:t>
            </a:r>
            <a:r>
              <a:rPr lang="en-US" sz="2800" b="1" i="1" dirty="0" smtClean="0">
                <a:solidFill>
                  <a:srgbClr val="0000FF"/>
                </a:solidFill>
              </a:rPr>
              <a:t>20-12-2018</a:t>
            </a:r>
            <a:endParaRPr lang="en-US" sz="2800" b="1" i="1" dirty="0">
              <a:solidFill>
                <a:srgbClr val="C00000"/>
              </a:solidFill>
            </a:endParaRPr>
          </a:p>
          <a:p>
            <a:pPr marL="0" indent="0" algn="l">
              <a:lnSpc>
                <a:spcPct val="90000"/>
              </a:lnSpc>
              <a:spcBef>
                <a:spcPct val="0"/>
              </a:spcBef>
              <a:buNone/>
              <a:defRPr/>
            </a:pPr>
            <a:r>
              <a:rPr lang="en-US" sz="2000" b="1" dirty="0" smtClean="0">
                <a:solidFill>
                  <a:srgbClr val="C00000"/>
                </a:solidFill>
              </a:rPr>
              <a:t>Head, Department of Mathematics</a:t>
            </a:r>
            <a:r>
              <a:rPr lang="en-US" sz="2000" b="1" dirty="0">
                <a:solidFill>
                  <a:srgbClr val="C00000"/>
                </a:solidFill>
              </a:rPr>
              <a:t>		</a:t>
            </a:r>
          </a:p>
          <a:p>
            <a:pPr marL="0" indent="0" algn="l">
              <a:lnSpc>
                <a:spcPct val="90000"/>
              </a:lnSpc>
              <a:spcBef>
                <a:spcPct val="0"/>
              </a:spcBef>
              <a:buNone/>
              <a:defRPr/>
            </a:pPr>
            <a:r>
              <a:rPr lang="en-US" sz="2000" b="1" dirty="0" smtClean="0">
                <a:solidFill>
                  <a:srgbClr val="C00000"/>
                </a:solidFill>
              </a:rPr>
              <a:t>Stella </a:t>
            </a:r>
            <a:r>
              <a:rPr lang="en-US" sz="2000" b="1" dirty="0">
                <a:solidFill>
                  <a:srgbClr val="C00000"/>
                </a:solidFill>
              </a:rPr>
              <a:t>Maris </a:t>
            </a:r>
            <a:r>
              <a:rPr lang="en-US" sz="2000" b="1" dirty="0" smtClean="0">
                <a:solidFill>
                  <a:srgbClr val="C00000"/>
                </a:solidFill>
              </a:rPr>
              <a:t>College, </a:t>
            </a:r>
            <a:r>
              <a:rPr lang="en-US" sz="2000" b="1" i="1" dirty="0" smtClean="0">
                <a:solidFill>
                  <a:srgbClr val="C00000"/>
                </a:solidFill>
              </a:rPr>
              <a:t>Chennai</a:t>
            </a:r>
          </a:p>
          <a:p>
            <a:pPr marL="0" indent="0">
              <a:lnSpc>
                <a:spcPct val="90000"/>
              </a:lnSpc>
              <a:spcBef>
                <a:spcPct val="0"/>
              </a:spcBef>
              <a:buNone/>
              <a:defRPr/>
            </a:pPr>
            <a:endParaRPr lang="en-US" sz="4400" b="1" i="1" dirty="0" smtClean="0">
              <a:solidFill>
                <a:srgbClr val="0000FF"/>
              </a:solidFill>
            </a:endParaRPr>
          </a:p>
          <a:p>
            <a:pPr marL="0" indent="0" algn="ctr">
              <a:lnSpc>
                <a:spcPct val="90000"/>
              </a:lnSpc>
              <a:spcBef>
                <a:spcPct val="0"/>
              </a:spcBef>
              <a:buNone/>
              <a:defRPr/>
            </a:pPr>
            <a:r>
              <a:rPr lang="en-US" sz="2800" b="1" dirty="0" smtClean="0">
                <a:solidFill>
                  <a:srgbClr val="0000FF"/>
                </a:solidFill>
                <a:latin typeface="Comic Sans MS" panose="030F0702030302020204" pitchFamily="66" charset="0"/>
              </a:rPr>
              <a:t>		  </a:t>
            </a:r>
          </a:p>
          <a:p>
            <a:pPr marL="0" indent="0" algn="ctr">
              <a:lnSpc>
                <a:spcPct val="90000"/>
              </a:lnSpc>
              <a:spcBef>
                <a:spcPct val="0"/>
              </a:spcBef>
              <a:buNone/>
              <a:defRPr/>
            </a:pPr>
            <a:r>
              <a:rPr lang="en-US" sz="3200" b="1" dirty="0"/>
              <a:t>MATHFIESTA </a:t>
            </a:r>
            <a:r>
              <a:rPr lang="en-US" sz="2800" dirty="0"/>
              <a:t> </a:t>
            </a:r>
            <a:endParaRPr lang="en-US" sz="2800" dirty="0" smtClean="0"/>
          </a:p>
          <a:p>
            <a:pPr marL="0" indent="0" algn="ctr">
              <a:lnSpc>
                <a:spcPct val="90000"/>
              </a:lnSpc>
              <a:spcBef>
                <a:spcPct val="0"/>
              </a:spcBef>
              <a:buNone/>
              <a:defRPr/>
            </a:pPr>
            <a:r>
              <a:rPr lang="en-US" sz="2800" b="1" dirty="0" smtClean="0">
                <a:solidFill>
                  <a:srgbClr val="0000FF"/>
                </a:solidFill>
                <a:latin typeface="Comic Sans MS" panose="030F0702030302020204" pitchFamily="66" charset="0"/>
              </a:rPr>
              <a:t>QMAC Mathematics Association   </a:t>
            </a:r>
            <a:r>
              <a:rPr lang="en-US" sz="2800" b="1" dirty="0" smtClean="0">
                <a:solidFill>
                  <a:srgbClr val="0000FF"/>
                </a:solidFill>
              </a:rPr>
              <a:t>                           				</a:t>
            </a:r>
            <a:r>
              <a:rPr lang="en-US" sz="2800" b="1" dirty="0">
                <a:solidFill>
                  <a:srgbClr val="0000FF"/>
                </a:solidFill>
              </a:rPr>
              <a:t>	</a:t>
            </a:r>
          </a:p>
        </p:txBody>
      </p:sp>
    </p:spTree>
    <p:extLst>
      <p:ext uri="{BB962C8B-B14F-4D97-AF65-F5344CB8AC3E}">
        <p14:creationId xmlns:p14="http://schemas.microsoft.com/office/powerpoint/2010/main" val="3452904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blinds(horizontal)">
                                      <p:cBhvr>
                                        <p:cTn id="11" dur="500"/>
                                        <p:tgtEl>
                                          <p:spTgt spid="5">
                                            <p:txEl>
                                              <p:pRg st="1" end="1"/>
                                            </p:txEl>
                                          </p:spTgt>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blinds(horizontal)">
                                      <p:cBhvr>
                                        <p:cTn id="20" dur="500"/>
                                        <p:tgtEl>
                                          <p:spTgt spid="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blinds(horizontal)">
                                      <p:cBhvr>
                                        <p:cTn id="25" dur="500"/>
                                        <p:tgtEl>
                                          <p:spTgt spid="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blinds(horizontal)">
                                      <p:cBhvr>
                                        <p:cTn id="3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7704856" cy="5124480"/>
          </a:xfrm>
          <a:prstGeom prst="rect">
            <a:avLst/>
          </a:prstGeom>
        </p:spPr>
        <p:txBody>
          <a:bodyPr wrap="square">
            <a:spAutoFit/>
          </a:bodyPr>
          <a:lstStyle/>
          <a:p>
            <a:pPr marL="215900" lvl="1" algn="just">
              <a:lnSpc>
                <a:spcPct val="150000"/>
              </a:lnSpc>
              <a:spcBef>
                <a:spcPts val="600"/>
              </a:spcBef>
              <a:spcAft>
                <a:spcPts val="600"/>
              </a:spcAft>
              <a:buFont typeface="Wingdings" pitchFamily="2" charset="2"/>
              <a:buNone/>
            </a:pPr>
            <a:r>
              <a:rPr lang="en-US" sz="3200" dirty="0"/>
              <a:t>All traditional logic habitually assumes precise symbols that  are being employed. It is therefore   not applicable to this terrestrial life but only to an imagined celestial existence</a:t>
            </a:r>
          </a:p>
          <a:p>
            <a:pPr lvl="1" algn="r">
              <a:spcBef>
                <a:spcPts val="600"/>
              </a:spcBef>
              <a:spcAft>
                <a:spcPts val="600"/>
              </a:spcAft>
              <a:buFont typeface="Wingdings" pitchFamily="2" charset="2"/>
              <a:buNone/>
            </a:pPr>
            <a:r>
              <a:rPr lang="en-US" dirty="0"/>
              <a:t>			</a:t>
            </a:r>
            <a:r>
              <a:rPr lang="en-US" b="1" i="1" dirty="0" err="1"/>
              <a:t>B.Russel</a:t>
            </a:r>
            <a:endParaRPr lang="en-US" b="1" i="1" dirty="0"/>
          </a:p>
          <a:p>
            <a:pPr lvl="1">
              <a:buFont typeface="Wingdings" pitchFamily="2" charset="2"/>
              <a:buNone/>
            </a:pPr>
            <a:r>
              <a:rPr lang="en-US" b="1" i="1" dirty="0"/>
              <a:t>                              </a:t>
            </a:r>
            <a:r>
              <a:rPr lang="en-US" b="1" i="1" dirty="0" smtClean="0"/>
              <a:t>Vagueness </a:t>
            </a:r>
            <a:r>
              <a:rPr lang="en-US" b="1" i="1" dirty="0"/>
              <a:t>,  Australian J. Psychology         </a:t>
            </a:r>
          </a:p>
          <a:p>
            <a:pPr lvl="1">
              <a:buFont typeface="Wingdings" pitchFamily="2" charset="2"/>
              <a:buNone/>
            </a:pPr>
            <a:r>
              <a:rPr lang="en-US" b="1" i="1" dirty="0"/>
              <a:t>                            </a:t>
            </a:r>
            <a:r>
              <a:rPr lang="en-US" b="1" i="1" dirty="0" smtClean="0"/>
              <a:t>   </a:t>
            </a:r>
            <a:r>
              <a:rPr lang="en-US" b="1" i="1" dirty="0"/>
              <a:t>and Philosophy  ( 1923) 1 (pg. 84-92)   </a:t>
            </a:r>
          </a:p>
        </p:txBody>
      </p:sp>
      <p:pic>
        <p:nvPicPr>
          <p:cNvPr id="3" name="Picture 4" descr="Russell_4"/>
          <p:cNvPicPr>
            <a:picLocks noChangeAspect="1" noChangeArrowheads="1"/>
          </p:cNvPicPr>
          <p:nvPr/>
        </p:nvPicPr>
        <p:blipFill>
          <a:blip r:embed="rId2"/>
          <a:srcRect/>
          <a:stretch>
            <a:fillRect/>
          </a:stretch>
        </p:blipFill>
        <p:spPr bwMode="auto">
          <a:xfrm>
            <a:off x="821085" y="4293096"/>
            <a:ext cx="1590675" cy="1905000"/>
          </a:xfrm>
          <a:prstGeom prst="rect">
            <a:avLst/>
          </a:prstGeom>
          <a:noFill/>
          <a:ln w="9525">
            <a:noFill/>
            <a:miter lim="800000"/>
            <a:headEnd/>
            <a:tailEnd/>
          </a:ln>
        </p:spPr>
      </p:pic>
    </p:spTree>
    <p:extLst>
      <p:ext uri="{BB962C8B-B14F-4D97-AF65-F5344CB8AC3E}">
        <p14:creationId xmlns:p14="http://schemas.microsoft.com/office/powerpoint/2010/main" val="816491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827584" y="908720"/>
            <a:ext cx="7488832" cy="5509200"/>
          </a:xfrm>
          <a:prstGeom prst="rect">
            <a:avLst/>
          </a:prstGeom>
          <a:noFill/>
          <a:ln w="9525">
            <a:noFill/>
            <a:miter lim="800000"/>
            <a:headEnd/>
            <a:tailEnd/>
          </a:ln>
        </p:spPr>
        <p:txBody>
          <a:bodyPr wrap="square">
            <a:spAutoFit/>
          </a:bodyPr>
          <a:lstStyle/>
          <a:p>
            <a:pPr algn="just"/>
            <a:r>
              <a:rPr lang="en-US" sz="3200" dirty="0" err="1"/>
              <a:t>Menger</a:t>
            </a:r>
            <a:r>
              <a:rPr lang="en-US" sz="3200" dirty="0"/>
              <a:t> in 1942 introduced the notion of probabilistic metric which was developed by </a:t>
            </a:r>
            <a:r>
              <a:rPr lang="en-US" sz="3200" dirty="0" err="1"/>
              <a:t>Schweizer</a:t>
            </a:r>
            <a:r>
              <a:rPr lang="en-US" sz="3200" dirty="0"/>
              <a:t> and </a:t>
            </a:r>
            <a:r>
              <a:rPr lang="en-US" sz="3200" dirty="0" err="1"/>
              <a:t>Sklar</a:t>
            </a:r>
            <a:r>
              <a:rPr lang="en-US" sz="3200" dirty="0"/>
              <a:t> in 1960 with more satisfying mathematical details, depending on concepts like distribution function, random variable and the like. Possibly to make things mathematically simpler distribution functions were assumed to be continuous on </a:t>
            </a:r>
            <a:r>
              <a:rPr lang="en-US" sz="3200" dirty="0">
                <a:sym typeface="Symbol" pitchFamily="18" charset="2"/>
              </a:rPr>
              <a:t></a:t>
            </a:r>
            <a:r>
              <a:rPr lang="en-US" sz="3200" dirty="0"/>
              <a:t> taking values between 0 and 1, taking the value 0 at 0 </a:t>
            </a:r>
            <a:r>
              <a:rPr lang="en-US" sz="3200" dirty="0" smtClean="0"/>
              <a:t>and 1 </a:t>
            </a:r>
            <a:r>
              <a:rPr lang="en-US" sz="3200" dirty="0"/>
              <a:t>as the variable </a:t>
            </a:r>
            <a:r>
              <a:rPr lang="en-US" sz="3200" dirty="0" smtClean="0">
                <a:sym typeface="Symbol" pitchFamily="18" charset="2"/>
              </a:rPr>
              <a:t> </a:t>
            </a:r>
            <a:r>
              <a:rPr lang="en-US" sz="3200" dirty="0">
                <a:sym typeface="Symbol" pitchFamily="18" charset="2"/>
              </a:rPr>
              <a:t>∞</a:t>
            </a:r>
            <a:endParaRPr lang="en-US" sz="3200" dirty="0"/>
          </a:p>
        </p:txBody>
      </p:sp>
    </p:spTree>
    <p:extLst>
      <p:ext uri="{BB962C8B-B14F-4D97-AF65-F5344CB8AC3E}">
        <p14:creationId xmlns:p14="http://schemas.microsoft.com/office/powerpoint/2010/main" val="1536861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checkerboard(down)">
                                      <p:cBhvr>
                                        <p:cTn id="7" dur="5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4"/>
          <p:cNvSpPr txBox="1">
            <a:spLocks noChangeArrowheads="1"/>
          </p:cNvSpPr>
          <p:nvPr/>
        </p:nvSpPr>
        <p:spPr bwMode="auto">
          <a:xfrm>
            <a:off x="899592" y="1311146"/>
            <a:ext cx="7344816" cy="4278094"/>
          </a:xfrm>
          <a:prstGeom prst="rect">
            <a:avLst/>
          </a:prstGeom>
          <a:noFill/>
          <a:ln w="9525">
            <a:noFill/>
            <a:miter lim="800000"/>
            <a:headEnd/>
            <a:tailEnd/>
          </a:ln>
        </p:spPr>
        <p:txBody>
          <a:bodyPr wrap="square">
            <a:spAutoFit/>
          </a:bodyPr>
          <a:lstStyle/>
          <a:p>
            <a:pPr algn="just">
              <a:spcBef>
                <a:spcPts val="1200"/>
              </a:spcBef>
              <a:spcAft>
                <a:spcPts val="1200"/>
              </a:spcAft>
            </a:pPr>
            <a:r>
              <a:rPr lang="en-US" sz="2800" dirty="0"/>
              <a:t>It was felt later that even this requirement forces too much of regularity which is seldom found in nature. </a:t>
            </a:r>
          </a:p>
          <a:p>
            <a:pPr algn="just">
              <a:spcBef>
                <a:spcPts val="1200"/>
              </a:spcBef>
              <a:spcAft>
                <a:spcPts val="1200"/>
              </a:spcAft>
            </a:pPr>
            <a:r>
              <a:rPr lang="en-US" sz="2800" dirty="0"/>
              <a:t>This feeling made </a:t>
            </a:r>
            <a:r>
              <a:rPr lang="en-US" sz="2800" dirty="0" err="1"/>
              <a:t>Lofti</a:t>
            </a:r>
            <a:r>
              <a:rPr lang="en-US" sz="2800" dirty="0"/>
              <a:t> A. </a:t>
            </a:r>
            <a:r>
              <a:rPr lang="en-US" sz="2800" dirty="0" err="1"/>
              <a:t>Zadeh</a:t>
            </a:r>
            <a:r>
              <a:rPr lang="en-US" sz="2800" dirty="0"/>
              <a:t> in 1963 to formulate the idea of a fuzzy set. Lot of development has taken place using this concept thrown by </a:t>
            </a:r>
            <a:r>
              <a:rPr lang="en-US" sz="2800" dirty="0" err="1"/>
              <a:t>Zadeh</a:t>
            </a:r>
            <a:r>
              <a:rPr lang="en-US" sz="2800" dirty="0"/>
              <a:t> encompassing a number of disciplines viz., Set Theory, Logic, Differential equations Algebra, Analysis, Topology ...</a:t>
            </a:r>
          </a:p>
        </p:txBody>
      </p:sp>
    </p:spTree>
    <p:extLst>
      <p:ext uri="{BB962C8B-B14F-4D97-AF65-F5344CB8AC3E}">
        <p14:creationId xmlns:p14="http://schemas.microsoft.com/office/powerpoint/2010/main" val="93453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diamond(out)">
                                      <p:cBhvr>
                                        <p:cTn id="7" dur="2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92696"/>
            <a:ext cx="7848872" cy="3785652"/>
          </a:xfrm>
          <a:prstGeom prst="rect">
            <a:avLst/>
          </a:prstGeom>
          <a:noFill/>
        </p:spPr>
        <p:txBody>
          <a:bodyPr wrap="square">
            <a:spAutoFit/>
          </a:bodyPr>
          <a:lstStyle/>
          <a:p>
            <a:pPr algn="ctr">
              <a:defRPr/>
            </a:pPr>
            <a:r>
              <a:rPr lang="en-US" sz="3200" b="1" dirty="0">
                <a:latin typeface="Comic Sans MS" pitchFamily="66" charset="0"/>
              </a:rPr>
              <a:t>Representation of a SET </a:t>
            </a:r>
          </a:p>
          <a:p>
            <a:pPr>
              <a:defRPr/>
            </a:pPr>
            <a:r>
              <a:rPr lang="en-US" sz="3200" b="1" dirty="0">
                <a:latin typeface="Comic Sans MS" pitchFamily="66" charset="0"/>
              </a:rPr>
              <a:t> </a:t>
            </a:r>
          </a:p>
          <a:p>
            <a:pPr>
              <a:lnSpc>
                <a:spcPct val="150000"/>
              </a:lnSpc>
              <a:defRPr/>
            </a:pPr>
            <a:r>
              <a:rPr lang="en-US" sz="3200" dirty="0"/>
              <a:t>	A set </a:t>
            </a:r>
            <a:r>
              <a:rPr lang="en-US" sz="3200" i="1" dirty="0"/>
              <a:t>X</a:t>
            </a:r>
            <a:r>
              <a:rPr lang="en-US" sz="3200" dirty="0"/>
              <a:t> is c</a:t>
            </a:r>
            <a:r>
              <a:rPr lang="en-US" sz="3200" dirty="0" smtClean="0"/>
              <a:t>haracterized </a:t>
            </a:r>
            <a:r>
              <a:rPr lang="en-US" sz="3200" dirty="0"/>
              <a:t>by a </a:t>
            </a:r>
          </a:p>
          <a:p>
            <a:pPr>
              <a:lnSpc>
                <a:spcPct val="150000"/>
              </a:lnSpc>
              <a:defRPr/>
            </a:pPr>
            <a:r>
              <a:rPr lang="en-US" sz="3200" dirty="0"/>
              <a:t>	Characteristic </a:t>
            </a:r>
            <a:r>
              <a:rPr lang="en-US" sz="3200" dirty="0" smtClean="0"/>
              <a:t>Function defined </a:t>
            </a:r>
            <a:r>
              <a:rPr lang="en-US" sz="3200" dirty="0"/>
              <a:t>by</a:t>
            </a:r>
          </a:p>
          <a:p>
            <a:pPr>
              <a:lnSpc>
                <a:spcPct val="150000"/>
              </a:lnSpc>
              <a:defRPr/>
            </a:pPr>
            <a:r>
              <a:rPr lang="en-US" sz="3200" dirty="0"/>
              <a:t>	a function </a:t>
            </a:r>
          </a:p>
          <a:p>
            <a:pPr>
              <a:defRPr/>
            </a:pPr>
            <a:r>
              <a:rPr lang="en-US" sz="3200" dirty="0"/>
              <a:t> </a:t>
            </a:r>
          </a:p>
        </p:txBody>
      </p:sp>
      <p:graphicFrame>
        <p:nvGraphicFramePr>
          <p:cNvPr id="1026" name="Object 2"/>
          <p:cNvGraphicFramePr>
            <a:graphicFrameLocks noChangeAspect="1"/>
          </p:cNvGraphicFramePr>
          <p:nvPr>
            <p:extLst/>
          </p:nvPr>
        </p:nvGraphicFramePr>
        <p:xfrm>
          <a:off x="2801938" y="4554537"/>
          <a:ext cx="3540125" cy="1465263"/>
        </p:xfrm>
        <a:graphic>
          <a:graphicData uri="http://schemas.openxmlformats.org/presentationml/2006/ole">
            <mc:AlternateContent xmlns:mc="http://schemas.openxmlformats.org/markup-compatibility/2006">
              <mc:Choice xmlns:v="urn:schemas-microsoft-com:vml" Requires="v">
                <p:oleObj spid="_x0000_s1097" name="Equation" r:id="rId3" imgW="1041120" imgH="457200" progId="Equation.3">
                  <p:embed/>
                </p:oleObj>
              </mc:Choice>
              <mc:Fallback>
                <p:oleObj name="Equation" r:id="rId3" imgW="1041120" imgH="457200" progId="Equation.3">
                  <p:embed/>
                  <p:pic>
                    <p:nvPicPr>
                      <p:cNvPr id="0" name=""/>
                      <p:cNvPicPr>
                        <a:picLocks noChangeAspect="1" noChangeArrowheads="1"/>
                      </p:cNvPicPr>
                      <p:nvPr/>
                    </p:nvPicPr>
                    <p:blipFill>
                      <a:blip r:embed="rId4"/>
                      <a:srcRect/>
                      <a:stretch>
                        <a:fillRect/>
                      </a:stretch>
                    </p:blipFill>
                    <p:spPr bwMode="auto">
                      <a:xfrm>
                        <a:off x="2801938" y="4554537"/>
                        <a:ext cx="3540125" cy="1465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3"/>
          <p:cNvGraphicFramePr>
            <a:graphicFrameLocks noChangeAspect="1"/>
          </p:cNvGraphicFramePr>
          <p:nvPr>
            <p:extLst/>
          </p:nvPr>
        </p:nvGraphicFramePr>
        <p:xfrm>
          <a:off x="3581400" y="3268340"/>
          <a:ext cx="2295525" cy="520700"/>
        </p:xfrm>
        <a:graphic>
          <a:graphicData uri="http://schemas.openxmlformats.org/presentationml/2006/ole">
            <mc:AlternateContent xmlns:mc="http://schemas.openxmlformats.org/markup-compatibility/2006">
              <mc:Choice xmlns:v="urn:schemas-microsoft-com:vml" Requires="v">
                <p:oleObj spid="_x0000_s1098" name="Equation" r:id="rId5" imgW="1231560" imgH="279360" progId="Equation.3">
                  <p:embed/>
                </p:oleObj>
              </mc:Choice>
              <mc:Fallback>
                <p:oleObj name="Equation" r:id="rId5" imgW="1231560" imgH="279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3268340"/>
                        <a:ext cx="2295525"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6505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731168" y="1340768"/>
            <a:ext cx="7585248" cy="4552015"/>
          </a:xfrm>
          <a:prstGeom prst="rect">
            <a:avLst/>
          </a:prstGeom>
          <a:noFill/>
          <a:ln w="9525">
            <a:noFill/>
            <a:miter lim="800000"/>
            <a:headEnd/>
            <a:tailEnd/>
          </a:ln>
        </p:spPr>
        <p:txBody>
          <a:bodyPr wrap="square">
            <a:spAutoFit/>
          </a:bodyPr>
          <a:lstStyle/>
          <a:p>
            <a:pPr algn="just">
              <a:spcBef>
                <a:spcPts val="600"/>
              </a:spcBef>
              <a:spcAft>
                <a:spcPts val="600"/>
              </a:spcAft>
              <a:buFont typeface="Wingdings" pitchFamily="2" charset="2"/>
              <a:buNone/>
            </a:pPr>
            <a:r>
              <a:rPr lang="en-US" sz="3200" dirty="0"/>
              <a:t>As the complexity of a system increases, our  ability to make precise &amp; yet significant statements about its </a:t>
            </a:r>
            <a:r>
              <a:rPr lang="en-US" sz="3200" dirty="0" err="1"/>
              <a:t>behaviour</a:t>
            </a:r>
            <a:r>
              <a:rPr lang="en-US" sz="3200" dirty="0"/>
              <a:t> diminishes until a threshold is reached beyond which precision &amp; significance (relevance) become almost mutually exclusive </a:t>
            </a:r>
            <a:r>
              <a:rPr lang="en-US" sz="3200" dirty="0" smtClean="0"/>
              <a:t>characteristics</a:t>
            </a:r>
            <a:r>
              <a:rPr lang="en-US" sz="3200" dirty="0"/>
              <a:t>	        </a:t>
            </a:r>
          </a:p>
          <a:p>
            <a:pPr algn="r">
              <a:lnSpc>
                <a:spcPct val="80000"/>
              </a:lnSpc>
              <a:buFont typeface="Wingdings" pitchFamily="2" charset="2"/>
              <a:buNone/>
            </a:pPr>
            <a:r>
              <a:rPr lang="en-US" sz="3200" dirty="0"/>
              <a:t>						    </a:t>
            </a:r>
            <a:r>
              <a:rPr lang="en-US" sz="2800" b="1" i="1" dirty="0" err="1"/>
              <a:t>L.A.Zadeh</a:t>
            </a:r>
            <a:endParaRPr lang="en-US" sz="2800" b="1" i="1" dirty="0"/>
          </a:p>
          <a:p>
            <a:pPr algn="r">
              <a:lnSpc>
                <a:spcPct val="80000"/>
              </a:lnSpc>
              <a:buFont typeface="Wingdings" pitchFamily="2" charset="2"/>
              <a:buNone/>
            </a:pPr>
            <a:r>
              <a:rPr lang="en-US" sz="2800" b="1" i="1" dirty="0"/>
              <a:t>Memorandum ERL – M411, </a:t>
            </a:r>
          </a:p>
          <a:p>
            <a:pPr algn="r">
              <a:lnSpc>
                <a:spcPct val="80000"/>
              </a:lnSpc>
              <a:buFont typeface="Wingdings" pitchFamily="2" charset="2"/>
              <a:buNone/>
            </a:pPr>
            <a:r>
              <a:rPr lang="en-US" sz="2800" b="1" i="1" dirty="0"/>
              <a:t>Berkeley, (1973)</a:t>
            </a:r>
          </a:p>
        </p:txBody>
      </p:sp>
      <p:pic>
        <p:nvPicPr>
          <p:cNvPr id="24579" name="Picture 8" descr="ZADEH"/>
          <p:cNvPicPr>
            <a:picLocks noChangeAspect="1" noChangeArrowheads="1"/>
          </p:cNvPicPr>
          <p:nvPr/>
        </p:nvPicPr>
        <p:blipFill>
          <a:blip r:embed="rId2"/>
          <a:srcRect/>
          <a:stretch>
            <a:fillRect/>
          </a:stretch>
        </p:blipFill>
        <p:spPr bwMode="auto">
          <a:xfrm>
            <a:off x="731168" y="4364633"/>
            <a:ext cx="1752600" cy="1944687"/>
          </a:xfrm>
          <a:prstGeom prst="rect">
            <a:avLst/>
          </a:prstGeom>
          <a:noFill/>
          <a:ln w="9525">
            <a:noFill/>
            <a:miter lim="800000"/>
            <a:headEnd/>
            <a:tailEnd/>
          </a:ln>
        </p:spPr>
      </p:pic>
      <p:graphicFrame>
        <p:nvGraphicFramePr>
          <p:cNvPr id="2" name="Diagram 1"/>
          <p:cNvGraphicFramePr/>
          <p:nvPr>
            <p:extLst/>
          </p:nvPr>
        </p:nvGraphicFramePr>
        <p:xfrm>
          <a:off x="1259632" y="692696"/>
          <a:ext cx="6935809" cy="4616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79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blinds(vertical)">
                                      <p:cBhvr>
                                        <p:cTn id="7"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098" name="Text Box 2"/>
              <p:cNvSpPr txBox="1">
                <a:spLocks noChangeArrowheads="1"/>
              </p:cNvSpPr>
              <p:nvPr/>
            </p:nvSpPr>
            <p:spPr bwMode="auto">
              <a:xfrm>
                <a:off x="683568" y="1412776"/>
                <a:ext cx="7776864" cy="4524315"/>
              </a:xfrm>
              <a:prstGeom prst="rect">
                <a:avLst/>
              </a:prstGeom>
              <a:noFill/>
              <a:ln w="9525">
                <a:noFill/>
                <a:miter lim="800000"/>
                <a:headEnd/>
                <a:tailEnd/>
              </a:ln>
            </p:spPr>
            <p:txBody>
              <a:bodyPr wrap="square">
                <a:spAutoFit/>
              </a:bodyPr>
              <a:lstStyle/>
              <a:p>
                <a:pPr lvl="1" algn="just">
                  <a:buFont typeface="Wingdings" pitchFamily="2" charset="2"/>
                  <a:buNone/>
                </a:pPr>
                <a:r>
                  <a:rPr lang="en-US" sz="3600" dirty="0" smtClean="0">
                    <a:solidFill>
                      <a:schemeClr val="tx1"/>
                    </a:solidFill>
                  </a:rPr>
                  <a:t>A </a:t>
                </a:r>
                <a:r>
                  <a:rPr lang="en-US" sz="3600" b="1" i="1" dirty="0">
                    <a:solidFill>
                      <a:schemeClr val="tx1"/>
                    </a:solidFill>
                    <a:latin typeface="Monotype Corsiva" pitchFamily="66" charset="0"/>
                  </a:rPr>
                  <a:t>fuzzy set</a:t>
                </a:r>
                <a:r>
                  <a:rPr lang="en-US" sz="3600" dirty="0">
                    <a:solidFill>
                      <a:schemeClr val="tx1"/>
                    </a:solidFill>
                  </a:rPr>
                  <a:t> </a:t>
                </a:r>
                <a:r>
                  <a:rPr lang="en-US" sz="3600" i="1" dirty="0">
                    <a:solidFill>
                      <a:schemeClr val="tx1"/>
                    </a:solidFill>
                  </a:rPr>
                  <a:t>K</a:t>
                </a:r>
                <a:r>
                  <a:rPr lang="en-US" sz="3600" dirty="0">
                    <a:solidFill>
                      <a:schemeClr val="tx1"/>
                    </a:solidFill>
                  </a:rPr>
                  <a:t> </a:t>
                </a:r>
                <a:r>
                  <a:rPr lang="en-US" sz="3600" dirty="0" smtClean="0">
                    <a:solidFill>
                      <a:schemeClr val="tx1"/>
                    </a:solidFill>
                  </a:rPr>
                  <a:t>on </a:t>
                </a:r>
                <a:r>
                  <a:rPr lang="en-US" sz="3600" dirty="0">
                    <a:solidFill>
                      <a:schemeClr val="tx1"/>
                    </a:solidFill>
                  </a:rPr>
                  <a:t>a universe </a:t>
                </a:r>
                <a:r>
                  <a:rPr lang="en-US" sz="3600" i="1" dirty="0">
                    <a:solidFill>
                      <a:schemeClr val="tx1"/>
                    </a:solidFill>
                  </a:rPr>
                  <a:t>X </a:t>
                </a:r>
                <a:r>
                  <a:rPr lang="en-US" sz="3600" dirty="0">
                    <a:solidFill>
                      <a:schemeClr val="tx1"/>
                    </a:solidFill>
                  </a:rPr>
                  <a:t>is characterized by a </a:t>
                </a:r>
              </a:p>
              <a:p>
                <a:pPr lvl="1" algn="just">
                  <a:buFont typeface="Wingdings" pitchFamily="2" charset="2"/>
                  <a:buNone/>
                </a:pPr>
                <a:r>
                  <a:rPr lang="en-US" sz="3600" i="1" dirty="0">
                    <a:solidFill>
                      <a:schemeClr val="tx1"/>
                    </a:solidFill>
                  </a:rPr>
                  <a:t>		</a:t>
                </a:r>
                <a:r>
                  <a:rPr lang="en-US" sz="3600" b="1" i="1" dirty="0">
                    <a:solidFill>
                      <a:schemeClr val="tx1"/>
                    </a:solidFill>
                  </a:rPr>
                  <a:t>membership function</a:t>
                </a:r>
                <a:r>
                  <a:rPr lang="en-US" sz="3600" b="1" dirty="0">
                    <a:solidFill>
                      <a:schemeClr val="tx1"/>
                    </a:solidFill>
                  </a:rPr>
                  <a:t> </a:t>
                </a:r>
                <a14:m>
                  <m:oMath xmlns:m="http://schemas.openxmlformats.org/officeDocument/2006/math">
                    <m:r>
                      <a:rPr lang="en-US" sz="3600" b="1" i="1" smtClean="0">
                        <a:solidFill>
                          <a:schemeClr val="tx1"/>
                        </a:solidFill>
                        <a:latin typeface="Cambria Math" charset="0"/>
                        <a:ea typeface="Cambria Math" charset="0"/>
                        <a:cs typeface="Cambria Math" charset="0"/>
                      </a:rPr>
                      <m:t>𝝁</m:t>
                    </m:r>
                  </m:oMath>
                </a14:m>
                <a:r>
                  <a:rPr lang="en-US" sz="3600" b="1" i="1" baseline="-25000" dirty="0">
                    <a:solidFill>
                      <a:schemeClr val="tx1"/>
                    </a:solidFill>
                    <a:sym typeface="Symbol" pitchFamily="18" charset="2"/>
                  </a:rPr>
                  <a:t>K </a:t>
                </a:r>
                <a:endParaRPr lang="en-US" sz="3600" b="1" dirty="0">
                  <a:solidFill>
                    <a:schemeClr val="tx1"/>
                  </a:solidFill>
                </a:endParaRPr>
              </a:p>
              <a:p>
                <a:pPr lvl="1" algn="ctr">
                  <a:buFont typeface="Wingdings" pitchFamily="2" charset="2"/>
                  <a:buNone/>
                </a:pPr>
                <a:r>
                  <a:rPr lang="en-US" sz="3600" dirty="0">
                    <a:solidFill>
                      <a:schemeClr val="tx1"/>
                    </a:solidFill>
                    <a:sym typeface="Symbol" pitchFamily="18" charset="2"/>
                  </a:rPr>
                  <a:t>which associates with each </a:t>
                </a:r>
                <a:r>
                  <a:rPr lang="en-US" sz="3600" i="1" dirty="0">
                    <a:solidFill>
                      <a:schemeClr val="tx1"/>
                    </a:solidFill>
                    <a:sym typeface="Symbol" pitchFamily="18" charset="2"/>
                  </a:rPr>
                  <a:t>x </a:t>
                </a:r>
                <a:r>
                  <a:rPr lang="en-US" sz="3600" dirty="0">
                    <a:solidFill>
                      <a:schemeClr val="tx1"/>
                    </a:solidFill>
                    <a:sym typeface="Symbol" pitchFamily="18" charset="2"/>
                  </a:rPr>
                  <a:t>in </a:t>
                </a:r>
                <a:r>
                  <a:rPr lang="en-US" sz="3600" i="1" dirty="0">
                    <a:solidFill>
                      <a:schemeClr val="tx1"/>
                    </a:solidFill>
                    <a:sym typeface="Symbol" pitchFamily="18" charset="2"/>
                  </a:rPr>
                  <a:t>X</a:t>
                </a:r>
                <a:r>
                  <a:rPr lang="en-US" sz="3600" dirty="0">
                    <a:solidFill>
                      <a:schemeClr val="tx1"/>
                    </a:solidFill>
                    <a:sym typeface="Symbol" pitchFamily="18" charset="2"/>
                  </a:rPr>
                  <a:t>  a real number  </a:t>
                </a:r>
                <a14:m>
                  <m:oMath xmlns:m="http://schemas.openxmlformats.org/officeDocument/2006/math">
                    <m:r>
                      <a:rPr lang="en-US" sz="3600" i="1" smtClean="0">
                        <a:solidFill>
                          <a:schemeClr val="tx1"/>
                        </a:solidFill>
                        <a:latin typeface="Cambria Math" charset="0"/>
                        <a:ea typeface="Cambria Math" charset="0"/>
                        <a:cs typeface="Cambria Math" charset="0"/>
                        <a:sym typeface="Symbol" pitchFamily="18" charset="2"/>
                      </a:rPr>
                      <m:t>𝜇</m:t>
                    </m:r>
                  </m:oMath>
                </a14:m>
                <a:r>
                  <a:rPr lang="en-US" sz="3600" i="1" baseline="-25000" dirty="0" smtClean="0">
                    <a:solidFill>
                      <a:schemeClr val="tx1"/>
                    </a:solidFill>
                    <a:sym typeface="Symbol" pitchFamily="18" charset="2"/>
                  </a:rPr>
                  <a:t>K</a:t>
                </a:r>
                <a:r>
                  <a:rPr lang="en-US" sz="3600" dirty="0" smtClean="0">
                    <a:solidFill>
                      <a:schemeClr val="tx1"/>
                    </a:solidFill>
                    <a:sym typeface="Symbol" pitchFamily="18" charset="2"/>
                  </a:rPr>
                  <a:t>(</a:t>
                </a:r>
                <a:r>
                  <a:rPr lang="en-US" sz="3600" i="1" dirty="0" smtClean="0">
                    <a:solidFill>
                      <a:schemeClr val="tx1"/>
                    </a:solidFill>
                    <a:sym typeface="Symbol" pitchFamily="18" charset="2"/>
                  </a:rPr>
                  <a:t>x</a:t>
                </a:r>
                <a:r>
                  <a:rPr lang="en-US" sz="3600" dirty="0" smtClean="0">
                    <a:solidFill>
                      <a:schemeClr val="tx1"/>
                    </a:solidFill>
                    <a:sym typeface="Symbol" pitchFamily="18" charset="2"/>
                  </a:rPr>
                  <a:t>)</a:t>
                </a:r>
                <a14:m>
                  <m:oMath xmlns:m="http://schemas.openxmlformats.org/officeDocument/2006/math">
                    <m:r>
                      <a:rPr lang="en-US" sz="3600" b="0" i="0" dirty="0" smtClean="0">
                        <a:solidFill>
                          <a:schemeClr val="tx1"/>
                        </a:solidFill>
                        <a:latin typeface="Cambria Math" charset="0"/>
                        <a:ea typeface="Cambria Math" charset="0"/>
                        <a:cs typeface="Cambria Math" charset="0"/>
                        <a:sym typeface="Symbol" pitchFamily="18" charset="2"/>
                      </a:rPr>
                      <m:t> </m:t>
                    </m:r>
                    <m:r>
                      <a:rPr lang="en-US" sz="3600" i="1" dirty="0" smtClean="0">
                        <a:solidFill>
                          <a:schemeClr val="tx1"/>
                        </a:solidFill>
                        <a:latin typeface="Cambria Math" charset="0"/>
                        <a:ea typeface="Cambria Math" charset="0"/>
                        <a:cs typeface="Cambria Math" charset="0"/>
                        <a:sym typeface="Symbol" pitchFamily="18" charset="2"/>
                      </a:rPr>
                      <m:t>∈</m:t>
                    </m:r>
                    <m:r>
                      <a:rPr lang="en-US" sz="3600" b="0" i="0" dirty="0" smtClean="0">
                        <a:solidFill>
                          <a:schemeClr val="tx1"/>
                        </a:solidFill>
                        <a:latin typeface="Cambria Math" charset="0"/>
                        <a:ea typeface="Cambria Math" charset="0"/>
                        <a:cs typeface="Cambria Math" charset="0"/>
                        <a:sym typeface="Symbol" pitchFamily="18" charset="2"/>
                      </a:rPr>
                      <m:t> </m:t>
                    </m:r>
                  </m:oMath>
                </a14:m>
                <a:r>
                  <a:rPr lang="en-US" sz="3600" dirty="0" smtClean="0">
                    <a:solidFill>
                      <a:schemeClr val="tx1"/>
                    </a:solidFill>
                    <a:sym typeface="Symbol" pitchFamily="18" charset="2"/>
                  </a:rPr>
                  <a:t>[</a:t>
                </a:r>
                <a:r>
                  <a:rPr lang="en-US" sz="3600" dirty="0">
                    <a:solidFill>
                      <a:schemeClr val="tx1"/>
                    </a:solidFill>
                    <a:sym typeface="Symbol" pitchFamily="18" charset="2"/>
                  </a:rPr>
                  <a:t>0,1], representing the </a:t>
                </a:r>
              </a:p>
              <a:p>
                <a:pPr lvl="1" algn="ctr">
                  <a:buFont typeface="Wingdings" pitchFamily="2" charset="2"/>
                  <a:buNone/>
                </a:pPr>
                <a:r>
                  <a:rPr lang="en-US" sz="3600" dirty="0">
                    <a:solidFill>
                      <a:schemeClr val="tx1"/>
                    </a:solidFill>
                    <a:sym typeface="Symbol" pitchFamily="18" charset="2"/>
                  </a:rPr>
                  <a:t>“</a:t>
                </a:r>
                <a:r>
                  <a:rPr lang="en-US" sz="3600" b="1" i="1" dirty="0">
                    <a:solidFill>
                      <a:schemeClr val="tx1"/>
                    </a:solidFill>
                    <a:sym typeface="Symbol" pitchFamily="18" charset="2"/>
                  </a:rPr>
                  <a:t>grade of  membership</a:t>
                </a:r>
                <a:r>
                  <a:rPr lang="en-US" sz="3600" dirty="0">
                    <a:solidFill>
                      <a:schemeClr val="tx1"/>
                    </a:solidFill>
                    <a:sym typeface="Symbol" pitchFamily="18" charset="2"/>
                  </a:rPr>
                  <a:t>” </a:t>
                </a:r>
              </a:p>
              <a:p>
                <a:pPr lvl="1" algn="just">
                  <a:buFont typeface="Wingdings" pitchFamily="2" charset="2"/>
                  <a:buNone/>
                </a:pPr>
                <a:r>
                  <a:rPr lang="en-US" sz="3600" dirty="0" smtClean="0">
                    <a:solidFill>
                      <a:schemeClr val="tx1"/>
                    </a:solidFill>
                    <a:sym typeface="Symbol" pitchFamily="18" charset="2"/>
                  </a:rPr>
                  <a:t>			   of </a:t>
                </a:r>
                <a:r>
                  <a:rPr lang="en-US" sz="3600" i="1" dirty="0">
                    <a:solidFill>
                      <a:schemeClr val="tx1"/>
                    </a:solidFill>
                    <a:sym typeface="Symbol" pitchFamily="18" charset="2"/>
                  </a:rPr>
                  <a:t>x</a:t>
                </a:r>
                <a:r>
                  <a:rPr lang="en-US" sz="3600" dirty="0">
                    <a:solidFill>
                      <a:schemeClr val="tx1"/>
                    </a:solidFill>
                    <a:sym typeface="Symbol" pitchFamily="18" charset="2"/>
                  </a:rPr>
                  <a:t> in </a:t>
                </a:r>
                <a:r>
                  <a:rPr lang="en-US" sz="3600" i="1" dirty="0" smtClean="0">
                    <a:solidFill>
                      <a:schemeClr val="tx1"/>
                    </a:solidFill>
                    <a:sym typeface="Symbol" pitchFamily="18" charset="2"/>
                  </a:rPr>
                  <a:t>X</a:t>
                </a:r>
                <a:endParaRPr lang="en-US" sz="3600" dirty="0">
                  <a:solidFill>
                    <a:schemeClr val="tx1"/>
                  </a:solidFill>
                  <a:sym typeface="Symbol" pitchFamily="18" charset="2"/>
                </a:endParaRPr>
              </a:p>
            </p:txBody>
          </p:sp>
        </mc:Choice>
        <mc:Fallback xmlns="">
          <p:sp>
            <p:nvSpPr>
              <p:cNvPr id="4098" name="Text Box 2"/>
              <p:cNvSpPr txBox="1">
                <a:spLocks noRot="1" noChangeAspect="1" noMove="1" noResize="1" noEditPoints="1" noAdjustHandles="1" noChangeArrowheads="1" noChangeShapeType="1" noTextEdit="1"/>
              </p:cNvSpPr>
              <p:nvPr/>
            </p:nvSpPr>
            <p:spPr bwMode="auto">
              <a:xfrm>
                <a:off x="683568" y="1412776"/>
                <a:ext cx="7776864" cy="4524315"/>
              </a:xfrm>
              <a:prstGeom prst="rect">
                <a:avLst/>
              </a:prstGeom>
              <a:blipFill rotWithShape="0">
                <a:blip r:embed="rId2"/>
                <a:stretch>
                  <a:fillRect t="-2965" r="-2429" b="-4043"/>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738392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026"/>
          <p:cNvSpPr txBox="1">
            <a:spLocks noChangeArrowheads="1"/>
          </p:cNvSpPr>
          <p:nvPr/>
        </p:nvSpPr>
        <p:spPr bwMode="auto">
          <a:xfrm>
            <a:off x="2117725" y="1390650"/>
            <a:ext cx="184731" cy="523220"/>
          </a:xfrm>
          <a:prstGeom prst="rect">
            <a:avLst/>
          </a:prstGeom>
          <a:noFill/>
          <a:ln w="9525">
            <a:noFill/>
            <a:miter lim="800000"/>
            <a:headEnd/>
            <a:tailEnd/>
          </a:ln>
        </p:spPr>
        <p:txBody>
          <a:bodyPr wrap="none">
            <a:spAutoFit/>
          </a:bodyPr>
          <a:lstStyle/>
          <a:p>
            <a:endParaRPr lang="en-US" sz="2800"/>
          </a:p>
        </p:txBody>
      </p:sp>
      <p:sp>
        <p:nvSpPr>
          <p:cNvPr id="27651" name="Rectangle 1027"/>
          <p:cNvSpPr>
            <a:spLocks noChangeArrowheads="1"/>
          </p:cNvSpPr>
          <p:nvPr/>
        </p:nvSpPr>
        <p:spPr bwMode="auto">
          <a:xfrm>
            <a:off x="713928" y="1268760"/>
            <a:ext cx="8610600" cy="523862"/>
          </a:xfrm>
          <a:prstGeom prst="rect">
            <a:avLst/>
          </a:prstGeom>
          <a:noFill/>
          <a:ln w="9525">
            <a:noFill/>
            <a:miter lim="800000"/>
            <a:headEnd/>
            <a:tailEnd/>
          </a:ln>
        </p:spPr>
        <p:txBody>
          <a:bodyPr lIns="92075" tIns="46038" rIns="92075" bIns="46038">
            <a:spAutoFit/>
          </a:bodyPr>
          <a:lstStyle/>
          <a:p>
            <a:pPr eaLnBrk="0" hangingPunct="0"/>
            <a:r>
              <a:rPr lang="en-US" sz="2800" b="1" dirty="0"/>
              <a:t>Classical  set</a:t>
            </a:r>
            <a:r>
              <a:rPr lang="en-US" sz="2800" dirty="0"/>
              <a:t>          -----              </a:t>
            </a:r>
            <a:r>
              <a:rPr lang="en-US" sz="2800" b="1" dirty="0"/>
              <a:t>Hard </a:t>
            </a:r>
            <a:r>
              <a:rPr lang="en-US" sz="2800" b="1" smtClean="0"/>
              <a:t>– CRISP</a:t>
            </a:r>
            <a:endParaRPr lang="en-US" sz="2800" b="1" dirty="0"/>
          </a:p>
        </p:txBody>
      </p:sp>
      <p:sp>
        <p:nvSpPr>
          <p:cNvPr id="27653" name="Text Box 1030"/>
          <p:cNvSpPr txBox="1">
            <a:spLocks noChangeArrowheads="1"/>
          </p:cNvSpPr>
          <p:nvPr/>
        </p:nvSpPr>
        <p:spPr bwMode="auto">
          <a:xfrm>
            <a:off x="898525" y="2152650"/>
            <a:ext cx="184731" cy="523220"/>
          </a:xfrm>
          <a:prstGeom prst="rect">
            <a:avLst/>
          </a:prstGeom>
          <a:noFill/>
          <a:ln w="9525">
            <a:noFill/>
            <a:miter lim="800000"/>
            <a:headEnd/>
            <a:tailEnd/>
          </a:ln>
        </p:spPr>
        <p:txBody>
          <a:bodyPr wrap="none">
            <a:spAutoFit/>
          </a:bodyPr>
          <a:lstStyle/>
          <a:p>
            <a:endParaRPr lang="en-US" sz="2800"/>
          </a:p>
        </p:txBody>
      </p:sp>
      <p:sp>
        <p:nvSpPr>
          <p:cNvPr id="27654" name="Rectangle 1031"/>
          <p:cNvSpPr>
            <a:spLocks noChangeArrowheads="1"/>
          </p:cNvSpPr>
          <p:nvPr/>
        </p:nvSpPr>
        <p:spPr bwMode="auto">
          <a:xfrm>
            <a:off x="866328" y="1988840"/>
            <a:ext cx="6248400" cy="523862"/>
          </a:xfrm>
          <a:prstGeom prst="rect">
            <a:avLst/>
          </a:prstGeom>
          <a:noFill/>
          <a:ln w="9525">
            <a:noFill/>
            <a:miter lim="800000"/>
            <a:headEnd/>
            <a:tailEnd/>
          </a:ln>
        </p:spPr>
        <p:txBody>
          <a:bodyPr lIns="92075" tIns="46038" rIns="92075" bIns="46038">
            <a:spAutoFit/>
          </a:bodyPr>
          <a:lstStyle/>
          <a:p>
            <a:pPr eaLnBrk="0" hangingPunct="0"/>
            <a:r>
              <a:rPr lang="en-US" sz="2800" dirty="0"/>
              <a:t>  </a:t>
            </a:r>
            <a:r>
              <a:rPr lang="en-US" sz="2800" b="1" dirty="0"/>
              <a:t>Fuzzy  set</a:t>
            </a:r>
            <a:r>
              <a:rPr lang="en-US" sz="2800" dirty="0"/>
              <a:t>            -----               </a:t>
            </a:r>
            <a:r>
              <a:rPr lang="en-US" sz="2800" b="1" dirty="0"/>
              <a:t>Soft </a:t>
            </a:r>
            <a:r>
              <a:rPr lang="en-US" sz="2800" dirty="0"/>
              <a:t>               </a:t>
            </a:r>
          </a:p>
        </p:txBody>
      </p:sp>
      <p:sp>
        <p:nvSpPr>
          <p:cNvPr id="27657" name="Text Box 1034"/>
          <p:cNvSpPr txBox="1">
            <a:spLocks noChangeArrowheads="1"/>
          </p:cNvSpPr>
          <p:nvPr/>
        </p:nvSpPr>
        <p:spPr bwMode="auto">
          <a:xfrm>
            <a:off x="1431925" y="3371850"/>
            <a:ext cx="184731" cy="523220"/>
          </a:xfrm>
          <a:prstGeom prst="rect">
            <a:avLst/>
          </a:prstGeom>
          <a:noFill/>
          <a:ln w="9525">
            <a:noFill/>
            <a:miter lim="800000"/>
            <a:headEnd/>
            <a:tailEnd/>
          </a:ln>
        </p:spPr>
        <p:txBody>
          <a:bodyPr wrap="none">
            <a:spAutoFit/>
          </a:bodyPr>
          <a:lstStyle/>
          <a:p>
            <a:endParaRPr lang="en-US" sz="2800"/>
          </a:p>
        </p:txBody>
      </p:sp>
      <p:sp>
        <p:nvSpPr>
          <p:cNvPr id="27658" name="Rectangle 1035"/>
          <p:cNvSpPr>
            <a:spLocks noChangeArrowheads="1"/>
          </p:cNvSpPr>
          <p:nvPr/>
        </p:nvSpPr>
        <p:spPr bwMode="auto">
          <a:xfrm>
            <a:off x="713928" y="2834290"/>
            <a:ext cx="7818512" cy="1570303"/>
          </a:xfrm>
          <a:prstGeom prst="rect">
            <a:avLst/>
          </a:prstGeom>
          <a:noFill/>
          <a:ln w="9525">
            <a:noFill/>
            <a:miter lim="800000"/>
            <a:headEnd/>
            <a:tailEnd/>
          </a:ln>
        </p:spPr>
        <p:txBody>
          <a:bodyPr wrap="square" lIns="92075" tIns="46038" rIns="92075" bIns="46038">
            <a:spAutoFit/>
          </a:bodyPr>
          <a:lstStyle/>
          <a:p>
            <a:pPr eaLnBrk="0" hangingPunct="0"/>
            <a:r>
              <a:rPr lang="en-US" sz="3200" i="1" dirty="0">
                <a:cs typeface="Times New Roman" pitchFamily="18" charset="0"/>
              </a:rPr>
              <a:t>µ</a:t>
            </a:r>
            <a:r>
              <a:rPr lang="en-US" sz="3200" i="1" baseline="-25000" dirty="0">
                <a:cs typeface="Times New Roman" pitchFamily="18" charset="0"/>
              </a:rPr>
              <a:t>A</a:t>
            </a:r>
            <a:r>
              <a:rPr lang="en-US" sz="3200" i="1" dirty="0">
                <a:cs typeface="Times New Roman" pitchFamily="18" charset="0"/>
              </a:rPr>
              <a:t>(x)</a:t>
            </a:r>
            <a:r>
              <a:rPr lang="en-US" sz="3200" dirty="0">
                <a:cs typeface="Times New Roman" pitchFamily="18" charset="0"/>
              </a:rPr>
              <a:t> : </a:t>
            </a:r>
            <a:r>
              <a:rPr lang="en-US" sz="3200" dirty="0"/>
              <a:t>degree  of belonging of </a:t>
            </a:r>
            <a:r>
              <a:rPr lang="en-US" sz="3200" i="1" dirty="0"/>
              <a:t>x</a:t>
            </a:r>
            <a:r>
              <a:rPr lang="en-US" sz="3200" dirty="0"/>
              <a:t> to A or degree of possessing some imprecise property represented by </a:t>
            </a:r>
            <a:r>
              <a:rPr lang="en-US" sz="3200" i="1" dirty="0"/>
              <a:t>A</a:t>
            </a:r>
          </a:p>
        </p:txBody>
      </p:sp>
      <p:sp>
        <p:nvSpPr>
          <p:cNvPr id="27659" name="Text Box 1036"/>
          <p:cNvSpPr txBox="1">
            <a:spLocks noChangeArrowheads="1"/>
          </p:cNvSpPr>
          <p:nvPr/>
        </p:nvSpPr>
        <p:spPr bwMode="auto">
          <a:xfrm>
            <a:off x="1508125" y="3752850"/>
            <a:ext cx="184731" cy="523220"/>
          </a:xfrm>
          <a:prstGeom prst="rect">
            <a:avLst/>
          </a:prstGeom>
          <a:noFill/>
          <a:ln w="9525">
            <a:noFill/>
            <a:miter lim="800000"/>
            <a:headEnd/>
            <a:tailEnd/>
          </a:ln>
        </p:spPr>
        <p:txBody>
          <a:bodyPr wrap="none">
            <a:spAutoFit/>
          </a:bodyPr>
          <a:lstStyle/>
          <a:p>
            <a:endParaRPr lang="en-US" sz="2800"/>
          </a:p>
        </p:txBody>
      </p:sp>
      <p:sp>
        <p:nvSpPr>
          <p:cNvPr id="27660" name="Text Box 1038"/>
          <p:cNvSpPr txBox="1">
            <a:spLocks noChangeArrowheads="1"/>
          </p:cNvSpPr>
          <p:nvPr/>
        </p:nvSpPr>
        <p:spPr bwMode="auto">
          <a:xfrm>
            <a:off x="1431925" y="4438650"/>
            <a:ext cx="184731" cy="523220"/>
          </a:xfrm>
          <a:prstGeom prst="rect">
            <a:avLst/>
          </a:prstGeom>
          <a:noFill/>
          <a:ln w="9525">
            <a:noFill/>
            <a:miter lim="800000"/>
            <a:headEnd/>
            <a:tailEnd/>
          </a:ln>
        </p:spPr>
        <p:txBody>
          <a:bodyPr wrap="none">
            <a:spAutoFit/>
          </a:bodyPr>
          <a:lstStyle/>
          <a:p>
            <a:endParaRPr lang="en-US" sz="2800"/>
          </a:p>
        </p:txBody>
      </p:sp>
      <p:sp>
        <p:nvSpPr>
          <p:cNvPr id="27662" name="Text Box 1040"/>
          <p:cNvSpPr txBox="1">
            <a:spLocks noChangeArrowheads="1"/>
          </p:cNvSpPr>
          <p:nvPr/>
        </p:nvSpPr>
        <p:spPr bwMode="auto">
          <a:xfrm>
            <a:off x="1279525" y="4895850"/>
            <a:ext cx="184731" cy="523220"/>
          </a:xfrm>
          <a:prstGeom prst="rect">
            <a:avLst/>
          </a:prstGeom>
          <a:noFill/>
          <a:ln w="9525">
            <a:noFill/>
            <a:miter lim="800000"/>
            <a:headEnd/>
            <a:tailEnd/>
          </a:ln>
        </p:spPr>
        <p:txBody>
          <a:bodyPr wrap="none">
            <a:spAutoFit/>
          </a:bodyPr>
          <a:lstStyle/>
          <a:p>
            <a:endParaRPr lang="en-US" sz="2800"/>
          </a:p>
        </p:txBody>
      </p:sp>
      <p:sp>
        <p:nvSpPr>
          <p:cNvPr id="27664" name="Text Box 1042"/>
          <p:cNvSpPr txBox="1">
            <a:spLocks noChangeArrowheads="1"/>
          </p:cNvSpPr>
          <p:nvPr/>
        </p:nvSpPr>
        <p:spPr bwMode="auto">
          <a:xfrm>
            <a:off x="1355725" y="5353050"/>
            <a:ext cx="184731" cy="523220"/>
          </a:xfrm>
          <a:prstGeom prst="rect">
            <a:avLst/>
          </a:prstGeom>
          <a:noFill/>
          <a:ln w="9525">
            <a:noFill/>
            <a:miter lim="800000"/>
            <a:headEnd/>
            <a:tailEnd/>
          </a:ln>
        </p:spPr>
        <p:txBody>
          <a:bodyPr wrap="none">
            <a:spAutoFit/>
          </a:bodyPr>
          <a:lstStyle/>
          <a:p>
            <a:endParaRPr lang="en-US" sz="2800"/>
          </a:p>
        </p:txBody>
      </p:sp>
      <p:sp>
        <p:nvSpPr>
          <p:cNvPr id="52243" name="Rectangle 1043"/>
          <p:cNvSpPr>
            <a:spLocks noChangeArrowheads="1"/>
          </p:cNvSpPr>
          <p:nvPr/>
        </p:nvSpPr>
        <p:spPr bwMode="auto">
          <a:xfrm>
            <a:off x="0" y="5715000"/>
            <a:ext cx="9829800" cy="523862"/>
          </a:xfrm>
          <a:prstGeom prst="rect">
            <a:avLst/>
          </a:prstGeom>
          <a:noFill/>
          <a:ln w="9525">
            <a:noFill/>
            <a:miter lim="800000"/>
            <a:headEnd/>
            <a:tailEnd/>
          </a:ln>
        </p:spPr>
        <p:txBody>
          <a:bodyPr lIns="92075" tIns="46038" rIns="92075" bIns="46038">
            <a:spAutoFit/>
          </a:bodyPr>
          <a:lstStyle/>
          <a:p>
            <a:pPr eaLnBrk="0" hangingPunct="0">
              <a:buFont typeface="Symbol" pitchFamily="18" charset="2"/>
              <a:buChar char="Þ"/>
            </a:pPr>
            <a:r>
              <a:rPr lang="en-US" sz="2800" dirty="0"/>
              <a:t>  </a:t>
            </a:r>
          </a:p>
        </p:txBody>
      </p:sp>
      <p:sp>
        <p:nvSpPr>
          <p:cNvPr id="27666" name="Text Box 1044"/>
          <p:cNvSpPr txBox="1">
            <a:spLocks noChangeArrowheads="1"/>
          </p:cNvSpPr>
          <p:nvPr/>
        </p:nvSpPr>
        <p:spPr bwMode="auto">
          <a:xfrm>
            <a:off x="1050925" y="6038850"/>
            <a:ext cx="184731" cy="523220"/>
          </a:xfrm>
          <a:prstGeom prst="rect">
            <a:avLst/>
          </a:prstGeom>
          <a:noFill/>
          <a:ln w="9525">
            <a:noFill/>
            <a:miter lim="800000"/>
            <a:headEnd/>
            <a:tailEnd/>
          </a:ln>
        </p:spPr>
        <p:txBody>
          <a:bodyPr wrap="none">
            <a:spAutoFit/>
          </a:bodyPr>
          <a:lstStyle/>
          <a:p>
            <a:endParaRPr lang="en-US" sz="2800"/>
          </a:p>
        </p:txBody>
      </p:sp>
      <p:sp>
        <p:nvSpPr>
          <p:cNvPr id="27667" name="Rectangle 18"/>
          <p:cNvSpPr>
            <a:spLocks noChangeArrowheads="1"/>
          </p:cNvSpPr>
          <p:nvPr/>
        </p:nvSpPr>
        <p:spPr bwMode="auto">
          <a:xfrm>
            <a:off x="713928" y="4707141"/>
            <a:ext cx="7602488" cy="954107"/>
          </a:xfrm>
          <a:prstGeom prst="rect">
            <a:avLst/>
          </a:prstGeom>
          <a:noFill/>
          <a:ln w="9525">
            <a:noFill/>
            <a:miter lim="800000"/>
            <a:headEnd/>
            <a:tailEnd/>
          </a:ln>
        </p:spPr>
        <p:txBody>
          <a:bodyPr wrap="square">
            <a:spAutoFit/>
          </a:bodyPr>
          <a:lstStyle/>
          <a:p>
            <a:r>
              <a:rPr lang="en-US" sz="2800" b="1" dirty="0"/>
              <a:t>The </a:t>
            </a:r>
            <a:r>
              <a:rPr lang="en-US" b="1" dirty="0"/>
              <a:t>membership</a:t>
            </a:r>
            <a:r>
              <a:rPr lang="en-US" sz="2800" b="1" dirty="0"/>
              <a:t> function can be </a:t>
            </a:r>
            <a:endParaRPr lang="en-US" sz="2800" b="1" dirty="0" smtClean="0"/>
          </a:p>
          <a:p>
            <a:pPr algn="ctr"/>
            <a:r>
              <a:rPr lang="en-US" sz="2800" b="1" dirty="0" smtClean="0"/>
              <a:t>continuous </a:t>
            </a:r>
            <a:r>
              <a:rPr lang="en-US" sz="2800" b="1" dirty="0"/>
              <a:t>or discrete</a:t>
            </a:r>
          </a:p>
        </p:txBody>
      </p:sp>
    </p:spTree>
    <p:extLst>
      <p:ext uri="{BB962C8B-B14F-4D97-AF65-F5344CB8AC3E}">
        <p14:creationId xmlns:p14="http://schemas.microsoft.com/office/powerpoint/2010/main" val="202665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2243"/>
                                        </p:tgtEl>
                                        <p:attrNameLst>
                                          <p:attrName>style.visibility</p:attrName>
                                        </p:attrNameLst>
                                      </p:cBhvr>
                                      <p:to>
                                        <p:strVal val="visible"/>
                                      </p:to>
                                    </p:set>
                                    <p:anim calcmode="lin" valueType="num">
                                      <p:cBhvr additive="base">
                                        <p:cTn id="7" dur="500" fill="hold"/>
                                        <p:tgtEl>
                                          <p:spTgt spid="52243"/>
                                        </p:tgtEl>
                                        <p:attrNameLst>
                                          <p:attrName>ppt_x</p:attrName>
                                        </p:attrNameLst>
                                      </p:cBhvr>
                                      <p:tavLst>
                                        <p:tav tm="0">
                                          <p:val>
                                            <p:strVal val="1+#ppt_w/2"/>
                                          </p:val>
                                        </p:tav>
                                        <p:tav tm="100000">
                                          <p:val>
                                            <p:strVal val="#ppt_x"/>
                                          </p:val>
                                        </p:tav>
                                      </p:tavLst>
                                    </p:anim>
                                    <p:anim calcmode="lin" valueType="num">
                                      <p:cBhvr additive="base">
                                        <p:cTn id="8" dur="500" fill="hold"/>
                                        <p:tgtEl>
                                          <p:spTgt spid="522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3"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026"/>
          <p:cNvSpPr txBox="1">
            <a:spLocks noChangeArrowheads="1"/>
          </p:cNvSpPr>
          <p:nvPr/>
        </p:nvSpPr>
        <p:spPr bwMode="auto">
          <a:xfrm>
            <a:off x="2117725" y="1390650"/>
            <a:ext cx="184731" cy="523220"/>
          </a:xfrm>
          <a:prstGeom prst="rect">
            <a:avLst/>
          </a:prstGeom>
          <a:noFill/>
          <a:ln w="9525">
            <a:noFill/>
            <a:miter lim="800000"/>
            <a:headEnd/>
            <a:tailEnd/>
          </a:ln>
        </p:spPr>
        <p:txBody>
          <a:bodyPr wrap="none">
            <a:spAutoFit/>
          </a:bodyPr>
          <a:lstStyle/>
          <a:p>
            <a:endParaRPr lang="en-US" sz="2800"/>
          </a:p>
        </p:txBody>
      </p:sp>
      <p:sp>
        <p:nvSpPr>
          <p:cNvPr id="27652" name="Text Box 1028"/>
          <p:cNvSpPr txBox="1">
            <a:spLocks noChangeArrowheads="1"/>
          </p:cNvSpPr>
          <p:nvPr/>
        </p:nvSpPr>
        <p:spPr bwMode="auto">
          <a:xfrm>
            <a:off x="1203325" y="1847850"/>
            <a:ext cx="184731" cy="523220"/>
          </a:xfrm>
          <a:prstGeom prst="rect">
            <a:avLst/>
          </a:prstGeom>
          <a:noFill/>
          <a:ln w="9525">
            <a:noFill/>
            <a:miter lim="800000"/>
            <a:headEnd/>
            <a:tailEnd/>
          </a:ln>
        </p:spPr>
        <p:txBody>
          <a:bodyPr wrap="none">
            <a:spAutoFit/>
          </a:bodyPr>
          <a:lstStyle/>
          <a:p>
            <a:endParaRPr lang="en-US" sz="2800"/>
          </a:p>
        </p:txBody>
      </p:sp>
      <p:sp>
        <p:nvSpPr>
          <p:cNvPr id="27653" name="Text Box 1030"/>
          <p:cNvSpPr txBox="1">
            <a:spLocks noChangeArrowheads="1"/>
          </p:cNvSpPr>
          <p:nvPr/>
        </p:nvSpPr>
        <p:spPr bwMode="auto">
          <a:xfrm>
            <a:off x="898525" y="2152650"/>
            <a:ext cx="184731" cy="523220"/>
          </a:xfrm>
          <a:prstGeom prst="rect">
            <a:avLst/>
          </a:prstGeom>
          <a:noFill/>
          <a:ln w="9525">
            <a:noFill/>
            <a:miter lim="800000"/>
            <a:headEnd/>
            <a:tailEnd/>
          </a:ln>
        </p:spPr>
        <p:txBody>
          <a:bodyPr wrap="none">
            <a:spAutoFit/>
          </a:bodyPr>
          <a:lstStyle/>
          <a:p>
            <a:endParaRPr lang="en-US" sz="2800"/>
          </a:p>
        </p:txBody>
      </p:sp>
      <p:sp>
        <p:nvSpPr>
          <p:cNvPr id="27655" name="Text Box 1032"/>
          <p:cNvSpPr txBox="1">
            <a:spLocks noChangeArrowheads="1"/>
          </p:cNvSpPr>
          <p:nvPr/>
        </p:nvSpPr>
        <p:spPr bwMode="auto">
          <a:xfrm>
            <a:off x="822325" y="2305050"/>
            <a:ext cx="184731" cy="523220"/>
          </a:xfrm>
          <a:prstGeom prst="rect">
            <a:avLst/>
          </a:prstGeom>
          <a:noFill/>
          <a:ln w="9525">
            <a:noFill/>
            <a:miter lim="800000"/>
            <a:headEnd/>
            <a:tailEnd/>
          </a:ln>
        </p:spPr>
        <p:txBody>
          <a:bodyPr wrap="none">
            <a:spAutoFit/>
          </a:bodyPr>
          <a:lstStyle/>
          <a:p>
            <a:endParaRPr lang="en-US" sz="2800"/>
          </a:p>
        </p:txBody>
      </p:sp>
      <p:sp>
        <p:nvSpPr>
          <p:cNvPr id="27657" name="Text Box 1034"/>
          <p:cNvSpPr txBox="1">
            <a:spLocks noChangeArrowheads="1"/>
          </p:cNvSpPr>
          <p:nvPr/>
        </p:nvSpPr>
        <p:spPr bwMode="auto">
          <a:xfrm>
            <a:off x="1431925" y="3371850"/>
            <a:ext cx="184731" cy="523220"/>
          </a:xfrm>
          <a:prstGeom prst="rect">
            <a:avLst/>
          </a:prstGeom>
          <a:noFill/>
          <a:ln w="9525">
            <a:noFill/>
            <a:miter lim="800000"/>
            <a:headEnd/>
            <a:tailEnd/>
          </a:ln>
        </p:spPr>
        <p:txBody>
          <a:bodyPr wrap="none">
            <a:spAutoFit/>
          </a:bodyPr>
          <a:lstStyle/>
          <a:p>
            <a:endParaRPr lang="en-US" sz="2800"/>
          </a:p>
        </p:txBody>
      </p:sp>
      <p:sp>
        <p:nvSpPr>
          <p:cNvPr id="27659" name="Text Box 1036"/>
          <p:cNvSpPr txBox="1">
            <a:spLocks noChangeArrowheads="1"/>
          </p:cNvSpPr>
          <p:nvPr/>
        </p:nvSpPr>
        <p:spPr bwMode="auto">
          <a:xfrm>
            <a:off x="1508125" y="3752850"/>
            <a:ext cx="184731" cy="523220"/>
          </a:xfrm>
          <a:prstGeom prst="rect">
            <a:avLst/>
          </a:prstGeom>
          <a:noFill/>
          <a:ln w="9525">
            <a:noFill/>
            <a:miter lim="800000"/>
            <a:headEnd/>
            <a:tailEnd/>
          </a:ln>
        </p:spPr>
        <p:txBody>
          <a:bodyPr wrap="none">
            <a:spAutoFit/>
          </a:bodyPr>
          <a:lstStyle/>
          <a:p>
            <a:endParaRPr lang="en-US" sz="2800"/>
          </a:p>
        </p:txBody>
      </p:sp>
      <p:sp>
        <p:nvSpPr>
          <p:cNvPr id="27660" name="Text Box 1038"/>
          <p:cNvSpPr txBox="1">
            <a:spLocks noChangeArrowheads="1"/>
          </p:cNvSpPr>
          <p:nvPr/>
        </p:nvSpPr>
        <p:spPr bwMode="auto">
          <a:xfrm>
            <a:off x="1431925" y="4438650"/>
            <a:ext cx="184731" cy="523220"/>
          </a:xfrm>
          <a:prstGeom prst="rect">
            <a:avLst/>
          </a:prstGeom>
          <a:noFill/>
          <a:ln w="9525">
            <a:noFill/>
            <a:miter lim="800000"/>
            <a:headEnd/>
            <a:tailEnd/>
          </a:ln>
        </p:spPr>
        <p:txBody>
          <a:bodyPr wrap="none">
            <a:spAutoFit/>
          </a:bodyPr>
          <a:lstStyle/>
          <a:p>
            <a:endParaRPr lang="en-US" sz="2800"/>
          </a:p>
        </p:txBody>
      </p:sp>
      <p:sp>
        <p:nvSpPr>
          <p:cNvPr id="52239" name="Rectangle 1039"/>
          <p:cNvSpPr>
            <a:spLocks noChangeArrowheads="1"/>
          </p:cNvSpPr>
          <p:nvPr/>
        </p:nvSpPr>
        <p:spPr bwMode="auto">
          <a:xfrm>
            <a:off x="713928" y="674050"/>
            <a:ext cx="7746504" cy="1385637"/>
          </a:xfrm>
          <a:prstGeom prst="rect">
            <a:avLst/>
          </a:prstGeom>
          <a:noFill/>
          <a:ln w="9525">
            <a:noFill/>
            <a:miter lim="800000"/>
            <a:headEnd/>
            <a:tailEnd/>
          </a:ln>
        </p:spPr>
        <p:txBody>
          <a:bodyPr wrap="square" lIns="92075" tIns="46038" rIns="92075" bIns="46038">
            <a:spAutoFit/>
          </a:bodyPr>
          <a:lstStyle/>
          <a:p>
            <a:pPr eaLnBrk="0" hangingPunct="0"/>
            <a:r>
              <a:rPr lang="en-US" sz="2800" b="1" dirty="0"/>
              <a:t> Example :   </a:t>
            </a:r>
            <a:endParaRPr lang="en-US" sz="2800" b="1" dirty="0" smtClean="0"/>
          </a:p>
          <a:p>
            <a:pPr eaLnBrk="0" hangingPunct="0"/>
            <a:r>
              <a:rPr lang="en-US" sz="2800" b="1" i="1" dirty="0"/>
              <a:t>	</a:t>
            </a:r>
            <a:r>
              <a:rPr lang="en-US" sz="2800" b="1" i="1" dirty="0" smtClean="0"/>
              <a:t>tall </a:t>
            </a:r>
            <a:r>
              <a:rPr lang="en-US" sz="2800" b="1" i="1" dirty="0"/>
              <a:t>man, long street, large number, </a:t>
            </a:r>
            <a:r>
              <a:rPr lang="en-US" sz="2800" b="1" i="1" dirty="0" smtClean="0"/>
              <a:t>        	sharp </a:t>
            </a:r>
            <a:r>
              <a:rPr lang="en-US" sz="2800" b="1" i="1" dirty="0"/>
              <a:t>corner, very young, etc.</a:t>
            </a:r>
          </a:p>
        </p:txBody>
      </p:sp>
      <p:sp>
        <p:nvSpPr>
          <p:cNvPr id="27662" name="Text Box 1040"/>
          <p:cNvSpPr txBox="1">
            <a:spLocks noChangeArrowheads="1"/>
          </p:cNvSpPr>
          <p:nvPr/>
        </p:nvSpPr>
        <p:spPr bwMode="auto">
          <a:xfrm>
            <a:off x="1279525" y="4895850"/>
            <a:ext cx="184731" cy="523220"/>
          </a:xfrm>
          <a:prstGeom prst="rect">
            <a:avLst/>
          </a:prstGeom>
          <a:noFill/>
          <a:ln w="9525">
            <a:noFill/>
            <a:miter lim="800000"/>
            <a:headEnd/>
            <a:tailEnd/>
          </a:ln>
        </p:spPr>
        <p:txBody>
          <a:bodyPr wrap="none">
            <a:spAutoFit/>
          </a:bodyPr>
          <a:lstStyle/>
          <a:p>
            <a:endParaRPr lang="en-US" sz="2800"/>
          </a:p>
        </p:txBody>
      </p:sp>
      <p:sp>
        <p:nvSpPr>
          <p:cNvPr id="27663" name="Rectangle 1041"/>
          <p:cNvSpPr>
            <a:spLocks noChangeArrowheads="1"/>
          </p:cNvSpPr>
          <p:nvPr/>
        </p:nvSpPr>
        <p:spPr bwMode="auto">
          <a:xfrm>
            <a:off x="925071" y="2492896"/>
            <a:ext cx="7247329" cy="3786294"/>
          </a:xfrm>
          <a:prstGeom prst="rect">
            <a:avLst/>
          </a:prstGeom>
          <a:noFill/>
          <a:ln w="9525">
            <a:noFill/>
            <a:miter lim="800000"/>
            <a:headEnd/>
            <a:tailEnd/>
          </a:ln>
        </p:spPr>
        <p:txBody>
          <a:bodyPr wrap="square" lIns="92075" tIns="46038" rIns="92075" bIns="46038">
            <a:spAutoFit/>
          </a:bodyPr>
          <a:lstStyle/>
          <a:p>
            <a:pPr marL="492125" indent="-492125" eaLnBrk="0" hangingPunct="0">
              <a:buFontTx/>
              <a:buChar char="•"/>
            </a:pPr>
            <a:r>
              <a:rPr lang="en-US" sz="3000" dirty="0" smtClean="0"/>
              <a:t>Fuzzy </a:t>
            </a:r>
            <a:r>
              <a:rPr lang="en-US" sz="3000" dirty="0"/>
              <a:t>set is a </a:t>
            </a:r>
            <a:r>
              <a:rPr lang="en-US" sz="3000" i="1" dirty="0"/>
              <a:t>Generalization</a:t>
            </a:r>
            <a:r>
              <a:rPr lang="en-US" sz="3000" dirty="0"/>
              <a:t> of classical set theory </a:t>
            </a:r>
          </a:p>
          <a:p>
            <a:pPr eaLnBrk="0" hangingPunct="0"/>
            <a:endParaRPr lang="en-US" sz="3000" dirty="0" smtClean="0"/>
          </a:p>
          <a:p>
            <a:pPr marL="412750" indent="-412750" eaLnBrk="0" hangingPunct="0">
              <a:buFontTx/>
              <a:buChar char="•"/>
            </a:pPr>
            <a:r>
              <a:rPr lang="en-US" sz="3000" dirty="0"/>
              <a:t> </a:t>
            </a:r>
            <a:r>
              <a:rPr lang="en-US" sz="3000" dirty="0" smtClean="0"/>
              <a:t>Greater  </a:t>
            </a:r>
            <a:r>
              <a:rPr lang="en-US" sz="3000" dirty="0"/>
              <a:t>flexibility  in  capturing  faithfully  various aspects of incompleteness or imperfection in a situation.</a:t>
            </a:r>
          </a:p>
          <a:p>
            <a:pPr eaLnBrk="0" hangingPunct="0">
              <a:buFontTx/>
              <a:buChar char="•"/>
            </a:pPr>
            <a:endParaRPr lang="en-US" sz="3000" dirty="0"/>
          </a:p>
        </p:txBody>
      </p:sp>
      <p:sp>
        <p:nvSpPr>
          <p:cNvPr id="27664" name="Text Box 1042"/>
          <p:cNvSpPr txBox="1">
            <a:spLocks noChangeArrowheads="1"/>
          </p:cNvSpPr>
          <p:nvPr/>
        </p:nvSpPr>
        <p:spPr bwMode="auto">
          <a:xfrm>
            <a:off x="1355725" y="5353050"/>
            <a:ext cx="184731" cy="523220"/>
          </a:xfrm>
          <a:prstGeom prst="rect">
            <a:avLst/>
          </a:prstGeom>
          <a:noFill/>
          <a:ln w="9525">
            <a:noFill/>
            <a:miter lim="800000"/>
            <a:headEnd/>
            <a:tailEnd/>
          </a:ln>
        </p:spPr>
        <p:txBody>
          <a:bodyPr wrap="none">
            <a:spAutoFit/>
          </a:bodyPr>
          <a:lstStyle/>
          <a:p>
            <a:endParaRPr lang="en-US" sz="2800"/>
          </a:p>
        </p:txBody>
      </p:sp>
      <p:sp>
        <p:nvSpPr>
          <p:cNvPr id="52243" name="Rectangle 1043"/>
          <p:cNvSpPr>
            <a:spLocks noChangeArrowheads="1"/>
          </p:cNvSpPr>
          <p:nvPr/>
        </p:nvSpPr>
        <p:spPr bwMode="auto">
          <a:xfrm>
            <a:off x="0" y="5715000"/>
            <a:ext cx="9829800" cy="523862"/>
          </a:xfrm>
          <a:prstGeom prst="rect">
            <a:avLst/>
          </a:prstGeom>
          <a:noFill/>
          <a:ln w="9525">
            <a:noFill/>
            <a:miter lim="800000"/>
            <a:headEnd/>
            <a:tailEnd/>
          </a:ln>
        </p:spPr>
        <p:txBody>
          <a:bodyPr lIns="92075" tIns="46038" rIns="92075" bIns="46038">
            <a:spAutoFit/>
          </a:bodyPr>
          <a:lstStyle/>
          <a:p>
            <a:pPr eaLnBrk="0" hangingPunct="0">
              <a:buFont typeface="Symbol" pitchFamily="18" charset="2"/>
              <a:buChar char="Þ"/>
            </a:pPr>
            <a:r>
              <a:rPr lang="en-US" sz="2800" dirty="0"/>
              <a:t>  </a:t>
            </a:r>
          </a:p>
        </p:txBody>
      </p:sp>
      <p:sp>
        <p:nvSpPr>
          <p:cNvPr id="27666" name="Text Box 1044"/>
          <p:cNvSpPr txBox="1">
            <a:spLocks noChangeArrowheads="1"/>
          </p:cNvSpPr>
          <p:nvPr/>
        </p:nvSpPr>
        <p:spPr bwMode="auto">
          <a:xfrm>
            <a:off x="1050925" y="6038850"/>
            <a:ext cx="184731" cy="523220"/>
          </a:xfrm>
          <a:prstGeom prst="rect">
            <a:avLst/>
          </a:prstGeom>
          <a:noFill/>
          <a:ln w="9525">
            <a:noFill/>
            <a:miter lim="800000"/>
            <a:headEnd/>
            <a:tailEnd/>
          </a:ln>
        </p:spPr>
        <p:txBody>
          <a:bodyPr wrap="none">
            <a:spAutoFit/>
          </a:bodyPr>
          <a:lstStyle/>
          <a:p>
            <a:endParaRPr lang="en-US" sz="2800"/>
          </a:p>
        </p:txBody>
      </p:sp>
    </p:spTree>
    <p:extLst>
      <p:ext uri="{BB962C8B-B14F-4D97-AF65-F5344CB8AC3E}">
        <p14:creationId xmlns:p14="http://schemas.microsoft.com/office/powerpoint/2010/main" val="2132000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239"/>
                                        </p:tgtEl>
                                        <p:attrNameLst>
                                          <p:attrName>style.visibility</p:attrName>
                                        </p:attrNameLst>
                                      </p:cBhvr>
                                      <p:to>
                                        <p:strVal val="visible"/>
                                      </p:to>
                                    </p:set>
                                    <p:anim calcmode="lin" valueType="num">
                                      <p:cBhvr additive="base">
                                        <p:cTn id="7" dur="500" fill="hold"/>
                                        <p:tgtEl>
                                          <p:spTgt spid="52239"/>
                                        </p:tgtEl>
                                        <p:attrNameLst>
                                          <p:attrName>ppt_x</p:attrName>
                                        </p:attrNameLst>
                                      </p:cBhvr>
                                      <p:tavLst>
                                        <p:tav tm="0">
                                          <p:val>
                                            <p:strVal val="0-#ppt_w/2"/>
                                          </p:val>
                                        </p:tav>
                                        <p:tav tm="100000">
                                          <p:val>
                                            <p:strVal val="#ppt_x"/>
                                          </p:val>
                                        </p:tav>
                                      </p:tavLst>
                                    </p:anim>
                                    <p:anim calcmode="lin" valueType="num">
                                      <p:cBhvr additive="base">
                                        <p:cTn id="8" dur="500" fill="hold"/>
                                        <p:tgtEl>
                                          <p:spTgt spid="522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2243"/>
                                        </p:tgtEl>
                                        <p:attrNameLst>
                                          <p:attrName>style.visibility</p:attrName>
                                        </p:attrNameLst>
                                      </p:cBhvr>
                                      <p:to>
                                        <p:strVal val="visible"/>
                                      </p:to>
                                    </p:set>
                                    <p:anim calcmode="lin" valueType="num">
                                      <p:cBhvr additive="base">
                                        <p:cTn id="13" dur="500" fill="hold"/>
                                        <p:tgtEl>
                                          <p:spTgt spid="52243"/>
                                        </p:tgtEl>
                                        <p:attrNameLst>
                                          <p:attrName>ppt_x</p:attrName>
                                        </p:attrNameLst>
                                      </p:cBhvr>
                                      <p:tavLst>
                                        <p:tav tm="0">
                                          <p:val>
                                            <p:strVal val="1+#ppt_w/2"/>
                                          </p:val>
                                        </p:tav>
                                        <p:tav tm="100000">
                                          <p:val>
                                            <p:strVal val="#ppt_x"/>
                                          </p:val>
                                        </p:tav>
                                      </p:tavLst>
                                    </p:anim>
                                    <p:anim calcmode="lin" valueType="num">
                                      <p:cBhvr additive="base">
                                        <p:cTn id="14" dur="500" fill="hold"/>
                                        <p:tgtEl>
                                          <p:spTgt spid="522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9" grpId="0" autoUpdateAnimBg="0"/>
      <p:bldP spid="5224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774464" y="748442"/>
            <a:ext cx="7757975" cy="1600438"/>
          </a:xfrm>
          <a:prstGeom prst="rect">
            <a:avLst/>
          </a:prstGeom>
          <a:noFill/>
          <a:ln w="9525">
            <a:noFill/>
            <a:miter lim="800000"/>
            <a:headEnd/>
            <a:tailEnd/>
          </a:ln>
        </p:spPr>
        <p:txBody>
          <a:bodyPr wrap="square">
            <a:spAutoFit/>
          </a:bodyPr>
          <a:lstStyle/>
          <a:p>
            <a:pPr>
              <a:lnSpc>
                <a:spcPct val="150000"/>
              </a:lnSpc>
            </a:pPr>
            <a:r>
              <a:rPr lang="en-US" sz="2800" b="1" dirty="0">
                <a:solidFill>
                  <a:srgbClr val="C00000"/>
                </a:solidFill>
                <a:latin typeface="Lucida Handwriting" pitchFamily="66" charset="0"/>
              </a:rPr>
              <a:t>Fuzzy  Set Theory</a:t>
            </a:r>
          </a:p>
          <a:p>
            <a:pPr>
              <a:buFont typeface="Wingdings" pitchFamily="2" charset="2"/>
              <a:buNone/>
            </a:pPr>
            <a:r>
              <a:rPr lang="en-US" sz="2800" b="1" dirty="0">
                <a:latin typeface="Lucida Handwriting" pitchFamily="66" charset="0"/>
              </a:rPr>
              <a:t>      – </a:t>
            </a:r>
            <a:r>
              <a:rPr lang="en-US" sz="2800" b="1" dirty="0" smtClean="0">
                <a:latin typeface="Lucida Handwriting" pitchFamily="66" charset="0"/>
              </a:rPr>
              <a:t>   </a:t>
            </a:r>
            <a:r>
              <a:rPr lang="en-US" sz="2800" b="1" dirty="0" smtClean="0">
                <a:latin typeface="Lucida Console" pitchFamily="49" charset="0"/>
              </a:rPr>
              <a:t>a </a:t>
            </a:r>
            <a:r>
              <a:rPr lang="en-US" sz="2800" b="1" dirty="0">
                <a:latin typeface="Lucida Console" pitchFamily="49" charset="0"/>
              </a:rPr>
              <a:t>paradigm  shift  of   </a:t>
            </a:r>
          </a:p>
          <a:p>
            <a:pPr>
              <a:buFont typeface="Wingdings" pitchFamily="2" charset="2"/>
              <a:buNone/>
            </a:pPr>
            <a:r>
              <a:rPr lang="en-US" sz="2800" b="1" dirty="0">
                <a:latin typeface="Lucida Console" pitchFamily="49" charset="0"/>
              </a:rPr>
              <a:t>	  Cantor (1845-1918) Set theory </a:t>
            </a:r>
          </a:p>
        </p:txBody>
      </p:sp>
      <p:sp>
        <p:nvSpPr>
          <p:cNvPr id="25603" name="Rectangle 1"/>
          <p:cNvSpPr>
            <a:spLocks noChangeArrowheads="1"/>
          </p:cNvSpPr>
          <p:nvPr/>
        </p:nvSpPr>
        <p:spPr bwMode="auto">
          <a:xfrm>
            <a:off x="755576" y="3486487"/>
            <a:ext cx="7568756" cy="2246769"/>
          </a:xfrm>
          <a:prstGeom prst="rect">
            <a:avLst/>
          </a:prstGeom>
          <a:noFill/>
          <a:ln w="9525">
            <a:noFill/>
            <a:miter lim="800000"/>
            <a:headEnd/>
            <a:tailEnd/>
          </a:ln>
        </p:spPr>
        <p:txBody>
          <a:bodyPr wrap="square">
            <a:spAutoFit/>
          </a:bodyPr>
          <a:lstStyle/>
          <a:p>
            <a:r>
              <a:rPr lang="en-US" sz="2800" b="1" dirty="0">
                <a:solidFill>
                  <a:srgbClr val="C00000"/>
                </a:solidFill>
                <a:latin typeface="Lucida Handwriting" pitchFamily="66" charset="0"/>
              </a:rPr>
              <a:t>Fuzzy  Logic</a:t>
            </a:r>
          </a:p>
          <a:p>
            <a:pPr>
              <a:buFont typeface="Wingdings" pitchFamily="2" charset="2"/>
              <a:buNone/>
            </a:pPr>
            <a:r>
              <a:rPr lang="en-US" sz="2800" b="1" dirty="0">
                <a:latin typeface="Lucida Handwriting" pitchFamily="66" charset="0"/>
              </a:rPr>
              <a:t>       – </a:t>
            </a:r>
            <a:r>
              <a:rPr lang="en-US" sz="2800" b="1" dirty="0" smtClean="0">
                <a:latin typeface="Lucida Handwriting" pitchFamily="66" charset="0"/>
              </a:rPr>
              <a:t> </a:t>
            </a:r>
            <a:r>
              <a:rPr lang="en-US" sz="2800" b="1" dirty="0" smtClean="0">
                <a:latin typeface="Lucida Console" pitchFamily="49" charset="0"/>
              </a:rPr>
              <a:t>a </a:t>
            </a:r>
            <a:r>
              <a:rPr lang="en-US" sz="2800" b="1" dirty="0">
                <a:latin typeface="Lucida Console" pitchFamily="49" charset="0"/>
              </a:rPr>
              <a:t>paradigm </a:t>
            </a:r>
            <a:r>
              <a:rPr lang="en-US" sz="2800" b="1" dirty="0" smtClean="0">
                <a:latin typeface="Lucida Console" pitchFamily="49" charset="0"/>
              </a:rPr>
              <a:t>shift of  </a:t>
            </a:r>
            <a:r>
              <a:rPr lang="en-US" sz="2800" b="1" dirty="0">
                <a:latin typeface="Lucida Console" pitchFamily="49" charset="0"/>
              </a:rPr>
              <a:t>	   </a:t>
            </a:r>
            <a:r>
              <a:rPr lang="en-US" sz="2800" b="1" dirty="0" smtClean="0">
                <a:latin typeface="Lucida Console" pitchFamily="49" charset="0"/>
              </a:rPr>
              <a:t>  </a:t>
            </a:r>
          </a:p>
          <a:p>
            <a:pPr>
              <a:buFont typeface="Wingdings" pitchFamily="2" charset="2"/>
              <a:buNone/>
            </a:pPr>
            <a:r>
              <a:rPr lang="en-US" sz="2800" b="1" dirty="0">
                <a:latin typeface="Lucida Console" pitchFamily="49" charset="0"/>
              </a:rPr>
              <a:t> </a:t>
            </a:r>
            <a:r>
              <a:rPr lang="en-US" sz="2800" b="1" dirty="0" smtClean="0">
                <a:latin typeface="Lucida Console" pitchFamily="49" charset="0"/>
              </a:rPr>
              <a:t>     Aristotle's </a:t>
            </a:r>
            <a:r>
              <a:rPr lang="en-US" sz="2800" b="1" dirty="0">
                <a:latin typeface="Lucida Console" pitchFamily="49" charset="0"/>
              </a:rPr>
              <a:t>Logic based 	   </a:t>
            </a:r>
            <a:endParaRPr lang="en-US" sz="2800" b="1" dirty="0" smtClean="0">
              <a:latin typeface="Lucida Console" pitchFamily="49" charset="0"/>
            </a:endParaRPr>
          </a:p>
          <a:p>
            <a:pPr>
              <a:buFont typeface="Wingdings" pitchFamily="2" charset="2"/>
              <a:buNone/>
            </a:pPr>
            <a:r>
              <a:rPr lang="en-US" sz="2800" b="1" dirty="0">
                <a:latin typeface="Lucida Console" pitchFamily="49" charset="0"/>
              </a:rPr>
              <a:t> </a:t>
            </a:r>
            <a:r>
              <a:rPr lang="en-US" sz="2800" b="1" dirty="0" smtClean="0">
                <a:latin typeface="Lucida Console" pitchFamily="49" charset="0"/>
              </a:rPr>
              <a:t>     on </a:t>
            </a:r>
            <a:r>
              <a:rPr lang="en-US" sz="2800" b="1" dirty="0">
                <a:latin typeface="Lucida Console" pitchFamily="49" charset="0"/>
              </a:rPr>
              <a:t>Boolean Algebra </a:t>
            </a:r>
          </a:p>
          <a:p>
            <a:pPr>
              <a:buFont typeface="Wingdings" pitchFamily="2" charset="2"/>
              <a:buNone/>
            </a:pPr>
            <a:r>
              <a:rPr lang="en-US" sz="2800" b="1" dirty="0" smtClean="0">
                <a:latin typeface="Lucida Console" pitchFamily="49" charset="0"/>
              </a:rPr>
              <a:t>  (</a:t>
            </a:r>
            <a:r>
              <a:rPr lang="en-US" sz="2800" b="1" dirty="0">
                <a:latin typeface="Lucida Console" pitchFamily="49" charset="0"/>
              </a:rPr>
              <a:t>due to George Boole (1815–1864)</a:t>
            </a:r>
          </a:p>
        </p:txBody>
      </p:sp>
    </p:spTree>
    <p:extLst>
      <p:ext uri="{BB962C8B-B14F-4D97-AF65-F5344CB8AC3E}">
        <p14:creationId xmlns:p14="http://schemas.microsoft.com/office/powerpoint/2010/main" val="1321604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ext Box 2"/>
          <p:cNvSpPr txBox="1">
            <a:spLocks noChangeArrowheads="1"/>
          </p:cNvSpPr>
          <p:nvPr/>
        </p:nvSpPr>
        <p:spPr bwMode="ltGray">
          <a:xfrm>
            <a:off x="2185500" y="762000"/>
            <a:ext cx="3679212" cy="523220"/>
          </a:xfrm>
          <a:prstGeom prst="rect">
            <a:avLst/>
          </a:prstGeom>
          <a:noFill/>
          <a:ln w="9525">
            <a:noFill/>
            <a:miter lim="800000"/>
            <a:headEnd/>
            <a:tailEnd/>
          </a:ln>
        </p:spPr>
        <p:txBody>
          <a:bodyPr wrap="none">
            <a:spAutoFit/>
          </a:bodyPr>
          <a:lstStyle/>
          <a:p>
            <a:pPr algn="ctr"/>
            <a:r>
              <a:rPr lang="en-US" sz="2800" b="1" dirty="0">
                <a:solidFill>
                  <a:srgbClr val="C00000"/>
                </a:solidFill>
                <a:latin typeface="Comic Sans MS" pitchFamily="66" charset="0"/>
              </a:rPr>
              <a:t>A Fuzzy Number is </a:t>
            </a:r>
          </a:p>
        </p:txBody>
      </p:sp>
      <p:sp>
        <p:nvSpPr>
          <p:cNvPr id="29699" name="Text Box 3"/>
          <p:cNvSpPr txBox="1">
            <a:spLocks noChangeArrowheads="1"/>
          </p:cNvSpPr>
          <p:nvPr/>
        </p:nvSpPr>
        <p:spPr bwMode="ltGray">
          <a:xfrm>
            <a:off x="1142710" y="3765550"/>
            <a:ext cx="184731" cy="523220"/>
          </a:xfrm>
          <a:prstGeom prst="rect">
            <a:avLst/>
          </a:prstGeom>
          <a:noFill/>
          <a:ln w="9525">
            <a:noFill/>
            <a:miter lim="800000"/>
            <a:headEnd/>
            <a:tailEnd/>
          </a:ln>
        </p:spPr>
        <p:txBody>
          <a:bodyPr wrap="none">
            <a:spAutoFit/>
          </a:bodyPr>
          <a:lstStyle/>
          <a:p>
            <a:pPr algn="ctr"/>
            <a:endParaRPr lang="en-US" sz="2800">
              <a:solidFill>
                <a:srgbClr val="C00000"/>
              </a:solidFill>
              <a:latin typeface="Tahoma" pitchFamily="34" charset="0"/>
            </a:endParaRPr>
          </a:p>
        </p:txBody>
      </p:sp>
      <p:sp>
        <p:nvSpPr>
          <p:cNvPr id="177157" name="Text Box 5"/>
          <p:cNvSpPr txBox="1">
            <a:spLocks noChangeArrowheads="1"/>
          </p:cNvSpPr>
          <p:nvPr/>
        </p:nvSpPr>
        <p:spPr bwMode="ltGray">
          <a:xfrm>
            <a:off x="914400" y="1412776"/>
            <a:ext cx="8077200" cy="1126462"/>
          </a:xfrm>
          <a:prstGeom prst="rect">
            <a:avLst/>
          </a:prstGeom>
          <a:noFill/>
          <a:ln w="9525">
            <a:noFill/>
            <a:miter lim="800000"/>
            <a:headEnd/>
            <a:tailEnd/>
          </a:ln>
        </p:spPr>
        <p:txBody>
          <a:bodyPr>
            <a:spAutoFit/>
          </a:bodyPr>
          <a:lstStyle/>
          <a:p>
            <a:pPr>
              <a:lnSpc>
                <a:spcPct val="120000"/>
              </a:lnSpc>
              <a:buClr>
                <a:schemeClr val="folHlink"/>
              </a:buClr>
              <a:buFont typeface="Wingdings 2" pitchFamily="18" charset="2"/>
              <a:buChar char="E"/>
            </a:pPr>
            <a:r>
              <a:rPr lang="en-US" sz="2800" dirty="0">
                <a:solidFill>
                  <a:srgbClr val="C00000"/>
                </a:solidFill>
                <a:latin typeface="Tahoma" pitchFamily="34" charset="0"/>
              </a:rPr>
              <a:t> a fuzzy analogue of the real No.</a:t>
            </a:r>
          </a:p>
          <a:p>
            <a:pPr>
              <a:lnSpc>
                <a:spcPct val="120000"/>
              </a:lnSpc>
              <a:buClr>
                <a:schemeClr val="folHlink"/>
              </a:buClr>
              <a:buFont typeface="Wingdings 2" pitchFamily="18" charset="2"/>
              <a:buNone/>
            </a:pPr>
            <a:r>
              <a:rPr lang="en-US" sz="2800" dirty="0">
                <a:solidFill>
                  <a:srgbClr val="C00000"/>
                </a:solidFill>
                <a:latin typeface="Tahoma" pitchFamily="34" charset="0"/>
              </a:rPr>
              <a:t>	 	- a fuzzy set defined on </a:t>
            </a:r>
            <a:r>
              <a:rPr lang="en-US" sz="2800" dirty="0" err="1">
                <a:solidFill>
                  <a:srgbClr val="C00000"/>
                </a:solidFill>
                <a:latin typeface="Tahoma" pitchFamily="34" charset="0"/>
                <a:ea typeface="Arial Unicode MS" pitchFamily="34" charset="-128"/>
                <a:cs typeface="Arial Unicode MS" pitchFamily="34" charset="-128"/>
              </a:rPr>
              <a:t>ℝ</a:t>
            </a:r>
            <a:r>
              <a:rPr lang="en-US" sz="2800" dirty="0">
                <a:solidFill>
                  <a:srgbClr val="C00000"/>
                </a:solidFill>
                <a:latin typeface="Tahoma" pitchFamily="34" charset="0"/>
              </a:rPr>
              <a:t> </a:t>
            </a:r>
          </a:p>
        </p:txBody>
      </p:sp>
      <mc:AlternateContent xmlns:mc="http://schemas.openxmlformats.org/markup-compatibility/2006" xmlns:a14="http://schemas.microsoft.com/office/drawing/2010/main">
        <mc:Choice Requires="a14">
          <p:sp>
            <p:nvSpPr>
              <p:cNvPr id="177158" name="Text Box 6"/>
              <p:cNvSpPr txBox="1">
                <a:spLocks noChangeArrowheads="1"/>
              </p:cNvSpPr>
              <p:nvPr/>
            </p:nvSpPr>
            <p:spPr bwMode="ltGray">
              <a:xfrm>
                <a:off x="914400" y="2636912"/>
                <a:ext cx="8229600" cy="1040285"/>
              </a:xfrm>
              <a:prstGeom prst="rect">
                <a:avLst/>
              </a:prstGeom>
              <a:noFill/>
              <a:ln w="9525">
                <a:noFill/>
                <a:miter lim="800000"/>
                <a:headEnd/>
                <a:tailEnd/>
              </a:ln>
            </p:spPr>
            <p:txBody>
              <a:bodyPr>
                <a:spAutoFit/>
              </a:bodyPr>
              <a:lstStyle/>
              <a:p>
                <a:pPr>
                  <a:lnSpc>
                    <a:spcPct val="110000"/>
                  </a:lnSpc>
                  <a:buClr>
                    <a:schemeClr val="folHlink"/>
                  </a:buClr>
                  <a:buFont typeface="Wingdings 2" pitchFamily="18" charset="2"/>
                  <a:buChar char="E"/>
                </a:pPr>
                <a:r>
                  <a:rPr lang="en-US" sz="2800" dirty="0" smtClean="0">
                    <a:solidFill>
                      <a:srgbClr val="C00000"/>
                    </a:solidFill>
                    <a:latin typeface="Tahoma" pitchFamily="34" charset="0"/>
                  </a:rPr>
                  <a:t>  characterized by a membership   </a:t>
                </a:r>
              </a:p>
              <a:p>
                <a:pPr>
                  <a:lnSpc>
                    <a:spcPct val="110000"/>
                  </a:lnSpc>
                  <a:buClr>
                    <a:schemeClr val="folHlink"/>
                  </a:buClr>
                  <a:buFont typeface="Wingdings 2" pitchFamily="18" charset="2"/>
                  <a:buNone/>
                </a:pPr>
                <a:r>
                  <a:rPr lang="en-US" sz="2800" dirty="0">
                    <a:solidFill>
                      <a:srgbClr val="C00000"/>
                    </a:solidFill>
                    <a:latin typeface="Tahoma" pitchFamily="34" charset="0"/>
                  </a:rPr>
                  <a:t>     function </a:t>
                </a:r>
                <a:r>
                  <a:rPr lang="en-US" sz="2800" i="1" dirty="0">
                    <a:solidFill>
                      <a:srgbClr val="C00000"/>
                    </a:solidFill>
                    <a:latin typeface="Tahoma" pitchFamily="34" charset="0"/>
                  </a:rPr>
                  <a:t>A</a:t>
                </a:r>
                <a:r>
                  <a:rPr lang="en-US" sz="2800" dirty="0">
                    <a:solidFill>
                      <a:srgbClr val="C00000"/>
                    </a:solidFill>
                    <a:latin typeface="Tahoma" pitchFamily="34" charset="0"/>
                  </a:rPr>
                  <a:t> : </a:t>
                </a:r>
                <a:r>
                  <a:rPr lang="en-US" sz="2800" dirty="0" err="1">
                    <a:solidFill>
                      <a:srgbClr val="C00000"/>
                    </a:solidFill>
                    <a:latin typeface="Tahoma" pitchFamily="34" charset="0"/>
                    <a:ea typeface="Arial Unicode MS" pitchFamily="34" charset="-128"/>
                    <a:cs typeface="Arial Unicode MS" pitchFamily="34" charset="-128"/>
                  </a:rPr>
                  <a:t>ℝ</a:t>
                </a:r>
                <a:r>
                  <a:rPr lang="en-US" sz="2800" dirty="0">
                    <a:solidFill>
                      <a:srgbClr val="C00000"/>
                    </a:solidFill>
                    <a:latin typeface="Tahoma" pitchFamily="34" charset="0"/>
                    <a:ea typeface="Arial Unicode MS" pitchFamily="34" charset="-128"/>
                    <a:cs typeface="Arial Unicode MS" pitchFamily="34" charset="-128"/>
                  </a:rPr>
                  <a:t> </a:t>
                </a:r>
                <a14:m>
                  <m:oMath xmlns:m="http://schemas.openxmlformats.org/officeDocument/2006/math">
                    <m:r>
                      <a:rPr lang="en-US" sz="2800" i="1" smtClean="0">
                        <a:solidFill>
                          <a:srgbClr val="C00000"/>
                        </a:solidFill>
                        <a:latin typeface="Cambria Math" charset="0"/>
                        <a:ea typeface="Cambria Math" charset="0"/>
                        <a:cs typeface="Cambria Math" charset="0"/>
                      </a:rPr>
                      <m:t>→</m:t>
                    </m:r>
                    <m:r>
                      <a:rPr lang="en-US" sz="2800" b="0" i="0" smtClean="0">
                        <a:solidFill>
                          <a:srgbClr val="C00000"/>
                        </a:solidFill>
                        <a:latin typeface="Cambria Math" charset="0"/>
                        <a:ea typeface="Cambria Math" charset="0"/>
                        <a:cs typeface="Cambria Math" charset="0"/>
                      </a:rPr>
                      <m:t> </m:t>
                    </m:r>
                  </m:oMath>
                </a14:m>
                <a:r>
                  <a:rPr lang="en-US" sz="2800" i="1" dirty="0">
                    <a:solidFill>
                      <a:srgbClr val="C00000"/>
                    </a:solidFill>
                    <a:latin typeface="Tahoma" pitchFamily="34" charset="0"/>
                    <a:cs typeface="Tahoma" pitchFamily="34" charset="0"/>
                    <a:sym typeface="Symbol" pitchFamily="18" charset="2"/>
                  </a:rPr>
                  <a:t>I</a:t>
                </a:r>
                <a:r>
                  <a:rPr lang="en-US" sz="2800" dirty="0">
                    <a:solidFill>
                      <a:srgbClr val="C00000"/>
                    </a:solidFill>
                    <a:latin typeface="Tahoma" pitchFamily="34" charset="0"/>
                    <a:cs typeface="Tahoma" pitchFamily="34" charset="0"/>
                    <a:sym typeface="Symbol" pitchFamily="18" charset="2"/>
                  </a:rPr>
                  <a:t> (=[0,1]</a:t>
                </a:r>
                <a:r>
                  <a:rPr lang="en-US" sz="2800" dirty="0">
                    <a:solidFill>
                      <a:srgbClr val="C00000"/>
                    </a:solidFill>
                    <a:latin typeface="Tahoma" pitchFamily="34" charset="0"/>
                  </a:rPr>
                  <a:t>)</a:t>
                </a:r>
              </a:p>
            </p:txBody>
          </p:sp>
        </mc:Choice>
        <mc:Fallback xmlns="">
          <p:sp>
            <p:nvSpPr>
              <p:cNvPr id="177158" name="Text Box 6"/>
              <p:cNvSpPr txBox="1">
                <a:spLocks noRot="1" noChangeAspect="1" noMove="1" noResize="1" noEditPoints="1" noAdjustHandles="1" noChangeArrowheads="1" noChangeShapeType="1" noTextEdit="1"/>
              </p:cNvSpPr>
              <p:nvPr/>
            </p:nvSpPr>
            <p:spPr bwMode="ltGray">
              <a:xfrm>
                <a:off x="914400" y="2636912"/>
                <a:ext cx="8229600" cy="1040285"/>
              </a:xfrm>
              <a:prstGeom prst="rect">
                <a:avLst/>
              </a:prstGeom>
              <a:blipFill rotWithShape="0">
                <a:blip r:embed="rId3"/>
                <a:stretch>
                  <a:fillRect l="-1185" t="-6471" b="-11765"/>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7159" name="Text Box 7"/>
              <p:cNvSpPr txBox="1">
                <a:spLocks noChangeArrowheads="1"/>
              </p:cNvSpPr>
              <p:nvPr/>
            </p:nvSpPr>
            <p:spPr bwMode="ltGray">
              <a:xfrm>
                <a:off x="827584" y="3789040"/>
                <a:ext cx="8305800" cy="1040285"/>
              </a:xfrm>
              <a:prstGeom prst="rect">
                <a:avLst/>
              </a:prstGeom>
              <a:noFill/>
              <a:ln w="9525">
                <a:noFill/>
                <a:miter lim="800000"/>
                <a:headEnd/>
                <a:tailEnd/>
              </a:ln>
            </p:spPr>
            <p:txBody>
              <a:bodyPr>
                <a:spAutoFit/>
              </a:bodyPr>
              <a:lstStyle/>
              <a:p>
                <a:pPr>
                  <a:lnSpc>
                    <a:spcPct val="110000"/>
                  </a:lnSpc>
                  <a:buClr>
                    <a:schemeClr val="folHlink"/>
                  </a:buClr>
                  <a:buFont typeface="Wingdings 2" pitchFamily="18" charset="2"/>
                  <a:buChar char="E"/>
                </a:pPr>
                <a:r>
                  <a:rPr lang="en-US" sz="2800" dirty="0" smtClean="0">
                    <a:solidFill>
                      <a:srgbClr val="C00000"/>
                    </a:solidFill>
                    <a:latin typeface="Tahoma" pitchFamily="34" charset="0"/>
                  </a:rPr>
                  <a:t>  The set of real numbers, </a:t>
                </a:r>
                <a:r>
                  <a:rPr lang="en-US" sz="2800" dirty="0" err="1">
                    <a:solidFill>
                      <a:srgbClr val="C00000"/>
                    </a:solidFill>
                    <a:latin typeface="Tahoma" pitchFamily="34" charset="0"/>
                    <a:ea typeface="Arial Unicode MS" pitchFamily="34" charset="-128"/>
                    <a:cs typeface="Arial Unicode MS" pitchFamily="34" charset="-128"/>
                  </a:rPr>
                  <a:t>ℝ</a:t>
                </a:r>
                <a:r>
                  <a:rPr lang="en-US" sz="2800" dirty="0">
                    <a:solidFill>
                      <a:srgbClr val="C00000"/>
                    </a:solidFill>
                    <a:latin typeface="Tahoma" pitchFamily="34" charset="0"/>
                    <a:ea typeface="Arial Unicode MS" pitchFamily="34" charset="-128"/>
                    <a:cs typeface="Arial Unicode MS" pitchFamily="34" charset="-128"/>
                  </a:rPr>
                  <a:t> ,  </a:t>
                </a:r>
              </a:p>
              <a:p>
                <a:pPr>
                  <a:lnSpc>
                    <a:spcPct val="110000"/>
                  </a:lnSpc>
                  <a:buClr>
                    <a:schemeClr val="folHlink"/>
                  </a:buClr>
                  <a:buFont typeface="Wingdings 2" pitchFamily="18" charset="2"/>
                  <a:buNone/>
                </a:pPr>
                <a:r>
                  <a:rPr lang="en-US" sz="2800" dirty="0">
                    <a:solidFill>
                      <a:srgbClr val="C00000"/>
                    </a:solidFill>
                    <a:latin typeface="Tahoma" pitchFamily="34" charset="0"/>
                    <a:ea typeface="Arial Unicode MS" pitchFamily="34" charset="-128"/>
                    <a:cs typeface="Arial Unicode MS" pitchFamily="34" charset="-128"/>
                  </a:rPr>
                  <a:t>      form the crisp </a:t>
                </a:r>
                <a:r>
                  <a:rPr lang="en-US" sz="2800" dirty="0" smtClean="0">
                    <a:solidFill>
                      <a:srgbClr val="C00000"/>
                    </a:solidFill>
                    <a:latin typeface="Tahoma" pitchFamily="34" charset="0"/>
                    <a:ea typeface="Arial Unicode MS" pitchFamily="34" charset="-128"/>
                    <a:cs typeface="Arial Unicode MS" pitchFamily="34" charset="-128"/>
                  </a:rPr>
                  <a:t>set</a:t>
                </a:r>
                <a:r>
                  <a:rPr lang="en-US" sz="2800" dirty="0" smtClean="0">
                    <a:solidFill>
                      <a:srgbClr val="C00000"/>
                    </a:solidFill>
                    <a:latin typeface="Tahoma" pitchFamily="34" charset="0"/>
                  </a:rPr>
                  <a:t> embedded in </a:t>
                </a:r>
                <a:r>
                  <a:rPr lang="en-US" sz="2800" dirty="0">
                    <a:solidFill>
                      <a:srgbClr val="C00000"/>
                    </a:solidFill>
                    <a:latin typeface="Tahoma" pitchFamily="34" charset="0"/>
                    <a:ea typeface="Arial Unicode MS" pitchFamily="34" charset="-128"/>
                    <a:cs typeface="Arial Unicode MS" pitchFamily="34" charset="-128"/>
                  </a:rPr>
                  <a:t>ℝ</a:t>
                </a:r>
                <a14:m>
                  <m:oMath xmlns:m="http://schemas.openxmlformats.org/officeDocument/2006/math">
                    <m:r>
                      <a:rPr lang="en-US" sz="2800" b="0" i="1" smtClean="0">
                        <a:solidFill>
                          <a:srgbClr val="C00000"/>
                        </a:solidFill>
                        <a:latin typeface="Cambria Math" charset="0"/>
                        <a:ea typeface="Cambria Math" charset="0"/>
                        <a:cs typeface="Cambria Math" charset="0"/>
                      </a:rPr>
                      <m:t>(</m:t>
                    </m:r>
                  </m:oMath>
                </a14:m>
                <a:r>
                  <a:rPr lang="en-US" sz="2800" i="1" dirty="0">
                    <a:solidFill>
                      <a:srgbClr val="C00000"/>
                    </a:solidFill>
                    <a:latin typeface="Tahoma" pitchFamily="34" charset="0"/>
                    <a:cs typeface="Tahoma" pitchFamily="34" charset="0"/>
                    <a:sym typeface="Symbol" pitchFamily="18" charset="2"/>
                  </a:rPr>
                  <a:t>I</a:t>
                </a:r>
                <a:r>
                  <a:rPr lang="en-US" sz="2800" dirty="0">
                    <a:solidFill>
                      <a:srgbClr val="C00000"/>
                    </a:solidFill>
                    <a:latin typeface="Tahoma" pitchFamily="34" charset="0"/>
                    <a:cs typeface="Tahoma" pitchFamily="34" charset="0"/>
                    <a:sym typeface="Symbol" pitchFamily="18" charset="2"/>
                  </a:rPr>
                  <a:t> </a:t>
                </a:r>
                <a:r>
                  <a:rPr lang="en-US" sz="2800" dirty="0" smtClean="0">
                    <a:solidFill>
                      <a:srgbClr val="C00000"/>
                    </a:solidFill>
                    <a:latin typeface="Tahoma" pitchFamily="34" charset="0"/>
                    <a:cs typeface="Tahoma" pitchFamily="34" charset="0"/>
                    <a:sym typeface="Symbol" pitchFamily="18" charset="2"/>
                  </a:rPr>
                  <a:t>)</a:t>
                </a:r>
                <a:endParaRPr lang="en-US" sz="2800" dirty="0">
                  <a:solidFill>
                    <a:srgbClr val="C00000"/>
                  </a:solidFill>
                  <a:latin typeface="Tahoma" pitchFamily="34" charset="0"/>
                </a:endParaRPr>
              </a:p>
            </p:txBody>
          </p:sp>
        </mc:Choice>
        <mc:Fallback xmlns="">
          <p:sp>
            <p:nvSpPr>
              <p:cNvPr id="177159" name="Text Box 7"/>
              <p:cNvSpPr txBox="1">
                <a:spLocks noRot="1" noChangeAspect="1" noMove="1" noResize="1" noEditPoints="1" noAdjustHandles="1" noChangeArrowheads="1" noChangeShapeType="1" noTextEdit="1"/>
              </p:cNvSpPr>
              <p:nvPr/>
            </p:nvSpPr>
            <p:spPr bwMode="ltGray">
              <a:xfrm>
                <a:off x="827584" y="3789040"/>
                <a:ext cx="8305800" cy="1040285"/>
              </a:xfrm>
              <a:prstGeom prst="rect">
                <a:avLst/>
              </a:prstGeom>
              <a:blipFill rotWithShape="0">
                <a:blip r:embed="rId4"/>
                <a:stretch>
                  <a:fillRect l="-1175" t="-7647" b="-11765"/>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2999874" y="5105140"/>
                <a:ext cx="2385653" cy="9161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a:rPr>
                          </m:ctrlPr>
                        </m:accPr>
                        <m:e>
                          <m:r>
                            <a:rPr lang="en-US" b="0" i="1" smtClean="0">
                              <a:latin typeface="Cambria Math" charset="0"/>
                            </a:rPr>
                            <m:t>𝑟</m:t>
                          </m:r>
                        </m:e>
                      </m:acc>
                      <m:d>
                        <m:dPr>
                          <m:ctrlPr>
                            <a:rPr lang="en-US" b="0" i="1" smtClean="0">
                              <a:latin typeface="Cambria Math"/>
                            </a:rPr>
                          </m:ctrlPr>
                        </m:dPr>
                        <m:e>
                          <m:r>
                            <a:rPr lang="en-US" b="0" i="1" smtClean="0">
                              <a:latin typeface="Cambria Math" charset="0"/>
                            </a:rPr>
                            <m:t>𝑡</m:t>
                          </m:r>
                        </m:e>
                      </m:d>
                      <m:r>
                        <a:rPr lang="en-US" b="0" i="1" smtClean="0">
                          <a:latin typeface="Cambria Math" charset="0"/>
                        </a:rPr>
                        <m:t>= </m:t>
                      </m:r>
                      <m:d>
                        <m:dPr>
                          <m:begChr m:val="{"/>
                          <m:endChr m:val=""/>
                          <m:ctrlPr>
                            <a:rPr lang="en-US" b="0" i="1" smtClean="0">
                              <a:latin typeface="Cambria Math"/>
                            </a:rPr>
                          </m:ctrlPr>
                        </m:dPr>
                        <m:e>
                          <m:eqArr>
                            <m:eqArrPr>
                              <m:ctrlPr>
                                <a:rPr lang="en-US" b="0" i="1" smtClean="0">
                                  <a:latin typeface="Cambria Math"/>
                                </a:rPr>
                              </m:ctrlPr>
                            </m:eqArrPr>
                            <m:e>
                              <m:r>
                                <a:rPr lang="en-US" b="0" i="1" smtClean="0">
                                  <a:latin typeface="Cambria Math" charset="0"/>
                                </a:rPr>
                                <m:t>1, </m:t>
                              </m:r>
                              <m:r>
                                <a:rPr lang="en-US" b="0" i="1" smtClean="0">
                                  <a:latin typeface="Cambria Math" charset="0"/>
                                </a:rPr>
                                <m:t>𝑡</m:t>
                              </m:r>
                              <m:r>
                                <a:rPr lang="en-US" b="0" i="1" smtClean="0">
                                  <a:latin typeface="Cambria Math" charset="0"/>
                                </a:rPr>
                                <m:t>=</m:t>
                              </m:r>
                              <m:r>
                                <a:rPr lang="en-US" b="0" i="1" smtClean="0">
                                  <a:latin typeface="Cambria Math" charset="0"/>
                                </a:rPr>
                                <m:t>𝑟</m:t>
                              </m:r>
                            </m:e>
                            <m:e>
                              <m:r>
                                <a:rPr lang="en-US" b="0" i="1" smtClean="0">
                                  <a:latin typeface="Cambria Math" charset="0"/>
                                </a:rPr>
                                <m:t>0, </m:t>
                              </m:r>
                              <m:r>
                                <a:rPr lang="en-US" b="0" i="1" smtClean="0">
                                  <a:latin typeface="Cambria Math" charset="0"/>
                                </a:rPr>
                                <m:t>𝑡</m:t>
                              </m:r>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𝑟</m:t>
                              </m:r>
                            </m:e>
                          </m:eqArr>
                        </m:e>
                      </m:d>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2999874" y="5105140"/>
                <a:ext cx="2385653" cy="916148"/>
              </a:xfrm>
              <a:prstGeom prst="rect">
                <a:avLst/>
              </a:prstGeom>
              <a:blipFill rotWithShape="0">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9078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7154"/>
                                        </p:tgtEl>
                                        <p:attrNameLst>
                                          <p:attrName>style.visibility</p:attrName>
                                        </p:attrNameLst>
                                      </p:cBhvr>
                                      <p:to>
                                        <p:strVal val="visible"/>
                                      </p:to>
                                    </p:set>
                                    <p:anim calcmode="lin" valueType="num">
                                      <p:cBhvr additive="base">
                                        <p:cTn id="7" dur="500" fill="hold"/>
                                        <p:tgtEl>
                                          <p:spTgt spid="177154"/>
                                        </p:tgtEl>
                                        <p:attrNameLst>
                                          <p:attrName>ppt_x</p:attrName>
                                        </p:attrNameLst>
                                      </p:cBhvr>
                                      <p:tavLst>
                                        <p:tav tm="0">
                                          <p:val>
                                            <p:strVal val="1+#ppt_w/2"/>
                                          </p:val>
                                        </p:tav>
                                        <p:tav tm="100000">
                                          <p:val>
                                            <p:strVal val="#ppt_x"/>
                                          </p:val>
                                        </p:tav>
                                      </p:tavLst>
                                    </p:anim>
                                    <p:anim calcmode="lin" valueType="num">
                                      <p:cBhvr additive="base">
                                        <p:cTn id="8" dur="500" fill="hold"/>
                                        <p:tgtEl>
                                          <p:spTgt spid="1771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77157"/>
                                        </p:tgtEl>
                                        <p:attrNameLst>
                                          <p:attrName>style.visibility</p:attrName>
                                        </p:attrNameLst>
                                      </p:cBhvr>
                                      <p:to>
                                        <p:strVal val="visible"/>
                                      </p:to>
                                    </p:set>
                                    <p:anim calcmode="lin" valueType="num">
                                      <p:cBhvr additive="base">
                                        <p:cTn id="12" dur="500" fill="hold"/>
                                        <p:tgtEl>
                                          <p:spTgt spid="177157"/>
                                        </p:tgtEl>
                                        <p:attrNameLst>
                                          <p:attrName>ppt_x</p:attrName>
                                        </p:attrNameLst>
                                      </p:cBhvr>
                                      <p:tavLst>
                                        <p:tav tm="0">
                                          <p:val>
                                            <p:strVal val="0-#ppt_w/2"/>
                                          </p:val>
                                        </p:tav>
                                        <p:tav tm="100000">
                                          <p:val>
                                            <p:strVal val="#ppt_x"/>
                                          </p:val>
                                        </p:tav>
                                      </p:tavLst>
                                    </p:anim>
                                    <p:anim calcmode="lin" valueType="num">
                                      <p:cBhvr additive="base">
                                        <p:cTn id="13" dur="500" fill="hold"/>
                                        <p:tgtEl>
                                          <p:spTgt spid="17715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7158"/>
                                        </p:tgtEl>
                                        <p:attrNameLst>
                                          <p:attrName>style.visibility</p:attrName>
                                        </p:attrNameLst>
                                      </p:cBhvr>
                                      <p:to>
                                        <p:strVal val="visible"/>
                                      </p:to>
                                    </p:set>
                                    <p:anim calcmode="lin" valueType="num">
                                      <p:cBhvr additive="base">
                                        <p:cTn id="18" dur="500" fill="hold"/>
                                        <p:tgtEl>
                                          <p:spTgt spid="177158"/>
                                        </p:tgtEl>
                                        <p:attrNameLst>
                                          <p:attrName>ppt_x</p:attrName>
                                        </p:attrNameLst>
                                      </p:cBhvr>
                                      <p:tavLst>
                                        <p:tav tm="0">
                                          <p:val>
                                            <p:strVal val="0-#ppt_w/2"/>
                                          </p:val>
                                        </p:tav>
                                        <p:tav tm="100000">
                                          <p:val>
                                            <p:strVal val="#ppt_x"/>
                                          </p:val>
                                        </p:tav>
                                      </p:tavLst>
                                    </p:anim>
                                    <p:anim calcmode="lin" valueType="num">
                                      <p:cBhvr additive="base">
                                        <p:cTn id="19" dur="500" fill="hold"/>
                                        <p:tgtEl>
                                          <p:spTgt spid="17715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77159"/>
                                        </p:tgtEl>
                                        <p:attrNameLst>
                                          <p:attrName>style.visibility</p:attrName>
                                        </p:attrNameLst>
                                      </p:cBhvr>
                                      <p:to>
                                        <p:strVal val="visible"/>
                                      </p:to>
                                    </p:set>
                                    <p:anim calcmode="lin" valueType="num">
                                      <p:cBhvr additive="base">
                                        <p:cTn id="24" dur="500" fill="hold"/>
                                        <p:tgtEl>
                                          <p:spTgt spid="177159"/>
                                        </p:tgtEl>
                                        <p:attrNameLst>
                                          <p:attrName>ppt_x</p:attrName>
                                        </p:attrNameLst>
                                      </p:cBhvr>
                                      <p:tavLst>
                                        <p:tav tm="0">
                                          <p:val>
                                            <p:strVal val="0-#ppt_w/2"/>
                                          </p:val>
                                        </p:tav>
                                        <p:tav tm="100000">
                                          <p:val>
                                            <p:strVal val="#ppt_x"/>
                                          </p:val>
                                        </p:tav>
                                      </p:tavLst>
                                    </p:anim>
                                    <p:anim calcmode="lin" valueType="num">
                                      <p:cBhvr additive="base">
                                        <p:cTn id="25" dur="500" fill="hold"/>
                                        <p:tgtEl>
                                          <p:spTgt spid="1771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autoUpdateAnimBg="0"/>
      <p:bldP spid="177157" grpId="0" autoUpdateAnimBg="0"/>
      <p:bldP spid="177158" grpId="0" autoUpdateAnimBg="0"/>
      <p:bldP spid="17715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4"/>
          <p:cNvSpPr txBox="1">
            <a:spLocks noChangeArrowheads="1"/>
          </p:cNvSpPr>
          <p:nvPr/>
        </p:nvSpPr>
        <p:spPr bwMode="auto">
          <a:xfrm>
            <a:off x="755576" y="692696"/>
            <a:ext cx="7632848" cy="708025"/>
          </a:xfrm>
          <a:prstGeom prst="rect">
            <a:avLst/>
          </a:prstGeom>
          <a:noFill/>
          <a:ln w="28575" algn="ctr">
            <a:noFill/>
            <a:miter lim="800000"/>
            <a:headEnd/>
            <a:tailEnd/>
          </a:ln>
        </p:spPr>
        <p:txBody>
          <a:bodyPr wrap="square">
            <a:spAutoFit/>
          </a:bodyPr>
          <a:lstStyle/>
          <a:p>
            <a:pPr algn="ctr"/>
            <a:r>
              <a:rPr lang="en-US" sz="4000" b="1" dirty="0"/>
              <a:t>EDUCATION</a:t>
            </a:r>
          </a:p>
        </p:txBody>
      </p:sp>
      <p:sp>
        <p:nvSpPr>
          <p:cNvPr id="8207" name="Text Box 15"/>
          <p:cNvSpPr txBox="1">
            <a:spLocks noChangeArrowheads="1"/>
          </p:cNvSpPr>
          <p:nvPr/>
        </p:nvSpPr>
        <p:spPr bwMode="auto">
          <a:xfrm>
            <a:off x="755576" y="4016375"/>
            <a:ext cx="7704856" cy="2062103"/>
          </a:xfrm>
          <a:prstGeom prst="rect">
            <a:avLst/>
          </a:prstGeom>
          <a:noFill/>
          <a:ln w="28575" algn="ctr">
            <a:noFill/>
            <a:miter lim="800000"/>
            <a:headEnd/>
            <a:tailEnd/>
          </a:ln>
        </p:spPr>
        <p:txBody>
          <a:bodyPr wrap="square">
            <a:spAutoFit/>
          </a:bodyPr>
          <a:lstStyle/>
          <a:p>
            <a:r>
              <a:rPr lang="en-US" sz="3200" b="1" dirty="0"/>
              <a:t>EDUCATION</a:t>
            </a:r>
            <a:r>
              <a:rPr lang="en-US" sz="3200" dirty="0"/>
              <a:t> means '</a:t>
            </a:r>
            <a:r>
              <a:rPr lang="en-US" sz="3200" b="1" i="1" dirty="0"/>
              <a:t>to draw out</a:t>
            </a:r>
            <a:r>
              <a:rPr lang="en-US" sz="3200" dirty="0"/>
              <a:t>', </a:t>
            </a:r>
            <a:r>
              <a:rPr lang="en-US" sz="3200" dirty="0" smtClean="0"/>
              <a:t>			                         facilitating realization </a:t>
            </a:r>
            <a:r>
              <a:rPr lang="en-US" sz="3200" dirty="0"/>
              <a:t>of </a:t>
            </a:r>
            <a:r>
              <a:rPr lang="en-US" sz="3200" dirty="0" smtClean="0"/>
              <a:t> </a:t>
            </a:r>
          </a:p>
          <a:p>
            <a:r>
              <a:rPr lang="en-US" sz="3200" dirty="0"/>
              <a:t> </a:t>
            </a:r>
            <a:r>
              <a:rPr lang="en-US" sz="3200" dirty="0" smtClean="0"/>
              <a:t>                                 self- potential &amp; latent 				       talents </a:t>
            </a:r>
            <a:r>
              <a:rPr lang="en-US" sz="3200" dirty="0"/>
              <a:t>of </a:t>
            </a:r>
            <a:r>
              <a:rPr lang="en-US" sz="3200" dirty="0" smtClean="0"/>
              <a:t>an individual</a:t>
            </a:r>
            <a:endParaRPr lang="en-US" sz="3200" dirty="0"/>
          </a:p>
        </p:txBody>
      </p:sp>
      <p:sp>
        <p:nvSpPr>
          <p:cNvPr id="8210" name="Text Box 18"/>
          <p:cNvSpPr txBox="1">
            <a:spLocks noChangeArrowheads="1"/>
          </p:cNvSpPr>
          <p:nvPr/>
        </p:nvSpPr>
        <p:spPr bwMode="auto">
          <a:xfrm>
            <a:off x="755576" y="2034714"/>
            <a:ext cx="7704856" cy="1754326"/>
          </a:xfrm>
          <a:prstGeom prst="rect">
            <a:avLst/>
          </a:prstGeom>
          <a:noFill/>
          <a:ln w="28575" algn="ctr">
            <a:noFill/>
            <a:miter lim="800000"/>
            <a:headEnd/>
            <a:tailEnd/>
          </a:ln>
        </p:spPr>
        <p:txBody>
          <a:bodyPr wrap="square">
            <a:spAutoFit/>
          </a:bodyPr>
          <a:lstStyle/>
          <a:p>
            <a:r>
              <a:rPr lang="en-US" sz="3600" b="1" i="1" dirty="0"/>
              <a:t>  </a:t>
            </a:r>
            <a:r>
              <a:rPr lang="en-US" sz="3600" b="1" dirty="0"/>
              <a:t>EDUCATION -  </a:t>
            </a:r>
            <a:r>
              <a:rPr lang="en-US" sz="3600" b="1" i="1" dirty="0"/>
              <a:t>The process or </a:t>
            </a:r>
            <a:r>
              <a:rPr lang="en-US" sz="3600" b="1" i="1" dirty="0" smtClean="0"/>
              <a:t>art </a:t>
            </a:r>
            <a:r>
              <a:rPr lang="en-US" sz="3600" b="1" i="1" dirty="0"/>
              <a:t>of 			      </a:t>
            </a:r>
            <a:r>
              <a:rPr lang="en-US" sz="3600" b="1" i="1" dirty="0" smtClean="0"/>
              <a:t>imparting </a:t>
            </a:r>
            <a:r>
              <a:rPr lang="en-US" sz="3600" b="1" i="1" dirty="0"/>
              <a:t>knowledge, 			     skill and judgment </a:t>
            </a:r>
          </a:p>
        </p:txBody>
      </p:sp>
    </p:spTree>
    <p:extLst>
      <p:ext uri="{BB962C8B-B14F-4D97-AF65-F5344CB8AC3E}">
        <p14:creationId xmlns:p14="http://schemas.microsoft.com/office/powerpoint/2010/main" val="3614158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10"/>
                                        </p:tgtEl>
                                        <p:attrNameLst>
                                          <p:attrName>style.visibility</p:attrName>
                                        </p:attrNameLst>
                                      </p:cBhvr>
                                      <p:to>
                                        <p:strVal val="visible"/>
                                      </p:to>
                                    </p:set>
                                    <p:anim calcmode="lin" valueType="num">
                                      <p:cBhvr additive="base">
                                        <p:cTn id="7" dur="500" fill="hold"/>
                                        <p:tgtEl>
                                          <p:spTgt spid="8210"/>
                                        </p:tgtEl>
                                        <p:attrNameLst>
                                          <p:attrName>ppt_x</p:attrName>
                                        </p:attrNameLst>
                                      </p:cBhvr>
                                      <p:tavLst>
                                        <p:tav tm="0">
                                          <p:val>
                                            <p:strVal val="0-#ppt_w/2"/>
                                          </p:val>
                                        </p:tav>
                                        <p:tav tm="100000">
                                          <p:val>
                                            <p:strVal val="#ppt_x"/>
                                          </p:val>
                                        </p:tav>
                                      </p:tavLst>
                                    </p:anim>
                                    <p:anim calcmode="lin" valueType="num">
                                      <p:cBhvr additive="base">
                                        <p:cTn id="8" dur="500" fill="hold"/>
                                        <p:tgtEl>
                                          <p:spTgt spid="82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207"/>
                                        </p:tgtEl>
                                        <p:attrNameLst>
                                          <p:attrName>style.visibility</p:attrName>
                                        </p:attrNameLst>
                                      </p:cBhvr>
                                      <p:to>
                                        <p:strVal val="visible"/>
                                      </p:to>
                                    </p:set>
                                    <p:animEffect transition="in" filter="diamond(in)">
                                      <p:cBhvr>
                                        <p:cTn id="13" dur="2000"/>
                                        <p:tgtEl>
                                          <p:spTgt spid="8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7" grpId="0"/>
      <p:bldP spid="82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3"/>
          <p:cNvSpPr txBox="1">
            <a:spLocks noChangeArrowheads="1"/>
          </p:cNvSpPr>
          <p:nvPr/>
        </p:nvSpPr>
        <p:spPr bwMode="auto">
          <a:xfrm>
            <a:off x="764728" y="593725"/>
            <a:ext cx="7695704" cy="1200329"/>
          </a:xfrm>
          <a:prstGeom prst="rect">
            <a:avLst/>
          </a:prstGeom>
          <a:noFill/>
          <a:ln w="9525">
            <a:noFill/>
            <a:miter lim="800000"/>
            <a:headEnd/>
            <a:tailEnd/>
          </a:ln>
        </p:spPr>
        <p:txBody>
          <a:bodyPr wrap="square">
            <a:spAutoFit/>
          </a:bodyPr>
          <a:lstStyle/>
          <a:p>
            <a:pPr marL="846138" indent="-635000">
              <a:buClr>
                <a:schemeClr val="tx1"/>
              </a:buClr>
              <a:buFont typeface="Wingdings" charset="2"/>
              <a:buChar char="Ø"/>
            </a:pPr>
            <a:r>
              <a:rPr lang="en-US" sz="3600" b="1" i="1" dirty="0" smtClean="0"/>
              <a:t>The Set of Real Numbers, </a:t>
            </a:r>
            <a:r>
              <a:rPr lang="en-US" sz="3600" b="1" i="1" dirty="0" err="1" smtClean="0">
                <a:ea typeface="Arial Unicode MS" pitchFamily="34" charset="-128"/>
                <a:cs typeface="Arial Unicode MS" pitchFamily="34" charset="-128"/>
              </a:rPr>
              <a:t>ℝ</a:t>
            </a:r>
            <a:r>
              <a:rPr lang="en-US" sz="3600" b="1" i="1" dirty="0" smtClean="0">
                <a:ea typeface="Arial Unicode MS" pitchFamily="34" charset="-128"/>
                <a:cs typeface="Arial Unicode MS" pitchFamily="34" charset="-128"/>
              </a:rPr>
              <a:t> , form The   Crisp Set</a:t>
            </a:r>
            <a:r>
              <a:rPr lang="en-US" sz="3600" b="1" i="1" dirty="0" smtClean="0"/>
              <a:t> </a:t>
            </a:r>
            <a:endParaRPr lang="en-US" sz="3600" b="1" i="1" dirty="0"/>
          </a:p>
        </p:txBody>
      </p:sp>
      <mc:AlternateContent xmlns:mc="http://schemas.openxmlformats.org/markup-compatibility/2006" xmlns:a14="http://schemas.microsoft.com/office/drawing/2010/main">
        <mc:Choice Requires="a14">
          <p:sp>
            <p:nvSpPr>
              <p:cNvPr id="54276" name="Text Box 4"/>
              <p:cNvSpPr txBox="1">
                <a:spLocks noChangeArrowheads="1"/>
              </p:cNvSpPr>
              <p:nvPr/>
            </p:nvSpPr>
            <p:spPr bwMode="auto">
              <a:xfrm>
                <a:off x="755576" y="1828800"/>
                <a:ext cx="7580688" cy="4462760"/>
              </a:xfrm>
              <a:prstGeom prst="rect">
                <a:avLst/>
              </a:prstGeom>
              <a:noFill/>
              <a:ln w="9525">
                <a:noFill/>
                <a:miter lim="800000"/>
                <a:headEnd/>
                <a:tailEnd/>
              </a:ln>
            </p:spPr>
            <p:txBody>
              <a:bodyPr wrap="square">
                <a:spAutoFit/>
              </a:bodyPr>
              <a:lstStyle/>
              <a:p>
                <a:pPr marL="571500" indent="-571500">
                  <a:spcBef>
                    <a:spcPct val="50000"/>
                  </a:spcBef>
                  <a:buClr>
                    <a:schemeClr val="tx1"/>
                  </a:buClr>
                  <a:buFont typeface="Wingdings" charset="2"/>
                  <a:buChar char="Ø"/>
                </a:pPr>
                <a:r>
                  <a:rPr lang="en-US" sz="3600" dirty="0" smtClean="0">
                    <a:solidFill>
                      <a:schemeClr val="tx1"/>
                    </a:solidFill>
                    <a:latin typeface="Tahoma" pitchFamily="34" charset="0"/>
                  </a:rPr>
                  <a:t> A </a:t>
                </a:r>
                <a:r>
                  <a:rPr lang="en-US" sz="3600" dirty="0">
                    <a:solidFill>
                      <a:schemeClr val="tx1"/>
                    </a:solidFill>
                    <a:latin typeface="Tahoma" pitchFamily="34" charset="0"/>
                  </a:rPr>
                  <a:t>Fuzzy number is a </a:t>
                </a:r>
                <a:r>
                  <a:rPr lang="en-US" sz="3600" i="1" dirty="0">
                    <a:solidFill>
                      <a:schemeClr val="tx1"/>
                    </a:solidFill>
                    <a:latin typeface="Tahoma" pitchFamily="34" charset="0"/>
                  </a:rPr>
                  <a:t>fuzzy set</a:t>
                </a:r>
                <a:r>
                  <a:rPr lang="en-US" sz="3600" dirty="0">
                    <a:solidFill>
                      <a:schemeClr val="tx1"/>
                    </a:solidFill>
                    <a:latin typeface="Tahoma" pitchFamily="34" charset="0"/>
                  </a:rPr>
                  <a:t> </a:t>
                </a:r>
                <a:r>
                  <a:rPr lang="en-US" sz="3600" i="1" dirty="0">
                    <a:solidFill>
                      <a:schemeClr val="tx1"/>
                    </a:solidFill>
                    <a:latin typeface="Tahoma" pitchFamily="34" charset="0"/>
                  </a:rPr>
                  <a:t> A </a:t>
                </a:r>
                <a:r>
                  <a:rPr lang="en-US" sz="3600" dirty="0" smtClean="0">
                    <a:solidFill>
                      <a:schemeClr val="tx1"/>
                    </a:solidFill>
                    <a:latin typeface="Tahoma" pitchFamily="34" charset="0"/>
                  </a:rPr>
                  <a:t>defined </a:t>
                </a:r>
                <a:r>
                  <a:rPr lang="en-US" sz="3600" dirty="0">
                    <a:solidFill>
                      <a:schemeClr val="tx1"/>
                    </a:solidFill>
                    <a:latin typeface="Tahoma" pitchFamily="34" charset="0"/>
                  </a:rPr>
                  <a:t>on a real line </a:t>
                </a:r>
                <a:r>
                  <a:rPr lang="en-US" sz="3600" dirty="0" smtClean="0">
                    <a:solidFill>
                      <a:schemeClr val="tx1"/>
                    </a:solidFill>
                    <a:latin typeface="Tahoma" pitchFamily="34" charset="0"/>
                  </a:rPr>
                  <a:t>possessing</a:t>
                </a:r>
                <a:r>
                  <a:rPr lang="en-US" sz="3600" dirty="0">
                    <a:solidFill>
                      <a:schemeClr val="tx1"/>
                    </a:solidFill>
                    <a:latin typeface="Tahoma" pitchFamily="34" charset="0"/>
                  </a:rPr>
                  <a:t> </a:t>
                </a:r>
                <a:r>
                  <a:rPr lang="en-US" sz="3600" u="sng" dirty="0" smtClean="0">
                    <a:solidFill>
                      <a:schemeClr val="tx1"/>
                    </a:solidFill>
                    <a:latin typeface="Tahoma" pitchFamily="34" charset="0"/>
                  </a:rPr>
                  <a:t>at </a:t>
                </a:r>
                <a:r>
                  <a:rPr lang="en-US" sz="3600" u="sng" dirty="0">
                    <a:solidFill>
                      <a:schemeClr val="tx1"/>
                    </a:solidFill>
                    <a:latin typeface="Tahoma" pitchFamily="34" charset="0"/>
                  </a:rPr>
                  <a:t>least</a:t>
                </a:r>
                <a:r>
                  <a:rPr lang="en-US" sz="3600" dirty="0">
                    <a:solidFill>
                      <a:schemeClr val="tx1"/>
                    </a:solidFill>
                    <a:latin typeface="Tahoma" pitchFamily="34" charset="0"/>
                  </a:rPr>
                  <a:t> the following</a:t>
                </a:r>
                <a:r>
                  <a:rPr lang="en-US" sz="3600" dirty="0" smtClean="0">
                    <a:solidFill>
                      <a:schemeClr val="tx1"/>
                    </a:solidFill>
                    <a:latin typeface="Tahoma" pitchFamily="34" charset="0"/>
                  </a:rPr>
                  <a:t>:</a:t>
                </a:r>
              </a:p>
              <a:p>
                <a:pPr marL="1485900" lvl="2" indent="-571500">
                  <a:spcBef>
                    <a:spcPct val="50000"/>
                  </a:spcBef>
                  <a:buClr>
                    <a:schemeClr val="tx1"/>
                  </a:buClr>
                  <a:buFont typeface="Wingdings" charset="2"/>
                  <a:buChar char="Ø"/>
                </a:pPr>
                <a:r>
                  <a:rPr lang="en-US" sz="3200" i="1" dirty="0">
                    <a:solidFill>
                      <a:schemeClr val="tx1"/>
                    </a:solidFill>
                    <a:latin typeface="+mn-lt"/>
                  </a:rPr>
                  <a:t>A </a:t>
                </a:r>
                <a:r>
                  <a:rPr lang="en-US" sz="3200" dirty="0">
                    <a:solidFill>
                      <a:schemeClr val="tx1"/>
                    </a:solidFill>
                    <a:latin typeface="+mn-lt"/>
                  </a:rPr>
                  <a:t>is a normal fuzzy </a:t>
                </a:r>
                <a:r>
                  <a:rPr lang="en-US" sz="3200" dirty="0" smtClean="0">
                    <a:solidFill>
                      <a:schemeClr val="tx1"/>
                    </a:solidFill>
                    <a:latin typeface="+mn-lt"/>
                  </a:rPr>
                  <a:t>set</a:t>
                </a:r>
              </a:p>
              <a:p>
                <a:pPr marL="1485900" lvl="2" indent="-571500">
                  <a:spcBef>
                    <a:spcPct val="50000"/>
                  </a:spcBef>
                  <a:buClr>
                    <a:schemeClr val="tx1"/>
                  </a:buClr>
                  <a:buFont typeface="Wingdings" charset="2"/>
                  <a:buChar char="Ø"/>
                </a:pPr>
                <a:r>
                  <a:rPr lang="en-US" sz="3200" i="1" baseline="30000" dirty="0">
                    <a:solidFill>
                      <a:schemeClr val="tx1"/>
                    </a:solidFill>
                    <a:latin typeface="+mn-lt"/>
                    <a:cs typeface="Arial" charset="0"/>
                  </a:rPr>
                  <a:t>α</a:t>
                </a:r>
                <a:r>
                  <a:rPr lang="en-US" sz="3200" i="1" dirty="0">
                    <a:solidFill>
                      <a:schemeClr val="tx1"/>
                    </a:solidFill>
                    <a:latin typeface="+mn-lt"/>
                  </a:rPr>
                  <a:t>A</a:t>
                </a:r>
                <a:r>
                  <a:rPr lang="en-US" sz="3200" dirty="0">
                    <a:solidFill>
                      <a:schemeClr val="tx1"/>
                    </a:solidFill>
                    <a:latin typeface="+mn-lt"/>
                  </a:rPr>
                  <a:t> = {</a:t>
                </a:r>
                <a:r>
                  <a:rPr lang="en-US" sz="3200" i="1" dirty="0">
                    <a:solidFill>
                      <a:schemeClr val="tx1"/>
                    </a:solidFill>
                    <a:latin typeface="+mn-lt"/>
                  </a:rPr>
                  <a:t>x </a:t>
                </a:r>
                <a:r>
                  <a:rPr lang="en-US" sz="3200" dirty="0">
                    <a:solidFill>
                      <a:schemeClr val="tx1"/>
                    </a:solidFill>
                    <a:latin typeface="+mn-lt"/>
                    <a:sym typeface="Symbol" pitchFamily="18" charset="2"/>
                  </a:rPr>
                  <a:t>/</a:t>
                </a:r>
                <a:r>
                  <a:rPr lang="en-US" sz="3200" i="1" dirty="0">
                    <a:solidFill>
                      <a:schemeClr val="tx1"/>
                    </a:solidFill>
                    <a:latin typeface="+mn-lt"/>
                    <a:sym typeface="Symbol" pitchFamily="18" charset="2"/>
                  </a:rPr>
                  <a:t>A</a:t>
                </a:r>
                <a:r>
                  <a:rPr lang="en-US" sz="3200" dirty="0">
                    <a:solidFill>
                      <a:schemeClr val="tx1"/>
                    </a:solidFill>
                    <a:latin typeface="+mn-lt"/>
                    <a:sym typeface="Symbol" pitchFamily="18" charset="2"/>
                  </a:rPr>
                  <a:t>(</a:t>
                </a:r>
                <a:r>
                  <a:rPr lang="en-US" sz="3200" i="1" dirty="0">
                    <a:solidFill>
                      <a:schemeClr val="tx1"/>
                    </a:solidFill>
                    <a:latin typeface="+mn-lt"/>
                    <a:sym typeface="Symbol" pitchFamily="18" charset="2"/>
                  </a:rPr>
                  <a:t>x</a:t>
                </a:r>
                <a:r>
                  <a:rPr lang="en-US" sz="3200" dirty="0">
                    <a:solidFill>
                      <a:schemeClr val="tx1"/>
                    </a:solidFill>
                    <a:latin typeface="+mn-lt"/>
                    <a:sym typeface="Symbol" pitchFamily="18" charset="2"/>
                  </a:rPr>
                  <a:t>) </a:t>
                </a:r>
                <a14:m>
                  <m:oMath xmlns:m="http://schemas.openxmlformats.org/officeDocument/2006/math">
                    <m:r>
                      <a:rPr lang="en-US" sz="3200" i="1">
                        <a:solidFill>
                          <a:schemeClr val="tx1"/>
                        </a:solidFill>
                        <a:latin typeface="Cambria Math" charset="0"/>
                        <a:ea typeface="Cambria Math" charset="0"/>
                        <a:cs typeface="Cambria Math" charset="0"/>
                        <a:sym typeface="Symbol" pitchFamily="18" charset="2"/>
                      </a:rPr>
                      <m:t>≥</m:t>
                    </m:r>
                    <m:r>
                      <a:rPr lang="en-US" sz="3200" i="1">
                        <a:solidFill>
                          <a:schemeClr val="tx1"/>
                        </a:solidFill>
                        <a:latin typeface="Cambria Math" charset="0"/>
                        <a:ea typeface="Cambria Math" charset="0"/>
                        <a:cs typeface="Cambria Math" charset="0"/>
                        <a:sym typeface="Symbol" pitchFamily="18" charset="2"/>
                      </a:rPr>
                      <m:t>𝛼</m:t>
                    </m:r>
                  </m:oMath>
                </a14:m>
                <a:r>
                  <a:rPr lang="en-US" sz="3200" dirty="0">
                    <a:solidFill>
                      <a:schemeClr val="tx1"/>
                    </a:solidFill>
                    <a:latin typeface="+mn-lt"/>
                    <a:sym typeface="Symbol" pitchFamily="18" charset="2"/>
                  </a:rPr>
                  <a:t>}</a:t>
                </a:r>
                <a:r>
                  <a:rPr lang="en-US" sz="3200" dirty="0">
                    <a:solidFill>
                      <a:schemeClr val="tx1"/>
                    </a:solidFill>
                    <a:latin typeface="+mn-lt"/>
                  </a:rPr>
                  <a:t>must be a    closed interval for every </a:t>
                </a:r>
                <a14:m>
                  <m:oMath xmlns:m="http://schemas.openxmlformats.org/officeDocument/2006/math">
                    <m:r>
                      <a:rPr lang="en-US" sz="3200" i="1">
                        <a:solidFill>
                          <a:schemeClr val="tx1"/>
                        </a:solidFill>
                        <a:latin typeface="Cambria Math" charset="0"/>
                        <a:ea typeface="Cambria Math" charset="0"/>
                        <a:cs typeface="Cambria Math" charset="0"/>
                      </a:rPr>
                      <m:t>𝛼</m:t>
                    </m:r>
                    <m:r>
                      <a:rPr lang="en-US" sz="3200" i="1">
                        <a:solidFill>
                          <a:schemeClr val="tx1"/>
                        </a:solidFill>
                        <a:latin typeface="Cambria Math" charset="0"/>
                        <a:ea typeface="Cambria Math" charset="0"/>
                        <a:cs typeface="Cambria Math" charset="0"/>
                      </a:rPr>
                      <m:t>∈</m:t>
                    </m:r>
                  </m:oMath>
                </a14:m>
                <a:r>
                  <a:rPr lang="en-US" sz="3200" i="1" dirty="0">
                    <a:solidFill>
                      <a:schemeClr val="tx1"/>
                    </a:solidFill>
                    <a:latin typeface="+mn-lt"/>
                    <a:cs typeface="Arial" charset="0"/>
                  </a:rPr>
                  <a:t> </a:t>
                </a:r>
                <a:r>
                  <a:rPr lang="en-US" sz="3200" dirty="0">
                    <a:solidFill>
                      <a:schemeClr val="tx1"/>
                    </a:solidFill>
                    <a:latin typeface="+mn-lt"/>
                    <a:cs typeface="Arial" charset="0"/>
                    <a:sym typeface="Symbol" pitchFamily="18" charset="2"/>
                  </a:rPr>
                  <a:t>(0,1</a:t>
                </a:r>
                <a:r>
                  <a:rPr lang="en-US" sz="3200" dirty="0" smtClean="0">
                    <a:solidFill>
                      <a:schemeClr val="tx1"/>
                    </a:solidFill>
                    <a:latin typeface="+mn-lt"/>
                    <a:cs typeface="Arial" charset="0"/>
                    <a:sym typeface="Symbol" pitchFamily="18" charset="2"/>
                  </a:rPr>
                  <a:t>]</a:t>
                </a:r>
              </a:p>
              <a:p>
                <a:pPr marL="1485900" lvl="2" indent="-571500">
                  <a:spcBef>
                    <a:spcPct val="50000"/>
                  </a:spcBef>
                  <a:buClr>
                    <a:schemeClr val="tx1"/>
                  </a:buClr>
                  <a:buFont typeface="Wingdings" charset="2"/>
                  <a:buChar char="Ø"/>
                </a:pPr>
                <a:r>
                  <a:rPr lang="en-US" sz="3200" dirty="0" err="1" smtClean="0">
                    <a:solidFill>
                      <a:schemeClr val="tx1"/>
                    </a:solidFill>
                    <a:latin typeface="+mn-lt"/>
                    <a:cs typeface="Arial" charset="0"/>
                  </a:rPr>
                  <a:t>Supp</a:t>
                </a:r>
                <a:r>
                  <a:rPr lang="en-US" sz="3200" dirty="0" smtClean="0">
                    <a:solidFill>
                      <a:schemeClr val="tx1"/>
                    </a:solidFill>
                    <a:latin typeface="+mn-lt"/>
                    <a:cs typeface="Arial" charset="0"/>
                  </a:rPr>
                  <a:t> (</a:t>
                </a:r>
                <a:r>
                  <a:rPr lang="en-US" sz="3200" i="1" dirty="0">
                    <a:solidFill>
                      <a:schemeClr val="tx1"/>
                    </a:solidFill>
                    <a:latin typeface="+mn-lt"/>
                    <a:cs typeface="Arial" charset="0"/>
                  </a:rPr>
                  <a:t>A </a:t>
                </a:r>
                <a:r>
                  <a:rPr lang="en-US" sz="3200" dirty="0">
                    <a:solidFill>
                      <a:schemeClr val="tx1"/>
                    </a:solidFill>
                    <a:latin typeface="+mn-lt"/>
                    <a:cs typeface="Arial" charset="0"/>
                  </a:rPr>
                  <a:t>) = </a:t>
                </a:r>
                <a:r>
                  <a:rPr lang="en-US" sz="3200" i="1" baseline="30000" dirty="0" smtClean="0">
                    <a:solidFill>
                      <a:schemeClr val="tx1"/>
                    </a:solidFill>
                    <a:latin typeface="+mn-lt"/>
                    <a:cs typeface="Arial" charset="0"/>
                  </a:rPr>
                  <a:t>0+</a:t>
                </a:r>
                <a:r>
                  <a:rPr lang="en-US" sz="3200" i="1" dirty="0" smtClean="0">
                    <a:solidFill>
                      <a:schemeClr val="tx1"/>
                    </a:solidFill>
                    <a:latin typeface="+mn-lt"/>
                  </a:rPr>
                  <a:t>A</a:t>
                </a:r>
                <a:r>
                  <a:rPr lang="en-US" sz="3200" dirty="0">
                    <a:solidFill>
                      <a:schemeClr val="tx1"/>
                    </a:solidFill>
                    <a:latin typeface="+mn-lt"/>
                    <a:cs typeface="Arial" charset="0"/>
                  </a:rPr>
                  <a:t>, must be </a:t>
                </a:r>
                <a:r>
                  <a:rPr lang="en-US" sz="3200" dirty="0" smtClean="0">
                    <a:solidFill>
                      <a:schemeClr val="tx1"/>
                    </a:solidFill>
                    <a:latin typeface="+mn-lt"/>
                    <a:cs typeface="Arial" charset="0"/>
                  </a:rPr>
                  <a:t>bounded</a:t>
                </a:r>
                <a:endParaRPr lang="en-US" sz="3200" dirty="0">
                  <a:solidFill>
                    <a:schemeClr val="tx1"/>
                  </a:solidFill>
                  <a:latin typeface="+mn-lt"/>
                </a:endParaRPr>
              </a:p>
            </p:txBody>
          </p:sp>
        </mc:Choice>
        <mc:Fallback xmlns="">
          <p:sp>
            <p:nvSpPr>
              <p:cNvPr id="54276" name="Text Box 4"/>
              <p:cNvSpPr txBox="1">
                <a:spLocks noRot="1" noChangeAspect="1" noMove="1" noResize="1" noEditPoints="1" noAdjustHandles="1" noChangeArrowheads="1" noChangeShapeType="1" noTextEdit="1"/>
              </p:cNvSpPr>
              <p:nvPr/>
            </p:nvSpPr>
            <p:spPr bwMode="auto">
              <a:xfrm>
                <a:off x="755576" y="1828800"/>
                <a:ext cx="7580688" cy="4462760"/>
              </a:xfrm>
              <a:prstGeom prst="rect">
                <a:avLst/>
              </a:prstGeom>
              <a:blipFill rotWithShape="0">
                <a:blip r:embed="rId2"/>
                <a:stretch>
                  <a:fillRect l="-2172" t="-2049" r="-2655" b="-3689"/>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00682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4275"/>
                                        </p:tgtEl>
                                        <p:attrNameLst>
                                          <p:attrName>style.visibility</p:attrName>
                                        </p:attrNameLst>
                                      </p:cBhvr>
                                      <p:to>
                                        <p:strVal val="visible"/>
                                      </p:to>
                                    </p:set>
                                    <p:animEffect transition="in" filter="dissolve">
                                      <p:cBhvr>
                                        <p:cTn id="7" dur="500"/>
                                        <p:tgtEl>
                                          <p:spTgt spid="5427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4276"/>
                                        </p:tgtEl>
                                        <p:attrNameLst>
                                          <p:attrName>style.visibility</p:attrName>
                                        </p:attrNameLst>
                                      </p:cBhvr>
                                      <p:to>
                                        <p:strVal val="visible"/>
                                      </p:to>
                                    </p:set>
                                    <p:anim calcmode="lin" valueType="num">
                                      <p:cBhvr additive="base">
                                        <p:cTn id="12" dur="500" fill="hold"/>
                                        <p:tgtEl>
                                          <p:spTgt spid="54276"/>
                                        </p:tgtEl>
                                        <p:attrNameLst>
                                          <p:attrName>ppt_x</p:attrName>
                                        </p:attrNameLst>
                                      </p:cBhvr>
                                      <p:tavLst>
                                        <p:tav tm="0">
                                          <p:val>
                                            <p:strVal val="0-#ppt_w/2"/>
                                          </p:val>
                                        </p:tav>
                                        <p:tav tm="100000">
                                          <p:val>
                                            <p:strVal val="#ppt_x"/>
                                          </p:val>
                                        </p:tav>
                                      </p:tavLst>
                                    </p:anim>
                                    <p:anim calcmode="lin" valueType="num">
                                      <p:cBhvr additive="base">
                                        <p:cTn id="13" dur="500" fill="hold"/>
                                        <p:tgtEl>
                                          <p:spTgt spid="542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utoUpdateAnimBg="0"/>
      <p:bldP spid="5427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2947" name="Text Box 3"/>
              <p:cNvSpPr txBox="1">
                <a:spLocks noChangeArrowheads="1"/>
              </p:cNvSpPr>
              <p:nvPr/>
            </p:nvSpPr>
            <p:spPr bwMode="ltGray">
              <a:xfrm>
                <a:off x="755576" y="1268760"/>
                <a:ext cx="7615798" cy="1514261"/>
              </a:xfrm>
              <a:prstGeom prst="rect">
                <a:avLst/>
              </a:prstGeom>
              <a:noFill/>
              <a:ln w="9525">
                <a:noFill/>
                <a:miter lim="800000"/>
                <a:headEnd/>
                <a:tailEnd/>
              </a:ln>
            </p:spPr>
            <p:txBody>
              <a:bodyPr wrap="square">
                <a:spAutoFit/>
              </a:bodyPr>
              <a:lstStyle/>
              <a:p>
                <a:pPr>
                  <a:lnSpc>
                    <a:spcPct val="110000"/>
                  </a:lnSpc>
                </a:pPr>
                <a:r>
                  <a:rPr lang="en-US" sz="2800" dirty="0">
                    <a:latin typeface="Tahoma" pitchFamily="34" charset="0"/>
                  </a:rPr>
                  <a:t> Let </a:t>
                </a:r>
                <a:r>
                  <a:rPr lang="en-US" sz="2800" i="1" dirty="0">
                    <a:latin typeface="Tahoma" pitchFamily="34" charset="0"/>
                  </a:rPr>
                  <a:t>A </a:t>
                </a:r>
                <a14:m>
                  <m:oMath xmlns:m="http://schemas.openxmlformats.org/officeDocument/2006/math">
                    <m:r>
                      <a:rPr lang="en-US" sz="2800" i="1" smtClean="0">
                        <a:latin typeface="Cambria Math" charset="0"/>
                        <a:ea typeface="Cambria Math" charset="0"/>
                        <a:cs typeface="Cambria Math" charset="0"/>
                      </a:rPr>
                      <m:t>∈</m:t>
                    </m:r>
                  </m:oMath>
                </a14:m>
                <a:r>
                  <a:rPr lang="en-US" sz="2800" i="1" dirty="0" err="1">
                    <a:latin typeface="Tahoma" pitchFamily="34" charset="0"/>
                    <a:ea typeface="Arial Unicode MS" pitchFamily="34" charset="-128"/>
                    <a:cs typeface="Arial Unicode MS" pitchFamily="34" charset="-128"/>
                  </a:rPr>
                  <a:t>ℱ</a:t>
                </a:r>
                <a:r>
                  <a:rPr lang="en-US" sz="2800" i="1" dirty="0">
                    <a:latin typeface="Tahoma" pitchFamily="34" charset="0"/>
                    <a:ea typeface="Arial Unicode MS" pitchFamily="34" charset="-128"/>
                    <a:cs typeface="Arial Unicode MS" pitchFamily="34" charset="-128"/>
                  </a:rPr>
                  <a:t> </a:t>
                </a:r>
                <a:r>
                  <a:rPr lang="en-US" sz="2800" dirty="0" smtClean="0">
                    <a:latin typeface="Tahoma" pitchFamily="34" charset="0"/>
                    <a:ea typeface="Arial Unicode MS" pitchFamily="34" charset="-128"/>
                    <a:cs typeface="Arial Unicode MS" pitchFamily="34" charset="-128"/>
                  </a:rPr>
                  <a:t>(</a:t>
                </a:r>
                <a:r>
                  <a:rPr lang="en-US" sz="2800" dirty="0" err="1">
                    <a:latin typeface="Tahoma" pitchFamily="34" charset="0"/>
                    <a:ea typeface="Arial Unicode MS" pitchFamily="34" charset="-128"/>
                    <a:cs typeface="Arial Unicode MS" pitchFamily="34" charset="-128"/>
                  </a:rPr>
                  <a:t>ℝ</a:t>
                </a:r>
                <a:r>
                  <a:rPr lang="en-US" sz="2800" b="1" dirty="0">
                    <a:latin typeface="Microsoft Sans Serif" pitchFamily="34" charset="0"/>
                  </a:rPr>
                  <a:t> ). </a:t>
                </a:r>
                <a:r>
                  <a:rPr lang="en-US" sz="2800" dirty="0">
                    <a:latin typeface="Microsoft Sans Serif" pitchFamily="34" charset="0"/>
                  </a:rPr>
                  <a:t>Then </a:t>
                </a:r>
                <a:r>
                  <a:rPr lang="en-US" sz="2800" i="1" dirty="0">
                    <a:latin typeface="Microsoft Sans Serif" pitchFamily="34" charset="0"/>
                  </a:rPr>
                  <a:t>A</a:t>
                </a:r>
                <a:r>
                  <a:rPr lang="en-US" sz="2800" dirty="0">
                    <a:latin typeface="Microsoft Sans Serif" pitchFamily="34" charset="0"/>
                  </a:rPr>
                  <a:t> is a</a:t>
                </a:r>
                <a:r>
                  <a:rPr lang="en-US" sz="2800" b="1" dirty="0">
                    <a:latin typeface="Microsoft Sans Serif" pitchFamily="34" charset="0"/>
                  </a:rPr>
                  <a:t> </a:t>
                </a:r>
                <a:r>
                  <a:rPr lang="en-US" sz="2800" dirty="0">
                    <a:latin typeface="Tahoma" pitchFamily="34" charset="0"/>
                  </a:rPr>
                  <a:t>fuzzy number </a:t>
                </a:r>
                <a:r>
                  <a:rPr lang="en-US" sz="2800" dirty="0" err="1">
                    <a:latin typeface="Tahoma" pitchFamily="34" charset="0"/>
                  </a:rPr>
                  <a:t>iff</a:t>
                </a:r>
                <a:r>
                  <a:rPr lang="en-US" sz="2800" dirty="0">
                    <a:latin typeface="Tahoma" pitchFamily="34" charset="0"/>
                  </a:rPr>
                  <a:t> there exists a closed interval [</a:t>
                </a:r>
                <a:r>
                  <a:rPr lang="en-US" sz="2800" dirty="0" err="1">
                    <a:latin typeface="Tahoma" pitchFamily="34" charset="0"/>
                  </a:rPr>
                  <a:t>a,b</a:t>
                </a:r>
                <a:r>
                  <a:rPr lang="en-US" sz="2800" dirty="0">
                    <a:latin typeface="Tahoma" pitchFamily="34" charset="0"/>
                  </a:rPr>
                  <a:t>] </a:t>
                </a:r>
                <a:r>
                  <a:rPr lang="en-US" sz="2800" dirty="0" smtClean="0">
                    <a:latin typeface="Tahoma" pitchFamily="34" charset="0"/>
                  </a:rPr>
                  <a:t>in</a:t>
                </a:r>
                <a:r>
                  <a:rPr lang="en-US" sz="2800" dirty="0">
                    <a:latin typeface="Tahoma" pitchFamily="34" charset="0"/>
                    <a:sym typeface="Symbol" pitchFamily="18" charset="2"/>
                  </a:rPr>
                  <a:t> </a:t>
                </a:r>
                <a:r>
                  <a:rPr lang="en-US" sz="2800" dirty="0" err="1" smtClean="0">
                    <a:latin typeface="Tahoma" pitchFamily="34" charset="0"/>
                    <a:ea typeface="Arial Unicode MS" pitchFamily="34" charset="-128"/>
                    <a:cs typeface="Arial Unicode MS" pitchFamily="34" charset="-128"/>
                  </a:rPr>
                  <a:t>ℝ</a:t>
                </a:r>
                <a:r>
                  <a:rPr lang="en-US" sz="2800" dirty="0" smtClean="0">
                    <a:latin typeface="Tahoma" pitchFamily="34" charset="0"/>
                    <a:sym typeface="Symbol" pitchFamily="18" charset="2"/>
                  </a:rPr>
                  <a:t> </a:t>
                </a:r>
                <a:r>
                  <a:rPr lang="en-US" sz="2800" dirty="0">
                    <a:latin typeface="Tahoma" pitchFamily="34" charset="0"/>
                    <a:sym typeface="Symbol" pitchFamily="18" charset="2"/>
                  </a:rPr>
                  <a:t>such that </a:t>
                </a:r>
                <a:r>
                  <a:rPr lang="en-US" sz="2800" dirty="0">
                    <a:latin typeface="Tahoma" pitchFamily="34" charset="0"/>
                  </a:rPr>
                  <a:t>  </a:t>
                </a:r>
              </a:p>
            </p:txBody>
          </p:sp>
        </mc:Choice>
        <mc:Fallback xmlns="">
          <p:sp>
            <p:nvSpPr>
              <p:cNvPr id="82947" name="Text Box 3"/>
              <p:cNvSpPr txBox="1">
                <a:spLocks noRot="1" noChangeAspect="1" noMove="1" noResize="1" noEditPoints="1" noAdjustHandles="1" noChangeArrowheads="1" noChangeShapeType="1" noTextEdit="1"/>
              </p:cNvSpPr>
              <p:nvPr/>
            </p:nvSpPr>
            <p:spPr bwMode="ltGray">
              <a:xfrm>
                <a:off x="755576" y="1268760"/>
                <a:ext cx="7615798" cy="1514261"/>
              </a:xfrm>
              <a:prstGeom prst="rect">
                <a:avLst/>
              </a:prstGeom>
              <a:blipFill rotWithShape="0">
                <a:blip r:embed="rId4"/>
                <a:stretch>
                  <a:fillRect l="-1681" t="-4819" b="-7229"/>
                </a:stretch>
              </a:blipFill>
              <a:ln w="9525">
                <a:noFill/>
                <a:miter lim="800000"/>
                <a:headEnd/>
                <a:tailEnd/>
              </a:ln>
            </p:spPr>
            <p:txBody>
              <a:bodyPr/>
              <a:lstStyle/>
              <a:p>
                <a:r>
                  <a:rPr lang="en-US">
                    <a:noFill/>
                  </a:rPr>
                  <a:t> </a:t>
                </a:r>
              </a:p>
            </p:txBody>
          </p:sp>
        </mc:Fallback>
      </mc:AlternateContent>
      <p:graphicFrame>
        <p:nvGraphicFramePr>
          <p:cNvPr id="2050" name="Object 2"/>
          <p:cNvGraphicFramePr>
            <a:graphicFrameLocks noChangeAspect="1"/>
          </p:cNvGraphicFramePr>
          <p:nvPr>
            <p:extLst>
              <p:ext uri="{D42A27DB-BD31-4B8C-83A1-F6EECF244321}">
                <p14:modId xmlns:p14="http://schemas.microsoft.com/office/powerpoint/2010/main" val="1039773052"/>
              </p:ext>
            </p:extLst>
          </p:nvPr>
        </p:nvGraphicFramePr>
        <p:xfrm>
          <a:off x="2127177" y="2348880"/>
          <a:ext cx="3308919" cy="1600200"/>
        </p:xfrm>
        <a:graphic>
          <a:graphicData uri="http://schemas.openxmlformats.org/presentationml/2006/ole">
            <mc:AlternateContent xmlns:mc="http://schemas.openxmlformats.org/markup-compatibility/2006">
              <mc:Choice xmlns:v="urn:schemas-microsoft-com:vml" Requires="v">
                <p:oleObj spid="_x0000_s2090" name="Equation" r:id="rId5" imgW="1511280" imgH="711000" progId="Equation.3">
                  <p:embed/>
                </p:oleObj>
              </mc:Choice>
              <mc:Fallback>
                <p:oleObj name="Equation" r:id="rId5" imgW="1511280" imgH="711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ltGray">
                      <a:xfrm>
                        <a:off x="2127177" y="2348880"/>
                        <a:ext cx="3308919" cy="1600200"/>
                      </a:xfrm>
                      <a:prstGeom prst="rect">
                        <a:avLst/>
                      </a:prstGeom>
                      <a:noFill/>
                      <a:ln>
                        <a:noFill/>
                      </a:ln>
                      <a:effectLst/>
                      <a:extLst/>
                    </p:spPr>
                  </p:pic>
                </p:oleObj>
              </mc:Fallback>
            </mc:AlternateContent>
          </a:graphicData>
        </a:graphic>
      </p:graphicFrame>
      <mc:AlternateContent xmlns:mc="http://schemas.openxmlformats.org/markup-compatibility/2006" xmlns:a14="http://schemas.microsoft.com/office/drawing/2010/main">
        <mc:Choice Requires="a14">
          <p:sp>
            <p:nvSpPr>
              <p:cNvPr id="82950" name="Text Box 6"/>
              <p:cNvSpPr txBox="1">
                <a:spLocks noChangeArrowheads="1"/>
              </p:cNvSpPr>
              <p:nvPr/>
            </p:nvSpPr>
            <p:spPr bwMode="ltGray">
              <a:xfrm>
                <a:off x="907976" y="4005064"/>
                <a:ext cx="7480448" cy="2292935"/>
              </a:xfrm>
              <a:prstGeom prst="rect">
                <a:avLst/>
              </a:prstGeom>
              <a:noFill/>
              <a:ln w="9525">
                <a:noFill/>
                <a:miter lim="800000"/>
                <a:headEnd/>
                <a:tailEnd/>
              </a:ln>
            </p:spPr>
            <p:txBody>
              <a:bodyPr wrap="square">
                <a:spAutoFit/>
              </a:bodyPr>
              <a:lstStyle/>
              <a:p>
                <a:pPr>
                  <a:lnSpc>
                    <a:spcPct val="110000"/>
                  </a:lnSpc>
                </a:pPr>
                <a:r>
                  <a:rPr lang="en-US" sz="2600" dirty="0">
                    <a:latin typeface="Tahoma" pitchFamily="34" charset="0"/>
                  </a:rPr>
                  <a:t>Where </a:t>
                </a:r>
                <a:r>
                  <a:rPr lang="en-US" sz="2600" i="1" dirty="0"/>
                  <a:t>l </a:t>
                </a:r>
                <a:r>
                  <a:rPr lang="en-US" sz="2600" dirty="0">
                    <a:latin typeface="Tahoma" pitchFamily="34" charset="0"/>
                  </a:rPr>
                  <a:t>(</a:t>
                </a:r>
                <a:r>
                  <a:rPr lang="en-US" sz="2600" i="1" dirty="0">
                    <a:latin typeface="Tahoma" pitchFamily="34" charset="0"/>
                  </a:rPr>
                  <a:t>x</a:t>
                </a:r>
                <a:r>
                  <a:rPr lang="en-US" sz="2600" dirty="0">
                    <a:latin typeface="Tahoma" pitchFamily="34" charset="0"/>
                  </a:rPr>
                  <a:t>) : (-</a:t>
                </a:r>
                <a14:m>
                  <m:oMath xmlns:m="http://schemas.openxmlformats.org/officeDocument/2006/math">
                    <m:r>
                      <a:rPr lang="en-US" sz="2600" i="1" smtClean="0">
                        <a:latin typeface="Cambria Math" charset="0"/>
                        <a:ea typeface="Cambria Math" charset="0"/>
                        <a:cs typeface="Cambria Math" charset="0"/>
                        <a:sym typeface="Symbol" pitchFamily="18" charset="2"/>
                      </a:rPr>
                      <m:t>∞</m:t>
                    </m:r>
                  </m:oMath>
                </a14:m>
                <a:r>
                  <a:rPr lang="en-US" sz="2600" dirty="0" smtClean="0">
                    <a:latin typeface="Tahoma" pitchFamily="34" charset="0"/>
                    <a:sym typeface="Symbol" pitchFamily="18" charset="2"/>
                  </a:rPr>
                  <a:t>,</a:t>
                </a:r>
                <a:r>
                  <a:rPr lang="en-US" sz="2600" i="1" dirty="0">
                    <a:latin typeface="Tahoma" pitchFamily="34" charset="0"/>
                    <a:sym typeface="Symbol" pitchFamily="18" charset="2"/>
                  </a:rPr>
                  <a:t>a</a:t>
                </a:r>
                <a:r>
                  <a:rPr lang="en-US" sz="2600" dirty="0">
                    <a:latin typeface="Tahoma" pitchFamily="34" charset="0"/>
                    <a:sym typeface="Symbol" pitchFamily="18" charset="2"/>
                  </a:rPr>
                  <a:t>) </a:t>
                </a:r>
                <a14:m>
                  <m:oMath xmlns:m="http://schemas.openxmlformats.org/officeDocument/2006/math">
                    <m:r>
                      <a:rPr lang="en-US" sz="2600" i="1" smtClean="0">
                        <a:latin typeface="Cambria Math" charset="0"/>
                        <a:ea typeface="Cambria Math" charset="0"/>
                        <a:cs typeface="Cambria Math" charset="0"/>
                        <a:sym typeface="Symbol" pitchFamily="18" charset="2"/>
                      </a:rPr>
                      <m:t>→</m:t>
                    </m:r>
                  </m:oMath>
                </a14:m>
                <a:r>
                  <a:rPr lang="en-US" sz="2600" i="1" dirty="0">
                    <a:latin typeface="Tahoma" pitchFamily="34" charset="0"/>
                    <a:sym typeface="Symbol" pitchFamily="18" charset="2"/>
                  </a:rPr>
                  <a:t>I  </a:t>
                </a:r>
                <a:r>
                  <a:rPr lang="en-US" sz="2600" dirty="0">
                    <a:latin typeface="Tahoma" pitchFamily="34" charset="0"/>
                    <a:sym typeface="Symbol" pitchFamily="18" charset="2"/>
                  </a:rPr>
                  <a:t>monotonic increasing,  continuous from the right such that </a:t>
                </a:r>
                <a:r>
                  <a:rPr lang="en-US" sz="2600" i="1" dirty="0"/>
                  <a:t>l </a:t>
                </a:r>
                <a:r>
                  <a:rPr lang="en-US" sz="2600" dirty="0">
                    <a:latin typeface="Tahoma" pitchFamily="34" charset="0"/>
                  </a:rPr>
                  <a:t>(</a:t>
                </a:r>
                <a:r>
                  <a:rPr lang="en-US" sz="2600" i="1" dirty="0">
                    <a:latin typeface="Tahoma" pitchFamily="34" charset="0"/>
                  </a:rPr>
                  <a:t>x</a:t>
                </a:r>
                <a:r>
                  <a:rPr lang="en-US" sz="2600" dirty="0">
                    <a:latin typeface="Tahoma" pitchFamily="34" charset="0"/>
                  </a:rPr>
                  <a:t>)=0 </a:t>
                </a:r>
              </a:p>
              <a:p>
                <a:pPr>
                  <a:lnSpc>
                    <a:spcPct val="110000"/>
                  </a:lnSpc>
                </a:pPr>
                <a:r>
                  <a:rPr lang="en-US" sz="2600" dirty="0">
                    <a:latin typeface="Tahoma" pitchFamily="34" charset="0"/>
                  </a:rPr>
                  <a:t>on (-</a:t>
                </a:r>
                <a:r>
                  <a:rPr lang="en-US" sz="2600" dirty="0">
                    <a:ea typeface="Cambria Math" charset="0"/>
                    <a:cs typeface="Cambria Math" charset="0"/>
                    <a:sym typeface="Symbol" pitchFamily="18" charset="2"/>
                  </a:rPr>
                  <a:t> </a:t>
                </a:r>
                <a14:m>
                  <m:oMath xmlns:m="http://schemas.openxmlformats.org/officeDocument/2006/math">
                    <m:r>
                      <a:rPr lang="en-US" sz="2600" i="1">
                        <a:latin typeface="Cambria Math" charset="0"/>
                        <a:ea typeface="Cambria Math" charset="0"/>
                        <a:cs typeface="Cambria Math" charset="0"/>
                        <a:sym typeface="Symbol" pitchFamily="18" charset="2"/>
                      </a:rPr>
                      <m:t>∞ </m:t>
                    </m:r>
                  </m:oMath>
                </a14:m>
                <a:r>
                  <a:rPr lang="en-US" sz="2600" dirty="0" smtClean="0">
                    <a:latin typeface="Tahoma" pitchFamily="34" charset="0"/>
                    <a:sym typeface="Symbol" pitchFamily="18" charset="2"/>
                  </a:rPr>
                  <a:t>,</a:t>
                </a:r>
                <a:r>
                  <a:rPr lang="en-US" sz="2600" i="1" dirty="0">
                    <a:latin typeface="Tahoma" pitchFamily="34" charset="0"/>
                    <a:sym typeface="Symbol" pitchFamily="18" charset="2"/>
                  </a:rPr>
                  <a:t>a</a:t>
                </a:r>
                <a:r>
                  <a:rPr lang="en-US" sz="2600" i="1" baseline="-25000" dirty="0" smtClean="0">
                    <a:latin typeface="Tahoma" pitchFamily="34" charset="0"/>
                    <a:sym typeface="Symbol" pitchFamily="18" charset="2"/>
                  </a:rPr>
                  <a:t>1</a:t>
                </a:r>
                <a:r>
                  <a:rPr lang="en-US" sz="2600" dirty="0">
                    <a:latin typeface="Tahoma" pitchFamily="34" charset="0"/>
                    <a:sym typeface="Symbol" pitchFamily="18" charset="2"/>
                  </a:rPr>
                  <a:t>) and </a:t>
                </a:r>
                <a:r>
                  <a:rPr lang="en-US" sz="2600" i="1" dirty="0">
                    <a:latin typeface="Tahoma" pitchFamily="34" charset="0"/>
                  </a:rPr>
                  <a:t>r </a:t>
                </a:r>
                <a:r>
                  <a:rPr lang="en-US" sz="2600" dirty="0">
                    <a:latin typeface="Tahoma" pitchFamily="34" charset="0"/>
                  </a:rPr>
                  <a:t>(</a:t>
                </a:r>
                <a:r>
                  <a:rPr lang="en-US" sz="2600" i="1" dirty="0">
                    <a:latin typeface="Tahoma" pitchFamily="34" charset="0"/>
                  </a:rPr>
                  <a:t>x</a:t>
                </a:r>
                <a:r>
                  <a:rPr lang="en-US" sz="2600" dirty="0">
                    <a:latin typeface="Tahoma" pitchFamily="34" charset="0"/>
                  </a:rPr>
                  <a:t>) : (b</a:t>
                </a:r>
                <a:r>
                  <a:rPr lang="en-US" sz="2600" dirty="0" smtClean="0">
                    <a:latin typeface="Tahoma" pitchFamily="34" charset="0"/>
                  </a:rPr>
                  <a:t>, </a:t>
                </a:r>
                <a14:m>
                  <m:oMath xmlns:m="http://schemas.openxmlformats.org/officeDocument/2006/math">
                    <m:r>
                      <a:rPr lang="en-US" sz="2600" i="1">
                        <a:latin typeface="Cambria Math" charset="0"/>
                        <a:ea typeface="Cambria Math" charset="0"/>
                        <a:cs typeface="Cambria Math" charset="0"/>
                        <a:sym typeface="Symbol" pitchFamily="18" charset="2"/>
                      </a:rPr>
                      <m:t>∞ </m:t>
                    </m:r>
                  </m:oMath>
                </a14:m>
                <a:r>
                  <a:rPr lang="en-US" sz="2600" dirty="0" smtClean="0">
                    <a:latin typeface="Tahoma" pitchFamily="34" charset="0"/>
                    <a:sym typeface="Symbol" pitchFamily="18" charset="2"/>
                  </a:rPr>
                  <a:t>) </a:t>
                </a:r>
                <a14:m>
                  <m:oMath xmlns:m="http://schemas.openxmlformats.org/officeDocument/2006/math">
                    <m:r>
                      <a:rPr lang="en-US" sz="2600" i="1">
                        <a:latin typeface="Cambria Math" charset="0"/>
                        <a:ea typeface="Cambria Math" charset="0"/>
                        <a:cs typeface="Cambria Math" charset="0"/>
                        <a:sym typeface="Symbol" pitchFamily="18" charset="2"/>
                      </a:rPr>
                      <m:t>→ </m:t>
                    </m:r>
                  </m:oMath>
                </a14:m>
                <a:r>
                  <a:rPr lang="en-US" sz="2600" dirty="0" smtClean="0">
                    <a:latin typeface="Tahoma" pitchFamily="34" charset="0"/>
                    <a:sym typeface="Symbol" pitchFamily="18" charset="2"/>
                  </a:rPr>
                  <a:t> </a:t>
                </a:r>
                <a:r>
                  <a:rPr lang="en-US" sz="2600" i="1" dirty="0">
                    <a:latin typeface="Tahoma" pitchFamily="34" charset="0"/>
                    <a:sym typeface="Symbol" pitchFamily="18" charset="2"/>
                  </a:rPr>
                  <a:t>I  </a:t>
                </a:r>
                <a:r>
                  <a:rPr lang="en-US" sz="2600" dirty="0">
                    <a:latin typeface="Tahoma" pitchFamily="34" charset="0"/>
                    <a:sym typeface="Symbol" pitchFamily="18" charset="2"/>
                  </a:rPr>
                  <a:t>monotonic decreasing,  continuous from the left such that    </a:t>
                </a:r>
                <a:r>
                  <a:rPr lang="en-US" sz="2600" i="1" dirty="0">
                    <a:latin typeface="Tahoma" pitchFamily="34" charset="0"/>
                  </a:rPr>
                  <a:t>r </a:t>
                </a:r>
                <a:r>
                  <a:rPr lang="en-US" sz="2600" dirty="0">
                    <a:latin typeface="Tahoma" pitchFamily="34" charset="0"/>
                  </a:rPr>
                  <a:t>(</a:t>
                </a:r>
                <a:r>
                  <a:rPr lang="en-US" sz="2600" i="1" dirty="0">
                    <a:latin typeface="Tahoma" pitchFamily="34" charset="0"/>
                  </a:rPr>
                  <a:t>x</a:t>
                </a:r>
                <a:r>
                  <a:rPr lang="en-US" sz="2600" dirty="0">
                    <a:latin typeface="Tahoma" pitchFamily="34" charset="0"/>
                  </a:rPr>
                  <a:t>)=0 on </a:t>
                </a:r>
                <a:r>
                  <a:rPr lang="en-US" sz="2600" dirty="0" smtClean="0">
                    <a:latin typeface="Tahoma" pitchFamily="34" charset="0"/>
                  </a:rPr>
                  <a:t>(</a:t>
                </a:r>
                <a:r>
                  <a:rPr lang="en-US" sz="2600" i="1" dirty="0">
                    <a:latin typeface="Tahoma" pitchFamily="34" charset="0"/>
                    <a:sym typeface="Symbol" pitchFamily="18" charset="2"/>
                  </a:rPr>
                  <a:t>b</a:t>
                </a:r>
                <a:r>
                  <a:rPr lang="en-US" sz="2600" i="1" baseline="-25000" dirty="0" smtClean="0">
                    <a:latin typeface="Tahoma" pitchFamily="34" charset="0"/>
                    <a:sym typeface="Symbol" pitchFamily="18" charset="2"/>
                  </a:rPr>
                  <a:t>2</a:t>
                </a:r>
                <a:r>
                  <a:rPr lang="en-US" sz="2600" i="1" baseline="-25000" dirty="0">
                    <a:latin typeface="Tahoma" pitchFamily="34" charset="0"/>
                    <a:sym typeface="Symbol" pitchFamily="18" charset="2"/>
                  </a:rPr>
                  <a:t>, </a:t>
                </a:r>
                <a:r>
                  <a:rPr lang="en-US" sz="2600" i="1" baseline="-25000" dirty="0" smtClean="0">
                    <a:latin typeface="Tahoma" pitchFamily="34" charset="0"/>
                    <a:sym typeface="Symbol" pitchFamily="18" charset="2"/>
                  </a:rPr>
                  <a:t>,</a:t>
                </a:r>
                <a:r>
                  <a:rPr lang="en-US" sz="2600" dirty="0" smtClean="0">
                    <a:ea typeface="Cambria Math" charset="0"/>
                    <a:cs typeface="Cambria Math" charset="0"/>
                    <a:sym typeface="Symbol" pitchFamily="18" charset="2"/>
                  </a:rPr>
                  <a:t> </a:t>
                </a:r>
                <a14:m>
                  <m:oMath xmlns:m="http://schemas.openxmlformats.org/officeDocument/2006/math">
                    <m:r>
                      <a:rPr lang="en-US" sz="2600" i="1">
                        <a:latin typeface="Cambria Math" charset="0"/>
                        <a:ea typeface="Cambria Math" charset="0"/>
                        <a:cs typeface="Cambria Math" charset="0"/>
                        <a:sym typeface="Symbol" pitchFamily="18" charset="2"/>
                      </a:rPr>
                      <m:t>∞</m:t>
                    </m:r>
                  </m:oMath>
                </a14:m>
                <a:r>
                  <a:rPr lang="en-US" sz="2600" dirty="0">
                    <a:latin typeface="Tahoma" pitchFamily="34" charset="0"/>
                    <a:sym typeface="Symbol" pitchFamily="18" charset="2"/>
                  </a:rPr>
                  <a:t>) </a:t>
                </a:r>
              </a:p>
            </p:txBody>
          </p:sp>
        </mc:Choice>
        <mc:Fallback xmlns="">
          <p:sp>
            <p:nvSpPr>
              <p:cNvPr id="82950" name="Text Box 6"/>
              <p:cNvSpPr txBox="1">
                <a:spLocks noRot="1" noChangeAspect="1" noMove="1" noResize="1" noEditPoints="1" noAdjustHandles="1" noChangeArrowheads="1" noChangeShapeType="1" noTextEdit="1"/>
              </p:cNvSpPr>
              <p:nvPr/>
            </p:nvSpPr>
            <p:spPr bwMode="ltGray">
              <a:xfrm>
                <a:off x="907976" y="4005064"/>
                <a:ext cx="7480448" cy="2292935"/>
              </a:xfrm>
              <a:prstGeom prst="rect">
                <a:avLst/>
              </a:prstGeom>
              <a:blipFill rotWithShape="0">
                <a:blip r:embed="rId7"/>
                <a:stretch>
                  <a:fillRect l="-1467" t="-2394" r="-733" b="-3989"/>
                </a:stretch>
              </a:blipFill>
              <a:ln w="9525">
                <a:noFill/>
                <a:miter lim="800000"/>
                <a:headEnd/>
                <a:tailEnd/>
              </a:ln>
            </p:spPr>
            <p:txBody>
              <a:bodyPr/>
              <a:lstStyle/>
              <a:p>
                <a:r>
                  <a:rPr lang="en-US">
                    <a:noFill/>
                  </a:rPr>
                  <a:t> </a:t>
                </a:r>
              </a:p>
            </p:txBody>
          </p:sp>
        </mc:Fallback>
      </mc:AlternateContent>
      <p:sp>
        <p:nvSpPr>
          <p:cNvPr id="2054" name="Text Box 10"/>
          <p:cNvSpPr txBox="1">
            <a:spLocks noChangeArrowheads="1"/>
          </p:cNvSpPr>
          <p:nvPr/>
        </p:nvSpPr>
        <p:spPr bwMode="ltGray">
          <a:xfrm>
            <a:off x="984176" y="692696"/>
            <a:ext cx="7404248" cy="461665"/>
          </a:xfrm>
          <a:prstGeom prst="rect">
            <a:avLst/>
          </a:prstGeom>
          <a:noFill/>
          <a:ln w="9525">
            <a:noFill/>
            <a:miter lim="800000"/>
            <a:headEnd/>
            <a:tailEnd/>
          </a:ln>
        </p:spPr>
        <p:txBody>
          <a:bodyPr wrap="square">
            <a:spAutoFit/>
          </a:bodyPr>
          <a:lstStyle/>
          <a:p>
            <a:r>
              <a:rPr lang="en-US" b="1">
                <a:solidFill>
                  <a:srgbClr val="7E1C0C"/>
                </a:solidFill>
                <a:latin typeface="Comic Sans MS" pitchFamily="66" charset="0"/>
              </a:rPr>
              <a:t>Representation Theorem</a:t>
            </a:r>
          </a:p>
        </p:txBody>
      </p:sp>
    </p:spTree>
    <p:extLst>
      <p:ext uri="{BB962C8B-B14F-4D97-AF65-F5344CB8AC3E}">
        <p14:creationId xmlns:p14="http://schemas.microsoft.com/office/powerpoint/2010/main" val="30348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7"/>
                                        </p:tgtEl>
                                        <p:attrNameLst>
                                          <p:attrName>style.visibility</p:attrName>
                                        </p:attrNameLst>
                                      </p:cBhvr>
                                      <p:to>
                                        <p:strVal val="visible"/>
                                      </p:to>
                                    </p:set>
                                    <p:anim calcmode="lin" valueType="num">
                                      <p:cBhvr additive="base">
                                        <p:cTn id="7" dur="500" fill="hold"/>
                                        <p:tgtEl>
                                          <p:spTgt spid="82947"/>
                                        </p:tgtEl>
                                        <p:attrNameLst>
                                          <p:attrName>ppt_x</p:attrName>
                                        </p:attrNameLst>
                                      </p:cBhvr>
                                      <p:tavLst>
                                        <p:tav tm="0">
                                          <p:val>
                                            <p:strVal val="0-#ppt_w/2"/>
                                          </p:val>
                                        </p:tav>
                                        <p:tav tm="100000">
                                          <p:val>
                                            <p:strVal val="#ppt_x"/>
                                          </p:val>
                                        </p:tav>
                                      </p:tavLst>
                                    </p:anim>
                                    <p:anim calcmode="lin" valueType="num">
                                      <p:cBhvr additive="base">
                                        <p:cTn id="8" dur="500" fill="hold"/>
                                        <p:tgtEl>
                                          <p:spTgt spid="829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2950"/>
                                        </p:tgtEl>
                                        <p:attrNameLst>
                                          <p:attrName>style.visibility</p:attrName>
                                        </p:attrNameLst>
                                      </p:cBhvr>
                                      <p:to>
                                        <p:strVal val="visible"/>
                                      </p:to>
                                    </p:set>
                                    <p:anim calcmode="lin" valueType="num">
                                      <p:cBhvr additive="base">
                                        <p:cTn id="13" dur="500" fill="hold"/>
                                        <p:tgtEl>
                                          <p:spTgt spid="82950"/>
                                        </p:tgtEl>
                                        <p:attrNameLst>
                                          <p:attrName>ppt_x</p:attrName>
                                        </p:attrNameLst>
                                      </p:cBhvr>
                                      <p:tavLst>
                                        <p:tav tm="0">
                                          <p:val>
                                            <p:strVal val="1+#ppt_w/2"/>
                                          </p:val>
                                        </p:tav>
                                        <p:tav tm="100000">
                                          <p:val>
                                            <p:strVal val="#ppt_x"/>
                                          </p:val>
                                        </p:tav>
                                      </p:tavLst>
                                    </p:anim>
                                    <p:anim calcmode="lin" valueType="num">
                                      <p:cBhvr additive="base">
                                        <p:cTn id="14" dur="500" fill="hold"/>
                                        <p:tgtEl>
                                          <p:spTgt spid="829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autoUpdateAnimBg="0"/>
      <p:bldP spid="8295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3"/>
          <p:cNvSpPr txBox="1">
            <a:spLocks noChangeArrowheads="1"/>
          </p:cNvSpPr>
          <p:nvPr/>
        </p:nvSpPr>
        <p:spPr bwMode="ltGray">
          <a:xfrm>
            <a:off x="974435" y="2165350"/>
            <a:ext cx="184731" cy="523220"/>
          </a:xfrm>
          <a:prstGeom prst="rect">
            <a:avLst/>
          </a:prstGeom>
          <a:noFill/>
          <a:ln w="9525">
            <a:noFill/>
            <a:miter lim="800000"/>
            <a:headEnd/>
            <a:tailEnd/>
          </a:ln>
        </p:spPr>
        <p:txBody>
          <a:bodyPr wrap="none">
            <a:spAutoFit/>
          </a:bodyPr>
          <a:lstStyle/>
          <a:p>
            <a:pPr algn="ctr"/>
            <a:endParaRPr lang="en-US" sz="2800">
              <a:solidFill>
                <a:srgbClr val="C00000"/>
              </a:solidFill>
              <a:latin typeface="Tahoma" pitchFamily="34" charset="0"/>
            </a:endParaRPr>
          </a:p>
        </p:txBody>
      </p:sp>
      <p:sp>
        <p:nvSpPr>
          <p:cNvPr id="84996" name="Text Box 4"/>
          <p:cNvSpPr txBox="1">
            <a:spLocks noChangeArrowheads="1"/>
          </p:cNvSpPr>
          <p:nvPr/>
        </p:nvSpPr>
        <p:spPr bwMode="ltGray">
          <a:xfrm>
            <a:off x="869950" y="1219200"/>
            <a:ext cx="7283450" cy="954107"/>
          </a:xfrm>
          <a:prstGeom prst="rect">
            <a:avLst/>
          </a:prstGeom>
          <a:noFill/>
          <a:ln w="9525">
            <a:noFill/>
            <a:miter lim="800000"/>
            <a:headEnd/>
            <a:tailEnd/>
          </a:ln>
        </p:spPr>
        <p:txBody>
          <a:bodyPr>
            <a:spAutoFit/>
          </a:bodyPr>
          <a:lstStyle/>
          <a:p>
            <a:pPr>
              <a:buClr>
                <a:schemeClr val="hlink"/>
              </a:buClr>
              <a:buFont typeface="Wingdings 2" pitchFamily="18" charset="2"/>
              <a:buChar char="E"/>
            </a:pPr>
            <a:r>
              <a:rPr lang="en-US" sz="2800" dirty="0">
                <a:solidFill>
                  <a:srgbClr val="C00000"/>
                </a:solidFill>
                <a:latin typeface="Tahoma" pitchFamily="34" charset="0"/>
              </a:rPr>
              <a:t>  Every fuzzy number can be </a:t>
            </a:r>
          </a:p>
          <a:p>
            <a:pPr>
              <a:buClr>
                <a:schemeClr val="hlink"/>
              </a:buClr>
            </a:pPr>
            <a:r>
              <a:rPr lang="en-US" sz="2800" dirty="0">
                <a:solidFill>
                  <a:srgbClr val="C00000"/>
                </a:solidFill>
                <a:latin typeface="Tahoma" pitchFamily="34" charset="0"/>
              </a:rPr>
              <a:t>     represented by </a:t>
            </a:r>
            <a:r>
              <a:rPr lang="en-US" sz="2800" dirty="0" smtClean="0">
                <a:solidFill>
                  <a:srgbClr val="C00000"/>
                </a:solidFill>
                <a:latin typeface="Tahoma" pitchFamily="34" charset="0"/>
              </a:rPr>
              <a:t>the above representation</a:t>
            </a:r>
            <a:endParaRPr lang="en-US" sz="2800" dirty="0">
              <a:solidFill>
                <a:srgbClr val="C00000"/>
              </a:solidFill>
              <a:latin typeface="Tahoma" pitchFamily="34" charset="0"/>
              <a:ea typeface="Batang" pitchFamily="18" charset="-127"/>
            </a:endParaRPr>
          </a:p>
        </p:txBody>
      </p:sp>
      <p:sp>
        <p:nvSpPr>
          <p:cNvPr id="84997" name="Text Box 5"/>
          <p:cNvSpPr txBox="1">
            <a:spLocks noChangeArrowheads="1"/>
          </p:cNvSpPr>
          <p:nvPr/>
        </p:nvSpPr>
        <p:spPr bwMode="ltGray">
          <a:xfrm>
            <a:off x="838200" y="2492896"/>
            <a:ext cx="8686800" cy="954107"/>
          </a:xfrm>
          <a:prstGeom prst="rect">
            <a:avLst/>
          </a:prstGeom>
          <a:noFill/>
          <a:ln w="9525">
            <a:noFill/>
            <a:miter lim="800000"/>
            <a:headEnd/>
            <a:tailEnd/>
          </a:ln>
        </p:spPr>
        <p:txBody>
          <a:bodyPr>
            <a:spAutoFit/>
          </a:bodyPr>
          <a:lstStyle/>
          <a:p>
            <a:pPr>
              <a:buClr>
                <a:schemeClr val="hlink"/>
              </a:buClr>
              <a:buFont typeface="Wingdings 2" pitchFamily="18" charset="2"/>
              <a:buChar char="E"/>
            </a:pPr>
            <a:r>
              <a:rPr lang="en-US" sz="2800">
                <a:solidFill>
                  <a:srgbClr val="C00000"/>
                </a:solidFill>
                <a:latin typeface="Tahoma" pitchFamily="34" charset="0"/>
              </a:rPr>
              <a:t> In general this allows one to define </a:t>
            </a:r>
          </a:p>
          <a:p>
            <a:pPr>
              <a:buClr>
                <a:schemeClr val="hlink"/>
              </a:buClr>
            </a:pPr>
            <a:r>
              <a:rPr lang="en-US" sz="2800" dirty="0">
                <a:solidFill>
                  <a:srgbClr val="C00000"/>
                </a:solidFill>
                <a:latin typeface="Tahoma" pitchFamily="34" charset="0"/>
              </a:rPr>
              <a:t>    fuzzy numbers in a piecewise manner</a:t>
            </a:r>
          </a:p>
        </p:txBody>
      </p:sp>
      <p:sp>
        <p:nvSpPr>
          <p:cNvPr id="85001" name="Text Box 9"/>
          <p:cNvSpPr txBox="1">
            <a:spLocks noChangeArrowheads="1"/>
          </p:cNvSpPr>
          <p:nvPr/>
        </p:nvSpPr>
        <p:spPr bwMode="ltGray">
          <a:xfrm>
            <a:off x="3127044" y="3861048"/>
            <a:ext cx="2497800" cy="523220"/>
          </a:xfrm>
          <a:prstGeom prst="rect">
            <a:avLst/>
          </a:prstGeom>
          <a:noFill/>
          <a:ln w="9525">
            <a:noFill/>
            <a:miter lim="800000"/>
            <a:headEnd/>
            <a:tailEnd/>
          </a:ln>
        </p:spPr>
        <p:txBody>
          <a:bodyPr wrap="none">
            <a:spAutoFit/>
          </a:bodyPr>
          <a:lstStyle/>
          <a:p>
            <a:pPr algn="ctr"/>
            <a:r>
              <a:rPr lang="en-US" sz="2800" b="1">
                <a:solidFill>
                  <a:srgbClr val="C00000"/>
                </a:solidFill>
                <a:latin typeface="Monotype Corsiva" pitchFamily="66" charset="0"/>
              </a:rPr>
              <a:t>A Fuzzy Number </a:t>
            </a:r>
          </a:p>
        </p:txBody>
      </p:sp>
      <p:sp>
        <p:nvSpPr>
          <p:cNvPr id="85002" name="Line 10"/>
          <p:cNvSpPr>
            <a:spLocks noChangeShapeType="1"/>
          </p:cNvSpPr>
          <p:nvPr/>
        </p:nvSpPr>
        <p:spPr bwMode="ltGray">
          <a:xfrm>
            <a:off x="4343400" y="4470648"/>
            <a:ext cx="0" cy="304800"/>
          </a:xfrm>
          <a:prstGeom prst="line">
            <a:avLst/>
          </a:prstGeom>
          <a:noFill/>
          <a:ln w="9525">
            <a:solidFill>
              <a:schemeClr val="tx1"/>
            </a:solidFill>
            <a:round/>
            <a:headEnd/>
            <a:tailEnd/>
          </a:ln>
        </p:spPr>
        <p:txBody>
          <a:bodyPr wrap="none"/>
          <a:lstStyle/>
          <a:p>
            <a:endParaRPr lang="en-US" sz="2800">
              <a:solidFill>
                <a:srgbClr val="C00000"/>
              </a:solidFill>
            </a:endParaRPr>
          </a:p>
        </p:txBody>
      </p:sp>
      <p:sp>
        <p:nvSpPr>
          <p:cNvPr id="85003" name="Line 11"/>
          <p:cNvSpPr>
            <a:spLocks noChangeShapeType="1"/>
          </p:cNvSpPr>
          <p:nvPr/>
        </p:nvSpPr>
        <p:spPr bwMode="ltGray">
          <a:xfrm>
            <a:off x="2438400" y="4775448"/>
            <a:ext cx="3810000" cy="0"/>
          </a:xfrm>
          <a:prstGeom prst="line">
            <a:avLst/>
          </a:prstGeom>
          <a:noFill/>
          <a:ln w="9525">
            <a:solidFill>
              <a:schemeClr val="tx1"/>
            </a:solidFill>
            <a:round/>
            <a:headEnd/>
            <a:tailEnd/>
          </a:ln>
        </p:spPr>
        <p:txBody>
          <a:bodyPr wrap="none"/>
          <a:lstStyle/>
          <a:p>
            <a:endParaRPr lang="en-US" sz="2800">
              <a:solidFill>
                <a:srgbClr val="C00000"/>
              </a:solidFill>
            </a:endParaRPr>
          </a:p>
        </p:txBody>
      </p:sp>
      <p:sp>
        <p:nvSpPr>
          <p:cNvPr id="85004" name="Line 12"/>
          <p:cNvSpPr>
            <a:spLocks noChangeShapeType="1"/>
          </p:cNvSpPr>
          <p:nvPr/>
        </p:nvSpPr>
        <p:spPr bwMode="ltGray">
          <a:xfrm>
            <a:off x="6248400" y="4775448"/>
            <a:ext cx="0" cy="533400"/>
          </a:xfrm>
          <a:prstGeom prst="line">
            <a:avLst/>
          </a:prstGeom>
          <a:noFill/>
          <a:ln w="9525">
            <a:solidFill>
              <a:schemeClr val="tx1"/>
            </a:solidFill>
            <a:round/>
            <a:headEnd/>
            <a:tailEnd type="triangle" w="med" len="med"/>
          </a:ln>
        </p:spPr>
        <p:txBody>
          <a:bodyPr wrap="none"/>
          <a:lstStyle/>
          <a:p>
            <a:endParaRPr lang="en-US" sz="2800">
              <a:solidFill>
                <a:srgbClr val="C00000"/>
              </a:solidFill>
            </a:endParaRPr>
          </a:p>
        </p:txBody>
      </p:sp>
      <p:sp>
        <p:nvSpPr>
          <p:cNvPr id="85005" name="Line 13"/>
          <p:cNvSpPr>
            <a:spLocks noChangeShapeType="1"/>
          </p:cNvSpPr>
          <p:nvPr/>
        </p:nvSpPr>
        <p:spPr bwMode="ltGray">
          <a:xfrm>
            <a:off x="2438400" y="4775448"/>
            <a:ext cx="0" cy="457200"/>
          </a:xfrm>
          <a:prstGeom prst="line">
            <a:avLst/>
          </a:prstGeom>
          <a:noFill/>
          <a:ln w="9525">
            <a:solidFill>
              <a:schemeClr val="tx1"/>
            </a:solidFill>
            <a:round/>
            <a:headEnd/>
            <a:tailEnd type="triangle" w="med" len="med"/>
          </a:ln>
        </p:spPr>
        <p:txBody>
          <a:bodyPr wrap="none"/>
          <a:lstStyle/>
          <a:p>
            <a:endParaRPr lang="en-US" sz="2800">
              <a:solidFill>
                <a:srgbClr val="C00000"/>
              </a:solidFill>
            </a:endParaRPr>
          </a:p>
        </p:txBody>
      </p:sp>
      <p:sp>
        <p:nvSpPr>
          <p:cNvPr id="85006" name="Text Box 14"/>
          <p:cNvSpPr txBox="1">
            <a:spLocks noChangeArrowheads="1"/>
          </p:cNvSpPr>
          <p:nvPr/>
        </p:nvSpPr>
        <p:spPr bwMode="ltGray">
          <a:xfrm>
            <a:off x="1441450" y="5232648"/>
            <a:ext cx="2759075" cy="954088"/>
          </a:xfrm>
          <a:prstGeom prst="rect">
            <a:avLst/>
          </a:prstGeom>
          <a:noFill/>
          <a:ln w="9525">
            <a:noFill/>
            <a:miter lim="800000"/>
            <a:headEnd/>
            <a:tailEnd/>
          </a:ln>
        </p:spPr>
        <p:txBody>
          <a:bodyPr wrap="none">
            <a:spAutoFit/>
          </a:bodyPr>
          <a:lstStyle/>
          <a:p>
            <a:pPr algn="ctr"/>
            <a:r>
              <a:rPr lang="en-US" sz="2800" b="1">
                <a:solidFill>
                  <a:srgbClr val="C00000"/>
                </a:solidFill>
                <a:latin typeface="Tahoma" pitchFamily="34" charset="0"/>
              </a:rPr>
              <a:t>Triangular</a:t>
            </a:r>
          </a:p>
          <a:p>
            <a:pPr algn="ctr"/>
            <a:r>
              <a:rPr lang="en-US" sz="2800" b="1">
                <a:solidFill>
                  <a:srgbClr val="C00000"/>
                </a:solidFill>
                <a:latin typeface="Tahoma" pitchFamily="34" charset="0"/>
              </a:rPr>
              <a:t>Fuzzy Number</a:t>
            </a:r>
          </a:p>
        </p:txBody>
      </p:sp>
      <p:sp>
        <p:nvSpPr>
          <p:cNvPr id="85007" name="Text Box 15"/>
          <p:cNvSpPr txBox="1">
            <a:spLocks noChangeArrowheads="1"/>
          </p:cNvSpPr>
          <p:nvPr/>
        </p:nvSpPr>
        <p:spPr bwMode="ltGray">
          <a:xfrm>
            <a:off x="5241925" y="5232648"/>
            <a:ext cx="2759075" cy="954088"/>
          </a:xfrm>
          <a:prstGeom prst="rect">
            <a:avLst/>
          </a:prstGeom>
          <a:noFill/>
          <a:ln w="9525">
            <a:noFill/>
            <a:miter lim="800000"/>
            <a:headEnd/>
            <a:tailEnd/>
          </a:ln>
        </p:spPr>
        <p:txBody>
          <a:bodyPr wrap="none">
            <a:spAutoFit/>
          </a:bodyPr>
          <a:lstStyle/>
          <a:p>
            <a:pPr algn="ctr"/>
            <a:r>
              <a:rPr lang="en-US" sz="2800" b="1">
                <a:solidFill>
                  <a:srgbClr val="C00000"/>
                </a:solidFill>
                <a:latin typeface="Tahoma" pitchFamily="34" charset="0"/>
              </a:rPr>
              <a:t>Trapezoidal</a:t>
            </a:r>
          </a:p>
          <a:p>
            <a:pPr algn="ctr"/>
            <a:r>
              <a:rPr lang="en-US" sz="2800" b="1">
                <a:solidFill>
                  <a:srgbClr val="C00000"/>
                </a:solidFill>
                <a:latin typeface="Tahoma" pitchFamily="34" charset="0"/>
              </a:rPr>
              <a:t>Fuzzy Number</a:t>
            </a:r>
          </a:p>
        </p:txBody>
      </p:sp>
    </p:spTree>
    <p:extLst>
      <p:ext uri="{BB962C8B-B14F-4D97-AF65-F5344CB8AC3E}">
        <p14:creationId xmlns:p14="http://schemas.microsoft.com/office/powerpoint/2010/main" val="1756163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4996"/>
                                        </p:tgtEl>
                                        <p:attrNameLst>
                                          <p:attrName>style.visibility</p:attrName>
                                        </p:attrNameLst>
                                      </p:cBhvr>
                                      <p:to>
                                        <p:strVal val="visible"/>
                                      </p:to>
                                    </p:set>
                                    <p:anim calcmode="lin" valueType="num">
                                      <p:cBhvr additive="base">
                                        <p:cTn id="7" dur="500" fill="hold"/>
                                        <p:tgtEl>
                                          <p:spTgt spid="84996"/>
                                        </p:tgtEl>
                                        <p:attrNameLst>
                                          <p:attrName>ppt_x</p:attrName>
                                        </p:attrNameLst>
                                      </p:cBhvr>
                                      <p:tavLst>
                                        <p:tav tm="0">
                                          <p:val>
                                            <p:strVal val="1+#ppt_w/2"/>
                                          </p:val>
                                        </p:tav>
                                        <p:tav tm="100000">
                                          <p:val>
                                            <p:strVal val="#ppt_x"/>
                                          </p:val>
                                        </p:tav>
                                      </p:tavLst>
                                    </p:anim>
                                    <p:anim calcmode="lin" valueType="num">
                                      <p:cBhvr additive="base">
                                        <p:cTn id="8" dur="500" fill="hold"/>
                                        <p:tgtEl>
                                          <p:spTgt spid="8499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84997"/>
                                        </p:tgtEl>
                                        <p:attrNameLst>
                                          <p:attrName>style.visibility</p:attrName>
                                        </p:attrNameLst>
                                      </p:cBhvr>
                                      <p:to>
                                        <p:strVal val="visible"/>
                                      </p:to>
                                    </p:set>
                                    <p:anim calcmode="lin" valueType="num">
                                      <p:cBhvr additive="base">
                                        <p:cTn id="13" dur="500" fill="hold"/>
                                        <p:tgtEl>
                                          <p:spTgt spid="84997"/>
                                        </p:tgtEl>
                                        <p:attrNameLst>
                                          <p:attrName>ppt_x</p:attrName>
                                        </p:attrNameLst>
                                      </p:cBhvr>
                                      <p:tavLst>
                                        <p:tav tm="0">
                                          <p:val>
                                            <p:strVal val="0-#ppt_w/2"/>
                                          </p:val>
                                        </p:tav>
                                        <p:tav tm="100000">
                                          <p:val>
                                            <p:strVal val="#ppt_x"/>
                                          </p:val>
                                        </p:tav>
                                      </p:tavLst>
                                    </p:anim>
                                    <p:anim calcmode="lin" valueType="num">
                                      <p:cBhvr additive="base">
                                        <p:cTn id="14" dur="500" fill="hold"/>
                                        <p:tgtEl>
                                          <p:spTgt spid="8499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5001"/>
                                        </p:tgtEl>
                                        <p:attrNameLst>
                                          <p:attrName>style.visibility</p:attrName>
                                        </p:attrNameLst>
                                      </p:cBhvr>
                                      <p:to>
                                        <p:strVal val="visible"/>
                                      </p:to>
                                    </p:set>
                                    <p:anim calcmode="lin" valueType="num">
                                      <p:cBhvr additive="base">
                                        <p:cTn id="19" dur="500" fill="hold"/>
                                        <p:tgtEl>
                                          <p:spTgt spid="85001"/>
                                        </p:tgtEl>
                                        <p:attrNameLst>
                                          <p:attrName>ppt_x</p:attrName>
                                        </p:attrNameLst>
                                      </p:cBhvr>
                                      <p:tavLst>
                                        <p:tav tm="0">
                                          <p:val>
                                            <p:strVal val="1+#ppt_w/2"/>
                                          </p:val>
                                        </p:tav>
                                        <p:tav tm="100000">
                                          <p:val>
                                            <p:strVal val="#ppt_x"/>
                                          </p:val>
                                        </p:tav>
                                      </p:tavLst>
                                    </p:anim>
                                    <p:anim calcmode="lin" valueType="num">
                                      <p:cBhvr additive="base">
                                        <p:cTn id="20" dur="500" fill="hold"/>
                                        <p:tgtEl>
                                          <p:spTgt spid="8500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5002"/>
                                        </p:tgtEl>
                                        <p:attrNameLst>
                                          <p:attrName>style.visibility</p:attrName>
                                        </p:attrNameLst>
                                      </p:cBhvr>
                                      <p:to>
                                        <p:strVal val="visible"/>
                                      </p:to>
                                    </p:set>
                                    <p:anim calcmode="lin" valueType="num">
                                      <p:cBhvr additive="base">
                                        <p:cTn id="25" dur="500" fill="hold"/>
                                        <p:tgtEl>
                                          <p:spTgt spid="85002"/>
                                        </p:tgtEl>
                                        <p:attrNameLst>
                                          <p:attrName>ppt_x</p:attrName>
                                        </p:attrNameLst>
                                      </p:cBhvr>
                                      <p:tavLst>
                                        <p:tav tm="0">
                                          <p:val>
                                            <p:strVal val="#ppt_x"/>
                                          </p:val>
                                        </p:tav>
                                        <p:tav tm="100000">
                                          <p:val>
                                            <p:strVal val="#ppt_x"/>
                                          </p:val>
                                        </p:tav>
                                      </p:tavLst>
                                    </p:anim>
                                    <p:anim calcmode="lin" valueType="num">
                                      <p:cBhvr additive="base">
                                        <p:cTn id="26" dur="500" fill="hold"/>
                                        <p:tgtEl>
                                          <p:spTgt spid="8500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5003"/>
                                        </p:tgtEl>
                                        <p:attrNameLst>
                                          <p:attrName>style.visibility</p:attrName>
                                        </p:attrNameLst>
                                      </p:cBhvr>
                                      <p:to>
                                        <p:strVal val="visible"/>
                                      </p:to>
                                    </p:set>
                                    <p:anim calcmode="lin" valueType="num">
                                      <p:cBhvr additive="base">
                                        <p:cTn id="29" dur="500" fill="hold"/>
                                        <p:tgtEl>
                                          <p:spTgt spid="85003"/>
                                        </p:tgtEl>
                                        <p:attrNameLst>
                                          <p:attrName>ppt_x</p:attrName>
                                        </p:attrNameLst>
                                      </p:cBhvr>
                                      <p:tavLst>
                                        <p:tav tm="0">
                                          <p:val>
                                            <p:strVal val="#ppt_x"/>
                                          </p:val>
                                        </p:tav>
                                        <p:tav tm="100000">
                                          <p:val>
                                            <p:strVal val="#ppt_x"/>
                                          </p:val>
                                        </p:tav>
                                      </p:tavLst>
                                    </p:anim>
                                    <p:anim calcmode="lin" valueType="num">
                                      <p:cBhvr additive="base">
                                        <p:cTn id="30" dur="500" fill="hold"/>
                                        <p:tgtEl>
                                          <p:spTgt spid="8500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5005"/>
                                        </p:tgtEl>
                                        <p:attrNameLst>
                                          <p:attrName>style.visibility</p:attrName>
                                        </p:attrNameLst>
                                      </p:cBhvr>
                                      <p:to>
                                        <p:strVal val="visible"/>
                                      </p:to>
                                    </p:set>
                                    <p:anim calcmode="lin" valueType="num">
                                      <p:cBhvr additive="base">
                                        <p:cTn id="33" dur="500" fill="hold"/>
                                        <p:tgtEl>
                                          <p:spTgt spid="85005"/>
                                        </p:tgtEl>
                                        <p:attrNameLst>
                                          <p:attrName>ppt_x</p:attrName>
                                        </p:attrNameLst>
                                      </p:cBhvr>
                                      <p:tavLst>
                                        <p:tav tm="0">
                                          <p:val>
                                            <p:strVal val="#ppt_x"/>
                                          </p:val>
                                        </p:tav>
                                        <p:tav tm="100000">
                                          <p:val>
                                            <p:strVal val="#ppt_x"/>
                                          </p:val>
                                        </p:tav>
                                      </p:tavLst>
                                    </p:anim>
                                    <p:anim calcmode="lin" valueType="num">
                                      <p:cBhvr additive="base">
                                        <p:cTn id="34" dur="500" fill="hold"/>
                                        <p:tgtEl>
                                          <p:spTgt spid="8500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5004"/>
                                        </p:tgtEl>
                                        <p:attrNameLst>
                                          <p:attrName>style.visibility</p:attrName>
                                        </p:attrNameLst>
                                      </p:cBhvr>
                                      <p:to>
                                        <p:strVal val="visible"/>
                                      </p:to>
                                    </p:set>
                                    <p:anim calcmode="lin" valueType="num">
                                      <p:cBhvr additive="base">
                                        <p:cTn id="37" dur="500" fill="hold"/>
                                        <p:tgtEl>
                                          <p:spTgt spid="85004"/>
                                        </p:tgtEl>
                                        <p:attrNameLst>
                                          <p:attrName>ppt_x</p:attrName>
                                        </p:attrNameLst>
                                      </p:cBhvr>
                                      <p:tavLst>
                                        <p:tav tm="0">
                                          <p:val>
                                            <p:strVal val="#ppt_x"/>
                                          </p:val>
                                        </p:tav>
                                        <p:tav tm="100000">
                                          <p:val>
                                            <p:strVal val="#ppt_x"/>
                                          </p:val>
                                        </p:tav>
                                      </p:tavLst>
                                    </p:anim>
                                    <p:anim calcmode="lin" valueType="num">
                                      <p:cBhvr additive="base">
                                        <p:cTn id="38" dur="500" fill="hold"/>
                                        <p:tgtEl>
                                          <p:spTgt spid="8500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5006"/>
                                        </p:tgtEl>
                                        <p:attrNameLst>
                                          <p:attrName>style.visibility</p:attrName>
                                        </p:attrNameLst>
                                      </p:cBhvr>
                                      <p:to>
                                        <p:strVal val="visible"/>
                                      </p:to>
                                    </p:set>
                                    <p:anim calcmode="lin" valueType="num">
                                      <p:cBhvr additive="base">
                                        <p:cTn id="43" dur="500" fill="hold"/>
                                        <p:tgtEl>
                                          <p:spTgt spid="85006"/>
                                        </p:tgtEl>
                                        <p:attrNameLst>
                                          <p:attrName>ppt_x</p:attrName>
                                        </p:attrNameLst>
                                      </p:cBhvr>
                                      <p:tavLst>
                                        <p:tav tm="0">
                                          <p:val>
                                            <p:strVal val="0-#ppt_w/2"/>
                                          </p:val>
                                        </p:tav>
                                        <p:tav tm="100000">
                                          <p:val>
                                            <p:strVal val="#ppt_x"/>
                                          </p:val>
                                        </p:tav>
                                      </p:tavLst>
                                    </p:anim>
                                    <p:anim calcmode="lin" valueType="num">
                                      <p:cBhvr additive="base">
                                        <p:cTn id="44" dur="500" fill="hold"/>
                                        <p:tgtEl>
                                          <p:spTgt spid="8500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5007"/>
                                        </p:tgtEl>
                                        <p:attrNameLst>
                                          <p:attrName>style.visibility</p:attrName>
                                        </p:attrNameLst>
                                      </p:cBhvr>
                                      <p:to>
                                        <p:strVal val="visible"/>
                                      </p:to>
                                    </p:set>
                                    <p:anim calcmode="lin" valueType="num">
                                      <p:cBhvr additive="base">
                                        <p:cTn id="49" dur="500" fill="hold"/>
                                        <p:tgtEl>
                                          <p:spTgt spid="85007"/>
                                        </p:tgtEl>
                                        <p:attrNameLst>
                                          <p:attrName>ppt_x</p:attrName>
                                        </p:attrNameLst>
                                      </p:cBhvr>
                                      <p:tavLst>
                                        <p:tav tm="0">
                                          <p:val>
                                            <p:strVal val="1+#ppt_w/2"/>
                                          </p:val>
                                        </p:tav>
                                        <p:tav tm="100000">
                                          <p:val>
                                            <p:strVal val="#ppt_x"/>
                                          </p:val>
                                        </p:tav>
                                      </p:tavLst>
                                    </p:anim>
                                    <p:anim calcmode="lin" valueType="num">
                                      <p:cBhvr additive="base">
                                        <p:cTn id="50" dur="500" fill="hold"/>
                                        <p:tgtEl>
                                          <p:spTgt spid="850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autoUpdateAnimBg="0"/>
      <p:bldP spid="84997" grpId="0" autoUpdateAnimBg="0"/>
      <p:bldP spid="85001" grpId="0" autoUpdateAnimBg="0"/>
      <p:bldP spid="85002" grpId="0" animBg="1"/>
      <p:bldP spid="85003" grpId="0" animBg="1"/>
      <p:bldP spid="85004" grpId="0" animBg="1"/>
      <p:bldP spid="85005" grpId="0" animBg="1"/>
      <p:bldP spid="85006" grpId="0" autoUpdateAnimBg="0"/>
      <p:bldP spid="85007"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9823" b="21788"/>
          <a:stretch/>
        </p:blipFill>
        <p:spPr>
          <a:xfrm>
            <a:off x="4788024" y="639813"/>
            <a:ext cx="3164027" cy="1637059"/>
          </a:xfrm>
          <a:prstGeom prst="rect">
            <a:avLst/>
          </a:prstGeom>
        </p:spPr>
      </p:pic>
      <p:sp>
        <p:nvSpPr>
          <p:cNvPr id="4" name="Rectangle 3"/>
          <p:cNvSpPr/>
          <p:nvPr/>
        </p:nvSpPr>
        <p:spPr>
          <a:xfrm>
            <a:off x="4572000" y="2329716"/>
            <a:ext cx="3756675"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pPr>
            <a:r>
              <a:rPr lang="en-US" sz="28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Gaussian Fuzzy Number</a:t>
            </a:r>
            <a:endParaRPr lang="en-US" sz="28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endParaRPr>
          </a:p>
        </p:txBody>
      </p:sp>
      <p:sp>
        <p:nvSpPr>
          <p:cNvPr id="5" name="Rectangle 4"/>
          <p:cNvSpPr/>
          <p:nvPr/>
        </p:nvSpPr>
        <p:spPr>
          <a:xfrm>
            <a:off x="5035115" y="5373216"/>
            <a:ext cx="3382198" cy="95410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pPr>
            <a:r>
              <a:rPr lang="en-US" sz="28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Exponential Fuzzy Number</a:t>
            </a:r>
            <a:endParaRPr lang="en-US" sz="28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068960"/>
            <a:ext cx="3213825" cy="2358692"/>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30581" b="49195"/>
          <a:stretch/>
        </p:blipFill>
        <p:spPr>
          <a:xfrm>
            <a:off x="745125" y="3140968"/>
            <a:ext cx="3106795" cy="2412158"/>
          </a:xfrm>
          <a:prstGeom prst="rect">
            <a:avLst/>
          </a:prstGeom>
        </p:spPr>
      </p:pic>
      <p:sp>
        <p:nvSpPr>
          <p:cNvPr id="8" name="Rectangle 7"/>
          <p:cNvSpPr/>
          <p:nvPr/>
        </p:nvSpPr>
        <p:spPr>
          <a:xfrm>
            <a:off x="671586" y="5570076"/>
            <a:ext cx="3900414"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pPr>
            <a:r>
              <a:rPr lang="en-US" sz="28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Quadratic Fuzzy Number</a:t>
            </a:r>
            <a:endParaRPr lang="en-US" sz="28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endParaRP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29243" t="8322" b="40469"/>
          <a:stretch/>
        </p:blipFill>
        <p:spPr>
          <a:xfrm>
            <a:off x="983533" y="578212"/>
            <a:ext cx="2858251" cy="1986692"/>
          </a:xfrm>
          <a:prstGeom prst="rect">
            <a:avLst/>
          </a:prstGeom>
        </p:spPr>
      </p:pic>
      <p:sp>
        <p:nvSpPr>
          <p:cNvPr id="9" name="Rectangle 8"/>
          <p:cNvSpPr/>
          <p:nvPr/>
        </p:nvSpPr>
        <p:spPr>
          <a:xfrm>
            <a:off x="1216732" y="2401724"/>
            <a:ext cx="2522021"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pPr>
            <a:r>
              <a:rPr lang="en-US" sz="28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Crisp Number</a:t>
            </a:r>
            <a:endParaRPr lang="en-US" sz="28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endParaRPr>
          </a:p>
        </p:txBody>
      </p:sp>
    </p:spTree>
    <p:extLst>
      <p:ext uri="{BB962C8B-B14F-4D97-AF65-F5344CB8AC3E}">
        <p14:creationId xmlns:p14="http://schemas.microsoft.com/office/powerpoint/2010/main" val="7260630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762000"/>
            <a:ext cx="4067944" cy="2375817"/>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737934"/>
            <a:ext cx="3443808" cy="2403034"/>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284984"/>
            <a:ext cx="3443808" cy="278602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429000"/>
            <a:ext cx="3754760" cy="2656455"/>
          </a:xfrm>
          <a:prstGeom prst="rect">
            <a:avLst/>
          </a:prstGeom>
        </p:spPr>
      </p:pic>
    </p:spTree>
    <p:extLst>
      <p:ext uri="{BB962C8B-B14F-4D97-AF65-F5344CB8AC3E}">
        <p14:creationId xmlns:p14="http://schemas.microsoft.com/office/powerpoint/2010/main" val="9390444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620688"/>
            <a:ext cx="3777414" cy="244718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480243"/>
            <a:ext cx="3744416" cy="24447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3707078"/>
            <a:ext cx="3195140" cy="19541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008" y="3200400"/>
            <a:ext cx="3631704" cy="2296077"/>
          </a:xfrm>
          <a:prstGeom prst="rect">
            <a:avLst/>
          </a:prstGeom>
        </p:spPr>
      </p:pic>
      <p:sp>
        <p:nvSpPr>
          <p:cNvPr id="9" name="Rectangle 8"/>
          <p:cNvSpPr/>
          <p:nvPr/>
        </p:nvSpPr>
        <p:spPr>
          <a:xfrm>
            <a:off x="1072638" y="2819400"/>
            <a:ext cx="3067314"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Triangular Fuzzy Number</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Rectangle 9"/>
          <p:cNvSpPr/>
          <p:nvPr/>
        </p:nvSpPr>
        <p:spPr>
          <a:xfrm>
            <a:off x="5145727" y="2819400"/>
            <a:ext cx="3185744"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Trapezoidal Fuzzy Number</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Rectangle 10"/>
          <p:cNvSpPr/>
          <p:nvPr/>
        </p:nvSpPr>
        <p:spPr>
          <a:xfrm>
            <a:off x="1115616" y="5733256"/>
            <a:ext cx="3047629"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Hexagonal Fuzzy Number</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3" name="Rectangle 12"/>
          <p:cNvSpPr/>
          <p:nvPr/>
        </p:nvSpPr>
        <p:spPr>
          <a:xfrm>
            <a:off x="5004048" y="5693186"/>
            <a:ext cx="3004349"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Octagonal Fuzzy Number</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6630014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152400" y="533400"/>
          <a:ext cx="8763000" cy="5638799"/>
        </p:xfrm>
        <a:graphic>
          <a:graphicData uri="http://schemas.openxmlformats.org/drawingml/2006/table">
            <a:tbl>
              <a:tblPr firstRow="1" bandRow="1">
                <a:tableStyleId>{5C22544A-7EE6-4342-B048-85BDC9FD1C3A}</a:tableStyleId>
              </a:tblPr>
              <a:tblGrid>
                <a:gridCol w="4381500"/>
                <a:gridCol w="4381500"/>
              </a:tblGrid>
              <a:tr h="879936">
                <a:tc>
                  <a:txBody>
                    <a:bodyPr/>
                    <a:lstStyle/>
                    <a:p>
                      <a:pPr algn="ctr"/>
                      <a:r>
                        <a:rPr lang="en-US" sz="3200" dirty="0" smtClean="0">
                          <a:solidFill>
                            <a:schemeClr val="tx1">
                              <a:lumMod val="65000"/>
                              <a:lumOff val="35000"/>
                            </a:schemeClr>
                          </a:solidFill>
                        </a:rPr>
                        <a:t>Linguistic variable</a:t>
                      </a:r>
                      <a:endParaRPr lang="en-US" sz="3200" dirty="0">
                        <a:solidFill>
                          <a:schemeClr val="tx1">
                            <a:lumMod val="65000"/>
                            <a:lumOff val="35000"/>
                          </a:schemeClr>
                        </a:solidFill>
                      </a:endParaRPr>
                    </a:p>
                  </a:txBody>
                  <a:tcPr anchor="ctr"/>
                </a:tc>
                <a:tc>
                  <a:txBody>
                    <a:bodyPr/>
                    <a:lstStyle/>
                    <a:p>
                      <a:pPr algn="ctr"/>
                      <a:r>
                        <a:rPr lang="en-US" sz="3200" dirty="0" smtClean="0">
                          <a:solidFill>
                            <a:schemeClr val="tx1">
                              <a:lumMod val="65000"/>
                              <a:lumOff val="35000"/>
                            </a:schemeClr>
                          </a:solidFill>
                        </a:rPr>
                        <a:t>Linguistic Values</a:t>
                      </a:r>
                      <a:endParaRPr lang="en-US" sz="3200" dirty="0">
                        <a:solidFill>
                          <a:schemeClr val="tx1">
                            <a:lumMod val="65000"/>
                            <a:lumOff val="35000"/>
                          </a:schemeClr>
                        </a:solidFill>
                      </a:endParaRPr>
                    </a:p>
                  </a:txBody>
                  <a:tcPr anchor="ctr"/>
                </a:tc>
              </a:tr>
              <a:tr h="1160698">
                <a:tc>
                  <a:txBody>
                    <a:bodyPr/>
                    <a:lstStyle/>
                    <a:p>
                      <a:r>
                        <a:rPr lang="en-US" sz="3200" dirty="0" smtClean="0"/>
                        <a:t>    Speed</a:t>
                      </a:r>
                      <a:endParaRPr lang="en-US" sz="3200" dirty="0"/>
                    </a:p>
                  </a:txBody>
                  <a:tcPr anchor="ctr"/>
                </a:tc>
                <a:tc>
                  <a:txBody>
                    <a:bodyPr/>
                    <a:lstStyle/>
                    <a:p>
                      <a:r>
                        <a:rPr lang="en-US" sz="3200" dirty="0" smtClean="0"/>
                        <a:t>Fast, Medium, Slow</a:t>
                      </a:r>
                      <a:endParaRPr lang="en-US" sz="3200" dirty="0"/>
                    </a:p>
                  </a:txBody>
                  <a:tcPr anchor="ctr"/>
                </a:tc>
              </a:tr>
              <a:tr h="1276769">
                <a:tc>
                  <a:txBody>
                    <a:bodyPr/>
                    <a:lstStyle/>
                    <a:p>
                      <a:r>
                        <a:rPr lang="en-US" sz="3200" dirty="0" smtClean="0"/>
                        <a:t>   Temperature</a:t>
                      </a:r>
                    </a:p>
                  </a:txBody>
                  <a:tcPr anchor="ctr"/>
                </a:tc>
                <a:tc>
                  <a:txBody>
                    <a:bodyPr/>
                    <a:lstStyle/>
                    <a:p>
                      <a:r>
                        <a:rPr lang="en-US" sz="3200" dirty="0" smtClean="0"/>
                        <a:t>Hot, Warm, Cold</a:t>
                      </a:r>
                    </a:p>
                    <a:p>
                      <a:r>
                        <a:rPr lang="en-US" sz="2800" dirty="0" smtClean="0"/>
                        <a:t>(High, Medium, Low) </a:t>
                      </a:r>
                      <a:endParaRPr lang="en-US" sz="2800" dirty="0"/>
                    </a:p>
                  </a:txBody>
                  <a:tcPr anchor="ctr"/>
                </a:tc>
              </a:tr>
              <a:tr h="1160698">
                <a:tc>
                  <a:txBody>
                    <a:bodyPr/>
                    <a:lstStyle/>
                    <a:p>
                      <a:r>
                        <a:rPr lang="en-US" sz="3200" dirty="0" smtClean="0"/>
                        <a:t>   Pressure</a:t>
                      </a:r>
                      <a:endParaRPr lang="en-US" sz="3200" dirty="0"/>
                    </a:p>
                  </a:txBody>
                  <a:tcPr anchor="ctr"/>
                </a:tc>
                <a:tc>
                  <a:txBody>
                    <a:bodyPr/>
                    <a:lstStyle/>
                    <a:p>
                      <a:r>
                        <a:rPr lang="en-US" sz="3200" dirty="0" smtClean="0"/>
                        <a:t>High, Medium, Low</a:t>
                      </a:r>
                      <a:endParaRPr lang="en-US" sz="3200" dirty="0"/>
                    </a:p>
                  </a:txBody>
                  <a:tcPr anchor="ctr"/>
                </a:tc>
              </a:tr>
              <a:tr h="1160698">
                <a:tc>
                  <a:txBody>
                    <a:bodyPr/>
                    <a:lstStyle/>
                    <a:p>
                      <a:r>
                        <a:rPr lang="en-US" sz="3200" dirty="0" smtClean="0"/>
                        <a:t>   Height</a:t>
                      </a:r>
                      <a:endParaRPr lang="en-US" sz="32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dirty="0" smtClean="0"/>
                        <a:t>Tall , Medium, Short</a:t>
                      </a:r>
                    </a:p>
                    <a:p>
                      <a:endParaRPr lang="en-US" dirty="0"/>
                    </a:p>
                  </a:txBody>
                  <a:tcPr anchor="ctr"/>
                </a:tc>
              </a:tr>
            </a:tbl>
          </a:graphicData>
        </a:graphic>
      </p:graphicFrame>
    </p:spTree>
    <p:extLst>
      <p:ext uri="{BB962C8B-B14F-4D97-AF65-F5344CB8AC3E}">
        <p14:creationId xmlns:p14="http://schemas.microsoft.com/office/powerpoint/2010/main" val="403001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755576" y="485800"/>
            <a:ext cx="7776864" cy="1143000"/>
          </a:xfrm>
          <a:prstGeom prst="rect">
            <a:avLst/>
          </a:prstGeom>
          <a:noFill/>
          <a:ln w="9525">
            <a:noFill/>
            <a:miter lim="800000"/>
            <a:headEnd/>
            <a:tailEnd/>
          </a:ln>
        </p:spPr>
        <p:txBody>
          <a:bodyPr anchor="ctr"/>
          <a:lstStyle/>
          <a:p>
            <a:pPr algn="ctr">
              <a:spcBef>
                <a:spcPct val="50000"/>
              </a:spcBef>
            </a:pPr>
            <a:r>
              <a:rPr lang="en-US" sz="2800" b="1" i="1" dirty="0">
                <a:latin typeface="Comic Sans MS" pitchFamily="66" charset="0"/>
              </a:rPr>
              <a:t>ARITHMETIC </a:t>
            </a:r>
            <a:r>
              <a:rPr lang="en-US" sz="2800" b="1" i="1" dirty="0" smtClean="0">
                <a:latin typeface="Comic Sans MS" pitchFamily="66" charset="0"/>
              </a:rPr>
              <a:t>OPERATIONS</a:t>
            </a:r>
            <a:endParaRPr lang="en-US" sz="2800" b="1" i="1" dirty="0">
              <a:latin typeface="Comic Sans MS" pitchFamily="66" charset="0"/>
            </a:endParaRPr>
          </a:p>
          <a:p>
            <a:pPr algn="ctr">
              <a:lnSpc>
                <a:spcPct val="40000"/>
              </a:lnSpc>
              <a:spcBef>
                <a:spcPct val="50000"/>
              </a:spcBef>
            </a:pPr>
            <a:r>
              <a:rPr lang="en-US" sz="2800" b="1" i="1" dirty="0" smtClean="0">
                <a:latin typeface="Comic Sans MS" pitchFamily="66" charset="0"/>
              </a:rPr>
              <a:t>on </a:t>
            </a:r>
            <a:r>
              <a:rPr lang="en-US" sz="2800" b="1" i="1" dirty="0">
                <a:latin typeface="Comic Sans MS" pitchFamily="66" charset="0"/>
              </a:rPr>
              <a:t>FUZZY  NUMBERS</a:t>
            </a:r>
          </a:p>
        </p:txBody>
      </p:sp>
      <p:sp>
        <p:nvSpPr>
          <p:cNvPr id="87045" name="Text Box 5"/>
          <p:cNvSpPr txBox="1">
            <a:spLocks noChangeArrowheads="1"/>
          </p:cNvSpPr>
          <p:nvPr/>
        </p:nvSpPr>
        <p:spPr bwMode="ltGray">
          <a:xfrm>
            <a:off x="2074642" y="2564904"/>
            <a:ext cx="4522532" cy="954107"/>
          </a:xfrm>
          <a:prstGeom prst="rect">
            <a:avLst/>
          </a:prstGeom>
          <a:noFill/>
          <a:ln w="9525">
            <a:noFill/>
            <a:miter lim="800000"/>
            <a:headEnd/>
            <a:tailEnd/>
          </a:ln>
        </p:spPr>
        <p:txBody>
          <a:bodyPr wrap="square">
            <a:spAutoFit/>
          </a:bodyPr>
          <a:lstStyle/>
          <a:p>
            <a:pPr algn="ctr">
              <a:spcBef>
                <a:spcPct val="50000"/>
              </a:spcBef>
            </a:pPr>
            <a:r>
              <a:rPr lang="en-US" sz="2800" b="1" dirty="0">
                <a:latin typeface="Microsoft Sans Serif" pitchFamily="34" charset="0"/>
              </a:rPr>
              <a:t>Arithmetic of fuzzy  numbers </a:t>
            </a:r>
            <a:endParaRPr lang="en-US" sz="2800" b="1" dirty="0">
              <a:latin typeface="Tahoma" pitchFamily="34" charset="0"/>
            </a:endParaRPr>
          </a:p>
        </p:txBody>
      </p:sp>
      <p:sp>
        <p:nvSpPr>
          <p:cNvPr id="87046" name="Line 6"/>
          <p:cNvSpPr>
            <a:spLocks noChangeShapeType="1"/>
          </p:cNvSpPr>
          <p:nvPr/>
        </p:nvSpPr>
        <p:spPr bwMode="ltGray">
          <a:xfrm>
            <a:off x="4288726" y="3530352"/>
            <a:ext cx="0" cy="838200"/>
          </a:xfrm>
          <a:prstGeom prst="line">
            <a:avLst/>
          </a:prstGeom>
          <a:noFill/>
          <a:ln w="9525">
            <a:solidFill>
              <a:schemeClr val="tx1"/>
            </a:solidFill>
            <a:round/>
            <a:headEnd/>
            <a:tailEnd type="triangle" w="med" len="med"/>
          </a:ln>
        </p:spPr>
        <p:txBody>
          <a:bodyPr wrap="none"/>
          <a:lstStyle/>
          <a:p>
            <a:endParaRPr lang="en-US" sz="2800"/>
          </a:p>
        </p:txBody>
      </p:sp>
      <p:sp>
        <p:nvSpPr>
          <p:cNvPr id="87047" name="Line 7"/>
          <p:cNvSpPr>
            <a:spLocks noChangeShapeType="1"/>
          </p:cNvSpPr>
          <p:nvPr/>
        </p:nvSpPr>
        <p:spPr bwMode="ltGray">
          <a:xfrm flipH="1">
            <a:off x="2307526" y="4368552"/>
            <a:ext cx="4001616" cy="0"/>
          </a:xfrm>
          <a:prstGeom prst="line">
            <a:avLst/>
          </a:prstGeom>
          <a:noFill/>
          <a:ln w="9525">
            <a:solidFill>
              <a:schemeClr val="tx1"/>
            </a:solidFill>
            <a:round/>
            <a:headEnd/>
            <a:tailEnd/>
          </a:ln>
        </p:spPr>
        <p:txBody>
          <a:bodyPr wrap="none"/>
          <a:lstStyle/>
          <a:p>
            <a:endParaRPr lang="en-US" sz="2800"/>
          </a:p>
        </p:txBody>
      </p:sp>
      <p:sp>
        <p:nvSpPr>
          <p:cNvPr id="87049" name="Line 9"/>
          <p:cNvSpPr>
            <a:spLocks noChangeShapeType="1"/>
          </p:cNvSpPr>
          <p:nvPr/>
        </p:nvSpPr>
        <p:spPr bwMode="ltGray">
          <a:xfrm>
            <a:off x="2307526" y="4368552"/>
            <a:ext cx="0" cy="762000"/>
          </a:xfrm>
          <a:prstGeom prst="line">
            <a:avLst/>
          </a:prstGeom>
          <a:noFill/>
          <a:ln w="9525">
            <a:solidFill>
              <a:schemeClr val="tx1"/>
            </a:solidFill>
            <a:round/>
            <a:headEnd/>
            <a:tailEnd type="triangle" w="med" len="med"/>
          </a:ln>
        </p:spPr>
        <p:txBody>
          <a:bodyPr wrap="none"/>
          <a:lstStyle/>
          <a:p>
            <a:endParaRPr lang="en-US" sz="2800"/>
          </a:p>
        </p:txBody>
      </p:sp>
      <p:sp>
        <p:nvSpPr>
          <p:cNvPr id="87050" name="Line 10"/>
          <p:cNvSpPr>
            <a:spLocks noChangeShapeType="1"/>
          </p:cNvSpPr>
          <p:nvPr/>
        </p:nvSpPr>
        <p:spPr bwMode="ltGray">
          <a:xfrm>
            <a:off x="6309142" y="4368552"/>
            <a:ext cx="0" cy="685800"/>
          </a:xfrm>
          <a:prstGeom prst="line">
            <a:avLst/>
          </a:prstGeom>
          <a:noFill/>
          <a:ln w="9525">
            <a:solidFill>
              <a:schemeClr val="tx1"/>
            </a:solidFill>
            <a:round/>
            <a:headEnd/>
            <a:tailEnd type="triangle" w="med" len="med"/>
          </a:ln>
        </p:spPr>
        <p:txBody>
          <a:bodyPr wrap="none"/>
          <a:lstStyle/>
          <a:p>
            <a:endParaRPr lang="en-US" sz="2800"/>
          </a:p>
        </p:txBody>
      </p:sp>
      <p:sp>
        <p:nvSpPr>
          <p:cNvPr id="87052" name="Text Box 12"/>
          <p:cNvSpPr txBox="1">
            <a:spLocks noChangeArrowheads="1"/>
          </p:cNvSpPr>
          <p:nvPr/>
        </p:nvSpPr>
        <p:spPr bwMode="ltGray">
          <a:xfrm>
            <a:off x="1403648" y="4962277"/>
            <a:ext cx="1771182" cy="954107"/>
          </a:xfrm>
          <a:prstGeom prst="rect">
            <a:avLst/>
          </a:prstGeom>
          <a:noFill/>
          <a:ln w="9525">
            <a:noFill/>
            <a:miter lim="800000"/>
            <a:headEnd/>
            <a:tailEnd/>
          </a:ln>
        </p:spPr>
        <p:txBody>
          <a:bodyPr wrap="square">
            <a:spAutoFit/>
          </a:bodyPr>
          <a:lstStyle/>
          <a:p>
            <a:pPr algn="ctr"/>
            <a:r>
              <a:rPr lang="en-US" sz="2800" b="1">
                <a:latin typeface="Microsoft Sans Serif" pitchFamily="34" charset="0"/>
              </a:rPr>
              <a:t>Interval </a:t>
            </a:r>
          </a:p>
          <a:p>
            <a:pPr algn="ctr"/>
            <a:r>
              <a:rPr lang="en-US" sz="2800" b="1">
                <a:latin typeface="Microsoft Sans Serif" pitchFamily="34" charset="0"/>
              </a:rPr>
              <a:t>Arithmetic </a:t>
            </a:r>
          </a:p>
        </p:txBody>
      </p:sp>
      <p:sp>
        <p:nvSpPr>
          <p:cNvPr id="87054" name="Text Box 14"/>
          <p:cNvSpPr txBox="1">
            <a:spLocks noChangeArrowheads="1"/>
          </p:cNvSpPr>
          <p:nvPr/>
        </p:nvSpPr>
        <p:spPr bwMode="ltGray">
          <a:xfrm>
            <a:off x="4220910" y="4923165"/>
            <a:ext cx="4875854" cy="954107"/>
          </a:xfrm>
          <a:prstGeom prst="rect">
            <a:avLst/>
          </a:prstGeom>
          <a:noFill/>
          <a:ln w="9525">
            <a:noFill/>
            <a:miter lim="800000"/>
            <a:headEnd/>
            <a:tailEnd/>
          </a:ln>
        </p:spPr>
        <p:txBody>
          <a:bodyPr wrap="square">
            <a:spAutoFit/>
          </a:bodyPr>
          <a:lstStyle/>
          <a:p>
            <a:pPr algn="ctr"/>
            <a:r>
              <a:rPr lang="en-US" sz="2800" b="1">
                <a:latin typeface="Microsoft Sans Serif" pitchFamily="34" charset="0"/>
              </a:rPr>
              <a:t>Employing  </a:t>
            </a:r>
          </a:p>
          <a:p>
            <a:pPr algn="ctr"/>
            <a:r>
              <a:rPr lang="en-US" sz="2800" b="1" dirty="0">
                <a:latin typeface="Microsoft Sans Serif" pitchFamily="34" charset="0"/>
              </a:rPr>
              <a:t>Extension Principle </a:t>
            </a:r>
          </a:p>
        </p:txBody>
      </p:sp>
    </p:spTree>
    <p:extLst>
      <p:ext uri="{BB962C8B-B14F-4D97-AF65-F5344CB8AC3E}">
        <p14:creationId xmlns:p14="http://schemas.microsoft.com/office/powerpoint/2010/main" val="83125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7045"/>
                                        </p:tgtEl>
                                        <p:attrNameLst>
                                          <p:attrName>style.visibility</p:attrName>
                                        </p:attrNameLst>
                                      </p:cBhvr>
                                      <p:to>
                                        <p:strVal val="visible"/>
                                      </p:to>
                                    </p:set>
                                    <p:anim calcmode="lin" valueType="num">
                                      <p:cBhvr additive="base">
                                        <p:cTn id="7" dur="500" fill="hold"/>
                                        <p:tgtEl>
                                          <p:spTgt spid="87045"/>
                                        </p:tgtEl>
                                        <p:attrNameLst>
                                          <p:attrName>ppt_x</p:attrName>
                                        </p:attrNameLst>
                                      </p:cBhvr>
                                      <p:tavLst>
                                        <p:tav tm="0">
                                          <p:val>
                                            <p:strVal val="1+#ppt_w/2"/>
                                          </p:val>
                                        </p:tav>
                                        <p:tav tm="100000">
                                          <p:val>
                                            <p:strVal val="#ppt_x"/>
                                          </p:val>
                                        </p:tav>
                                      </p:tavLst>
                                    </p:anim>
                                    <p:anim calcmode="lin" valueType="num">
                                      <p:cBhvr additive="base">
                                        <p:cTn id="8" dur="500" fill="hold"/>
                                        <p:tgtEl>
                                          <p:spTgt spid="87045"/>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7046"/>
                                        </p:tgtEl>
                                        <p:attrNameLst>
                                          <p:attrName>style.visibility</p:attrName>
                                        </p:attrNameLst>
                                      </p:cBhvr>
                                      <p:to>
                                        <p:strVal val="visible"/>
                                      </p:to>
                                    </p:set>
                                    <p:anim calcmode="lin" valueType="num">
                                      <p:cBhvr additive="base">
                                        <p:cTn id="11" dur="500" fill="hold"/>
                                        <p:tgtEl>
                                          <p:spTgt spid="87046"/>
                                        </p:tgtEl>
                                        <p:attrNameLst>
                                          <p:attrName>ppt_x</p:attrName>
                                        </p:attrNameLst>
                                      </p:cBhvr>
                                      <p:tavLst>
                                        <p:tav tm="0">
                                          <p:val>
                                            <p:strVal val="0-#ppt_w/2"/>
                                          </p:val>
                                        </p:tav>
                                        <p:tav tm="100000">
                                          <p:val>
                                            <p:strVal val="#ppt_x"/>
                                          </p:val>
                                        </p:tav>
                                      </p:tavLst>
                                    </p:anim>
                                    <p:anim calcmode="lin" valueType="num">
                                      <p:cBhvr additive="base">
                                        <p:cTn id="12" dur="500" fill="hold"/>
                                        <p:tgtEl>
                                          <p:spTgt spid="8704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7047"/>
                                        </p:tgtEl>
                                        <p:attrNameLst>
                                          <p:attrName>style.visibility</p:attrName>
                                        </p:attrNameLst>
                                      </p:cBhvr>
                                      <p:to>
                                        <p:strVal val="visible"/>
                                      </p:to>
                                    </p:set>
                                    <p:anim calcmode="lin" valueType="num">
                                      <p:cBhvr additive="base">
                                        <p:cTn id="15" dur="500" fill="hold"/>
                                        <p:tgtEl>
                                          <p:spTgt spid="87047"/>
                                        </p:tgtEl>
                                        <p:attrNameLst>
                                          <p:attrName>ppt_x</p:attrName>
                                        </p:attrNameLst>
                                      </p:cBhvr>
                                      <p:tavLst>
                                        <p:tav tm="0">
                                          <p:val>
                                            <p:strVal val="1+#ppt_w/2"/>
                                          </p:val>
                                        </p:tav>
                                        <p:tav tm="100000">
                                          <p:val>
                                            <p:strVal val="#ppt_x"/>
                                          </p:val>
                                        </p:tav>
                                      </p:tavLst>
                                    </p:anim>
                                    <p:anim calcmode="lin" valueType="num">
                                      <p:cBhvr additive="base">
                                        <p:cTn id="16" dur="500" fill="hold"/>
                                        <p:tgtEl>
                                          <p:spTgt spid="8704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7049"/>
                                        </p:tgtEl>
                                        <p:attrNameLst>
                                          <p:attrName>style.visibility</p:attrName>
                                        </p:attrNameLst>
                                      </p:cBhvr>
                                      <p:to>
                                        <p:strVal val="visible"/>
                                      </p:to>
                                    </p:set>
                                    <p:anim calcmode="lin" valueType="num">
                                      <p:cBhvr additive="base">
                                        <p:cTn id="19" dur="500" fill="hold"/>
                                        <p:tgtEl>
                                          <p:spTgt spid="87049"/>
                                        </p:tgtEl>
                                        <p:attrNameLst>
                                          <p:attrName>ppt_x</p:attrName>
                                        </p:attrNameLst>
                                      </p:cBhvr>
                                      <p:tavLst>
                                        <p:tav tm="0">
                                          <p:val>
                                            <p:strVal val="0-#ppt_w/2"/>
                                          </p:val>
                                        </p:tav>
                                        <p:tav tm="100000">
                                          <p:val>
                                            <p:strVal val="#ppt_x"/>
                                          </p:val>
                                        </p:tav>
                                      </p:tavLst>
                                    </p:anim>
                                    <p:anim calcmode="lin" valueType="num">
                                      <p:cBhvr additive="base">
                                        <p:cTn id="20" dur="500" fill="hold"/>
                                        <p:tgtEl>
                                          <p:spTgt spid="870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7050"/>
                                        </p:tgtEl>
                                        <p:attrNameLst>
                                          <p:attrName>style.visibility</p:attrName>
                                        </p:attrNameLst>
                                      </p:cBhvr>
                                      <p:to>
                                        <p:strVal val="visible"/>
                                      </p:to>
                                    </p:set>
                                    <p:anim calcmode="lin" valueType="num">
                                      <p:cBhvr additive="base">
                                        <p:cTn id="23" dur="500" fill="hold"/>
                                        <p:tgtEl>
                                          <p:spTgt spid="87050"/>
                                        </p:tgtEl>
                                        <p:attrNameLst>
                                          <p:attrName>ppt_x</p:attrName>
                                        </p:attrNameLst>
                                      </p:cBhvr>
                                      <p:tavLst>
                                        <p:tav tm="0">
                                          <p:val>
                                            <p:strVal val="1+#ppt_w/2"/>
                                          </p:val>
                                        </p:tav>
                                        <p:tav tm="100000">
                                          <p:val>
                                            <p:strVal val="#ppt_x"/>
                                          </p:val>
                                        </p:tav>
                                      </p:tavLst>
                                    </p:anim>
                                    <p:anim calcmode="lin" valueType="num">
                                      <p:cBhvr additive="base">
                                        <p:cTn id="24" dur="500" fill="hold"/>
                                        <p:tgtEl>
                                          <p:spTgt spid="8705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2" fill="hold" grpId="0" nodeType="clickEffect">
                                  <p:stCondLst>
                                    <p:cond delay="0"/>
                                  </p:stCondLst>
                                  <p:childTnLst>
                                    <p:set>
                                      <p:cBhvr>
                                        <p:cTn id="28" dur="1" fill="hold">
                                          <p:stCondLst>
                                            <p:cond delay="0"/>
                                          </p:stCondLst>
                                        </p:cTn>
                                        <p:tgtEl>
                                          <p:spTgt spid="87052"/>
                                        </p:tgtEl>
                                        <p:attrNameLst>
                                          <p:attrName>style.visibility</p:attrName>
                                        </p:attrNameLst>
                                      </p:cBhvr>
                                      <p:to>
                                        <p:strVal val="visible"/>
                                      </p:to>
                                    </p:set>
                                    <p:anim calcmode="lin" valueType="num">
                                      <p:cBhvr additive="base">
                                        <p:cTn id="29" dur="500" fill="hold"/>
                                        <p:tgtEl>
                                          <p:spTgt spid="87052"/>
                                        </p:tgtEl>
                                        <p:attrNameLst>
                                          <p:attrName>ppt_x</p:attrName>
                                        </p:attrNameLst>
                                      </p:cBhvr>
                                      <p:tavLst>
                                        <p:tav tm="0">
                                          <p:val>
                                            <p:strVal val="0-#ppt_w/2"/>
                                          </p:val>
                                        </p:tav>
                                        <p:tav tm="100000">
                                          <p:val>
                                            <p:strVal val="#ppt_x"/>
                                          </p:val>
                                        </p:tav>
                                      </p:tavLst>
                                    </p:anim>
                                    <p:anim calcmode="lin" valueType="num">
                                      <p:cBhvr additive="base">
                                        <p:cTn id="30" dur="500" fill="hold"/>
                                        <p:tgtEl>
                                          <p:spTgt spid="8705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6" fill="hold" grpId="0" nodeType="clickEffect">
                                  <p:stCondLst>
                                    <p:cond delay="0"/>
                                  </p:stCondLst>
                                  <p:childTnLst>
                                    <p:set>
                                      <p:cBhvr>
                                        <p:cTn id="34" dur="1" fill="hold">
                                          <p:stCondLst>
                                            <p:cond delay="0"/>
                                          </p:stCondLst>
                                        </p:cTn>
                                        <p:tgtEl>
                                          <p:spTgt spid="87054"/>
                                        </p:tgtEl>
                                        <p:attrNameLst>
                                          <p:attrName>style.visibility</p:attrName>
                                        </p:attrNameLst>
                                      </p:cBhvr>
                                      <p:to>
                                        <p:strVal val="visible"/>
                                      </p:to>
                                    </p:set>
                                    <p:anim calcmode="lin" valueType="num">
                                      <p:cBhvr additive="base">
                                        <p:cTn id="35" dur="500" fill="hold"/>
                                        <p:tgtEl>
                                          <p:spTgt spid="87054"/>
                                        </p:tgtEl>
                                        <p:attrNameLst>
                                          <p:attrName>ppt_x</p:attrName>
                                        </p:attrNameLst>
                                      </p:cBhvr>
                                      <p:tavLst>
                                        <p:tav tm="0">
                                          <p:val>
                                            <p:strVal val="1+#ppt_w/2"/>
                                          </p:val>
                                        </p:tav>
                                        <p:tav tm="100000">
                                          <p:val>
                                            <p:strVal val="#ppt_x"/>
                                          </p:val>
                                        </p:tav>
                                      </p:tavLst>
                                    </p:anim>
                                    <p:anim calcmode="lin" valueType="num">
                                      <p:cBhvr additive="base">
                                        <p:cTn id="36" dur="500" fill="hold"/>
                                        <p:tgtEl>
                                          <p:spTgt spid="870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autoUpdateAnimBg="0"/>
      <p:bldP spid="87046" grpId="0" animBg="1"/>
      <p:bldP spid="87047" grpId="0" animBg="1"/>
      <p:bldP spid="87049" grpId="0" animBg="1"/>
      <p:bldP spid="87050" grpId="0" animBg="1"/>
      <p:bldP spid="87052" grpId="0" autoUpdateAnimBg="0"/>
      <p:bldP spid="87054"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5"/>
          <p:cNvSpPr txBox="1">
            <a:spLocks noChangeArrowheads="1"/>
          </p:cNvSpPr>
          <p:nvPr/>
        </p:nvSpPr>
        <p:spPr bwMode="ltGray">
          <a:xfrm>
            <a:off x="609600" y="588515"/>
            <a:ext cx="7922840" cy="1040285"/>
          </a:xfrm>
          <a:prstGeom prst="rect">
            <a:avLst/>
          </a:prstGeom>
          <a:noFill/>
          <a:ln w="9525">
            <a:noFill/>
            <a:miter lim="800000"/>
            <a:headEnd/>
            <a:tailEnd/>
          </a:ln>
        </p:spPr>
        <p:txBody>
          <a:bodyPr wrap="square">
            <a:spAutoFit/>
          </a:bodyPr>
          <a:lstStyle/>
          <a:p>
            <a:pPr algn="ctr">
              <a:lnSpc>
                <a:spcPct val="110000"/>
              </a:lnSpc>
            </a:pPr>
            <a:r>
              <a:rPr lang="en-US" sz="2800" b="1" dirty="0">
                <a:latin typeface="Comic Sans MS" pitchFamily="66" charset="0"/>
              </a:rPr>
              <a:t>OPERATIONS</a:t>
            </a:r>
          </a:p>
          <a:p>
            <a:pPr>
              <a:lnSpc>
                <a:spcPct val="110000"/>
              </a:lnSpc>
            </a:pPr>
            <a:r>
              <a:rPr lang="en-US" sz="2800" b="1" dirty="0">
                <a:latin typeface="Tahoma" pitchFamily="34" charset="0"/>
              </a:rPr>
              <a:t> 	</a:t>
            </a:r>
            <a:r>
              <a:rPr lang="en-US" sz="2800" b="1" dirty="0" smtClean="0">
                <a:latin typeface="Tahoma" pitchFamily="34" charset="0"/>
              </a:rPr>
              <a:t>       </a:t>
            </a:r>
            <a:r>
              <a:rPr lang="en-US" sz="2800" b="1" dirty="0" smtClean="0">
                <a:latin typeface="Microsoft Sans Serif" pitchFamily="34" charset="0"/>
              </a:rPr>
              <a:t>Employing  </a:t>
            </a:r>
            <a:r>
              <a:rPr lang="en-US" sz="2800" b="1" dirty="0">
                <a:latin typeface="Microsoft Sans Serif" pitchFamily="34" charset="0"/>
              </a:rPr>
              <a:t>Extension Principle </a:t>
            </a:r>
            <a:endParaRPr lang="en-US" sz="2800" b="1" dirty="0">
              <a:latin typeface="Tahoma" pitchFamily="34" charset="0"/>
            </a:endParaRPr>
          </a:p>
        </p:txBody>
      </p:sp>
      <p:sp>
        <p:nvSpPr>
          <p:cNvPr id="34821" name="Text Box 6"/>
          <p:cNvSpPr txBox="1">
            <a:spLocks noChangeArrowheads="1"/>
          </p:cNvSpPr>
          <p:nvPr/>
        </p:nvSpPr>
        <p:spPr bwMode="ltGray">
          <a:xfrm>
            <a:off x="1965035" y="2089150"/>
            <a:ext cx="184731" cy="523220"/>
          </a:xfrm>
          <a:prstGeom prst="rect">
            <a:avLst/>
          </a:prstGeom>
          <a:noFill/>
          <a:ln w="9525">
            <a:noFill/>
            <a:miter lim="800000"/>
            <a:headEnd/>
            <a:tailEnd/>
          </a:ln>
        </p:spPr>
        <p:txBody>
          <a:bodyPr wrap="none">
            <a:spAutoFit/>
          </a:bodyPr>
          <a:lstStyle/>
          <a:p>
            <a:pPr algn="ctr"/>
            <a:endParaRPr lang="en-US" sz="2800">
              <a:latin typeface="Tahoma" pitchFamily="34" charset="0"/>
            </a:endParaRPr>
          </a:p>
        </p:txBody>
      </p:sp>
      <p:sp>
        <p:nvSpPr>
          <p:cNvPr id="89095" name="Text Box 7"/>
          <p:cNvSpPr txBox="1">
            <a:spLocks noChangeArrowheads="1"/>
          </p:cNvSpPr>
          <p:nvPr/>
        </p:nvSpPr>
        <p:spPr bwMode="ltGray">
          <a:xfrm>
            <a:off x="533400" y="3915053"/>
            <a:ext cx="9144000" cy="954107"/>
          </a:xfrm>
          <a:prstGeom prst="rect">
            <a:avLst/>
          </a:prstGeom>
          <a:noFill/>
          <a:ln w="9525">
            <a:noFill/>
            <a:miter lim="800000"/>
            <a:headEnd/>
            <a:tailEnd/>
          </a:ln>
        </p:spPr>
        <p:txBody>
          <a:bodyPr>
            <a:spAutoFit/>
          </a:bodyPr>
          <a:lstStyle/>
          <a:p>
            <a:pPr algn="ctr"/>
            <a:r>
              <a:rPr lang="en-US" sz="2800" dirty="0">
                <a:latin typeface="Tahoma" pitchFamily="34" charset="0"/>
              </a:rPr>
              <a:t>(</a:t>
            </a:r>
            <a:r>
              <a:rPr lang="en-US" sz="2800" i="1" dirty="0">
                <a:latin typeface="Tahoma" pitchFamily="34" charset="0"/>
              </a:rPr>
              <a:t>A </a:t>
            </a:r>
            <a:r>
              <a:rPr lang="en-US" sz="2800" dirty="0">
                <a:latin typeface="Tahoma" pitchFamily="34" charset="0"/>
                <a:ea typeface="Arial Unicode MS" pitchFamily="34" charset="-128"/>
                <a:cs typeface="Arial Unicode MS" pitchFamily="34" charset="-128"/>
              </a:rPr>
              <a:t>∗</a:t>
            </a:r>
            <a:r>
              <a:rPr lang="en-US" sz="2800" i="1" dirty="0">
                <a:latin typeface="Tahoma" pitchFamily="34" charset="0"/>
                <a:ea typeface="Arial Unicode MS" pitchFamily="34" charset="-128"/>
                <a:cs typeface="Arial Unicode MS" pitchFamily="34" charset="-128"/>
              </a:rPr>
              <a:t>B </a:t>
            </a:r>
            <a:r>
              <a:rPr lang="en-US" sz="2800" dirty="0">
                <a:latin typeface="Tahoma" pitchFamily="34" charset="0"/>
                <a:ea typeface="Arial Unicode MS" pitchFamily="34" charset="-128"/>
                <a:cs typeface="Arial Unicode MS" pitchFamily="34" charset="-128"/>
              </a:rPr>
              <a:t>)(</a:t>
            </a:r>
            <a:r>
              <a:rPr lang="en-US" sz="2800" i="1" dirty="0">
                <a:latin typeface="Tahoma" pitchFamily="34" charset="0"/>
                <a:ea typeface="Arial Unicode MS" pitchFamily="34" charset="-128"/>
                <a:cs typeface="Arial Unicode MS" pitchFamily="34" charset="-128"/>
              </a:rPr>
              <a:t>z</a:t>
            </a:r>
            <a:r>
              <a:rPr lang="en-US" sz="2800" dirty="0">
                <a:latin typeface="Tahoma" pitchFamily="34" charset="0"/>
                <a:ea typeface="Arial Unicode MS" pitchFamily="34" charset="-128"/>
                <a:cs typeface="Arial Unicode MS" pitchFamily="34" charset="-128"/>
              </a:rPr>
              <a:t>)  = Sup   min {</a:t>
            </a:r>
            <a:r>
              <a:rPr lang="en-US" sz="2800" i="1" dirty="0">
                <a:latin typeface="Tahoma" pitchFamily="34" charset="0"/>
                <a:ea typeface="Arial Unicode MS" pitchFamily="34" charset="-128"/>
                <a:cs typeface="Arial Unicode MS" pitchFamily="34" charset="-128"/>
              </a:rPr>
              <a:t>A</a:t>
            </a:r>
            <a:r>
              <a:rPr lang="en-US" sz="2800" dirty="0">
                <a:latin typeface="Tahoma" pitchFamily="34" charset="0"/>
                <a:ea typeface="Arial Unicode MS" pitchFamily="34" charset="-128"/>
                <a:cs typeface="Arial Unicode MS" pitchFamily="34" charset="-128"/>
              </a:rPr>
              <a:t>(</a:t>
            </a:r>
            <a:r>
              <a:rPr lang="en-US" sz="2800" i="1" dirty="0">
                <a:latin typeface="Tahoma" pitchFamily="34" charset="0"/>
                <a:ea typeface="Arial Unicode MS" pitchFamily="34" charset="-128"/>
                <a:cs typeface="Arial Unicode MS" pitchFamily="34" charset="-128"/>
              </a:rPr>
              <a:t>x</a:t>
            </a:r>
            <a:r>
              <a:rPr lang="en-US" sz="2800" dirty="0">
                <a:latin typeface="Tahoma" pitchFamily="34" charset="0"/>
                <a:ea typeface="Arial Unicode MS" pitchFamily="34" charset="-128"/>
                <a:cs typeface="Arial Unicode MS" pitchFamily="34" charset="-128"/>
              </a:rPr>
              <a:t>), </a:t>
            </a:r>
            <a:r>
              <a:rPr lang="en-US" sz="2800" i="1" dirty="0">
                <a:latin typeface="Tahoma" pitchFamily="34" charset="0"/>
                <a:ea typeface="Arial Unicode MS" pitchFamily="34" charset="-128"/>
                <a:cs typeface="Arial Unicode MS" pitchFamily="34" charset="-128"/>
              </a:rPr>
              <a:t>B</a:t>
            </a:r>
            <a:r>
              <a:rPr lang="en-US" sz="2800" dirty="0">
                <a:latin typeface="Tahoma" pitchFamily="34" charset="0"/>
                <a:ea typeface="Arial Unicode MS" pitchFamily="34" charset="-128"/>
                <a:cs typeface="Arial Unicode MS" pitchFamily="34" charset="-128"/>
              </a:rPr>
              <a:t>(</a:t>
            </a:r>
            <a:r>
              <a:rPr lang="en-US" sz="2800" i="1" dirty="0">
                <a:latin typeface="Tahoma" pitchFamily="34" charset="0"/>
                <a:ea typeface="Arial Unicode MS" pitchFamily="34" charset="-128"/>
                <a:cs typeface="Arial Unicode MS" pitchFamily="34" charset="-128"/>
              </a:rPr>
              <a:t>y</a:t>
            </a:r>
            <a:r>
              <a:rPr lang="en-US" sz="2800" dirty="0">
                <a:latin typeface="Tahoma" pitchFamily="34" charset="0"/>
                <a:ea typeface="Arial Unicode MS" pitchFamily="34" charset="-128"/>
                <a:cs typeface="Arial Unicode MS" pitchFamily="34" charset="-128"/>
              </a:rPr>
              <a:t>)}</a:t>
            </a:r>
          </a:p>
          <a:p>
            <a:r>
              <a:rPr lang="en-US" sz="2800" i="1" dirty="0">
                <a:latin typeface="Tahoma" pitchFamily="34" charset="0"/>
                <a:ea typeface="Arial Unicode MS" pitchFamily="34" charset="-128"/>
                <a:cs typeface="Arial Unicode MS" pitchFamily="34" charset="-128"/>
              </a:rPr>
              <a:t>			    </a:t>
            </a:r>
            <a:r>
              <a:rPr lang="en-US" sz="2800" i="1" baseline="30000" dirty="0">
                <a:latin typeface="Tahoma" pitchFamily="34" charset="0"/>
                <a:ea typeface="Arial Unicode MS" pitchFamily="34" charset="-128"/>
                <a:cs typeface="Arial Unicode MS" pitchFamily="34" charset="-128"/>
              </a:rPr>
              <a:t>z = x </a:t>
            </a:r>
            <a:r>
              <a:rPr lang="en-US" sz="2800" baseline="30000" dirty="0">
                <a:latin typeface="Tahoma" pitchFamily="34" charset="0"/>
                <a:ea typeface="Arial Unicode MS" pitchFamily="34" charset="-128"/>
                <a:cs typeface="Arial Unicode MS" pitchFamily="34" charset="-128"/>
              </a:rPr>
              <a:t>∗ y</a:t>
            </a:r>
          </a:p>
        </p:txBody>
      </p:sp>
      <mc:AlternateContent xmlns:mc="http://schemas.openxmlformats.org/markup-compatibility/2006" xmlns:a14="http://schemas.microsoft.com/office/drawing/2010/main">
        <mc:Choice Requires="a14">
          <p:sp>
            <p:nvSpPr>
              <p:cNvPr id="89097" name="Text Box 9"/>
              <p:cNvSpPr txBox="1">
                <a:spLocks noChangeArrowheads="1"/>
              </p:cNvSpPr>
              <p:nvPr/>
            </p:nvSpPr>
            <p:spPr bwMode="ltGray">
              <a:xfrm>
                <a:off x="1143000" y="2101850"/>
                <a:ext cx="6858000" cy="1384995"/>
              </a:xfrm>
              <a:prstGeom prst="rect">
                <a:avLst/>
              </a:prstGeom>
              <a:noFill/>
              <a:ln w="9525">
                <a:noFill/>
                <a:miter lim="800000"/>
                <a:headEnd/>
                <a:tailEnd/>
              </a:ln>
            </p:spPr>
            <p:txBody>
              <a:bodyPr>
                <a:spAutoFit/>
              </a:bodyPr>
              <a:lstStyle/>
              <a:p>
                <a:pPr algn="ctr">
                  <a:lnSpc>
                    <a:spcPct val="120000"/>
                  </a:lnSpc>
                </a:pPr>
                <a:r>
                  <a:rPr lang="en-US" sz="2800" dirty="0" smtClean="0">
                    <a:solidFill>
                      <a:schemeClr val="tx1"/>
                    </a:solidFill>
                    <a:latin typeface="Tahoma" pitchFamily="34" charset="0"/>
                    <a:ea typeface="Arial Unicode MS" pitchFamily="34" charset="-128"/>
                    <a:cs typeface="Arial Unicode MS" pitchFamily="34" charset="-128"/>
                  </a:rPr>
                  <a:t>If  ‘∗’ </a:t>
                </a:r>
                <a:r>
                  <a:rPr lang="en-US" sz="2800" dirty="0" smtClean="0">
                    <a:solidFill>
                      <a:schemeClr val="tx1"/>
                    </a:solidFill>
                    <a:ea typeface="Cambria Math" charset="0"/>
                    <a:cs typeface="Cambria Math" charset="0"/>
                    <a:sym typeface="Symbol" pitchFamily="18" charset="2"/>
                  </a:rPr>
                  <a:t> </a:t>
                </a:r>
                <a14:m>
                  <m:oMath xmlns:m="http://schemas.openxmlformats.org/officeDocument/2006/math">
                    <m:r>
                      <a:rPr lang="en-US" sz="2800" i="1" dirty="0">
                        <a:solidFill>
                          <a:schemeClr val="tx1"/>
                        </a:solidFill>
                        <a:latin typeface="Cambria Math" charset="0"/>
                        <a:ea typeface="Cambria Math" charset="0"/>
                        <a:cs typeface="Cambria Math" charset="0"/>
                        <a:sym typeface="Symbol" pitchFamily="18" charset="2"/>
                      </a:rPr>
                      <m:t>∈</m:t>
                    </m:r>
                  </m:oMath>
                </a14:m>
                <a:r>
                  <a:rPr lang="en-US" sz="2800" dirty="0">
                    <a:solidFill>
                      <a:schemeClr val="tx1"/>
                    </a:solidFill>
                    <a:latin typeface="Tahoma" pitchFamily="34" charset="0"/>
                    <a:ea typeface="Arial Unicode MS" pitchFamily="34" charset="-128"/>
                    <a:cs typeface="Arial Unicode MS" pitchFamily="34" charset="-128"/>
                  </a:rPr>
                  <a:t> {+,  -, ∙,  ⁄ }, then for all </a:t>
                </a:r>
                <a:r>
                  <a:rPr lang="en-US" sz="2800" i="1" dirty="0">
                    <a:solidFill>
                      <a:schemeClr val="tx1"/>
                    </a:solidFill>
                    <a:latin typeface="Tahoma" pitchFamily="34" charset="0"/>
                    <a:ea typeface="Arial Unicode MS" pitchFamily="34" charset="-128"/>
                    <a:cs typeface="Arial Unicode MS" pitchFamily="34" charset="-128"/>
                  </a:rPr>
                  <a:t>z</a:t>
                </a:r>
                <a:r>
                  <a:rPr lang="en-US" sz="2800" dirty="0">
                    <a:solidFill>
                      <a:schemeClr val="tx1"/>
                    </a:solidFill>
                    <a:latin typeface="Tahoma" pitchFamily="34" charset="0"/>
                    <a:ea typeface="Arial Unicode MS" pitchFamily="34" charset="-128"/>
                    <a:cs typeface="Arial Unicode MS" pitchFamily="34" charset="-128"/>
                  </a:rPr>
                  <a:t> </a:t>
                </a:r>
                <a14:m>
                  <m:oMath xmlns:m="http://schemas.openxmlformats.org/officeDocument/2006/math">
                    <m:r>
                      <a:rPr lang="en-US" sz="2800" i="1" dirty="0" smtClean="0">
                        <a:solidFill>
                          <a:schemeClr val="tx1"/>
                        </a:solidFill>
                        <a:latin typeface="Cambria Math" charset="0"/>
                        <a:ea typeface="Cambria Math" charset="0"/>
                        <a:cs typeface="Cambria Math" charset="0"/>
                        <a:sym typeface="Symbol" pitchFamily="18" charset="2"/>
                      </a:rPr>
                      <m:t>∈</m:t>
                    </m:r>
                  </m:oMath>
                </a14:m>
                <a:r>
                  <a:rPr lang="en-US" sz="2800" dirty="0" smtClean="0">
                    <a:solidFill>
                      <a:schemeClr val="tx1"/>
                    </a:solidFill>
                    <a:latin typeface="Tahoma" pitchFamily="34" charset="0"/>
                    <a:cs typeface="Arial" charset="0"/>
                    <a:sym typeface="Symbol" pitchFamily="18" charset="2"/>
                  </a:rPr>
                  <a:t> </a:t>
                </a:r>
                <a:r>
                  <a:rPr lang="en-US" sz="2800" dirty="0" err="1">
                    <a:solidFill>
                      <a:schemeClr val="tx1"/>
                    </a:solidFill>
                    <a:latin typeface="Tahoma" pitchFamily="34" charset="0"/>
                    <a:ea typeface="Arial Unicode MS" pitchFamily="34" charset="-128"/>
                    <a:cs typeface="Arial Unicode MS" pitchFamily="34" charset="-128"/>
                  </a:rPr>
                  <a:t>ℝ</a:t>
                </a:r>
                <a:r>
                  <a:rPr lang="en-US" sz="2800" b="1" dirty="0">
                    <a:solidFill>
                      <a:schemeClr val="tx1"/>
                    </a:solidFill>
                    <a:latin typeface="Microsoft Sans Serif" pitchFamily="34" charset="0"/>
                  </a:rPr>
                  <a:t> </a:t>
                </a:r>
                <a:endParaRPr lang="en-US" sz="2800" b="1" dirty="0" smtClean="0">
                  <a:solidFill>
                    <a:schemeClr val="tx1"/>
                  </a:solidFill>
                  <a:latin typeface="Microsoft Sans Serif" pitchFamily="34" charset="0"/>
                </a:endParaRPr>
              </a:p>
              <a:p>
                <a:pPr algn="ctr">
                  <a:lnSpc>
                    <a:spcPct val="120000"/>
                  </a:lnSpc>
                </a:pPr>
                <a:endParaRPr lang="en-US" sz="1400" b="1" dirty="0">
                  <a:latin typeface="Microsoft Sans Serif" pitchFamily="34" charset="0"/>
                </a:endParaRPr>
              </a:p>
              <a:p>
                <a:pPr algn="ctr">
                  <a:lnSpc>
                    <a:spcPct val="120000"/>
                  </a:lnSpc>
                </a:pPr>
                <a:r>
                  <a:rPr lang="en-US" sz="2800" dirty="0" smtClean="0">
                    <a:solidFill>
                      <a:schemeClr val="tx1"/>
                    </a:solidFill>
                    <a:latin typeface="Microsoft Sans Serif" pitchFamily="34" charset="0"/>
                  </a:rPr>
                  <a:t>we </a:t>
                </a:r>
                <a:r>
                  <a:rPr lang="en-US" sz="2800" dirty="0">
                    <a:solidFill>
                      <a:schemeClr val="tx1"/>
                    </a:solidFill>
                    <a:latin typeface="Microsoft Sans Serif" pitchFamily="34" charset="0"/>
                  </a:rPr>
                  <a:t>have</a:t>
                </a:r>
                <a:r>
                  <a:rPr lang="en-US" sz="2800" b="1" dirty="0">
                    <a:solidFill>
                      <a:schemeClr val="tx1"/>
                    </a:solidFill>
                    <a:latin typeface="Microsoft Sans Serif" pitchFamily="34" charset="0"/>
                  </a:rPr>
                  <a:t> </a:t>
                </a:r>
              </a:p>
            </p:txBody>
          </p:sp>
        </mc:Choice>
        <mc:Fallback xmlns="">
          <p:sp>
            <p:nvSpPr>
              <p:cNvPr id="89097" name="Text Box 9"/>
              <p:cNvSpPr txBox="1">
                <a:spLocks noRot="1" noChangeAspect="1" noMove="1" noResize="1" noEditPoints="1" noAdjustHandles="1" noChangeArrowheads="1" noChangeShapeType="1" noTextEdit="1"/>
              </p:cNvSpPr>
              <p:nvPr/>
            </p:nvSpPr>
            <p:spPr bwMode="ltGray">
              <a:xfrm>
                <a:off x="1143000" y="2101850"/>
                <a:ext cx="6858000" cy="1384995"/>
              </a:xfrm>
              <a:prstGeom prst="rect">
                <a:avLst/>
              </a:prstGeom>
              <a:blipFill rotWithShape="0">
                <a:blip r:embed="rId3"/>
                <a:stretch>
                  <a:fillRect t="-3524" b="-7930"/>
                </a:stretch>
              </a:blipFill>
              <a:ln w="9525">
                <a:noFill/>
                <a:miter lim="800000"/>
                <a:headEnd/>
                <a:tailEnd/>
              </a:ln>
            </p:spPr>
            <p:txBody>
              <a:bodyPr/>
              <a:lstStyle/>
              <a:p>
                <a:r>
                  <a:rPr lang="en-US">
                    <a:noFill/>
                  </a:rPr>
                  <a:t> </a:t>
                </a:r>
              </a:p>
            </p:txBody>
          </p:sp>
        </mc:Fallback>
      </mc:AlternateContent>
      <p:sp>
        <p:nvSpPr>
          <p:cNvPr id="34825" name="Text Box 10"/>
          <p:cNvSpPr txBox="1">
            <a:spLocks noChangeArrowheads="1"/>
          </p:cNvSpPr>
          <p:nvPr/>
        </p:nvSpPr>
        <p:spPr bwMode="ltGray">
          <a:xfrm>
            <a:off x="1584035" y="4908550"/>
            <a:ext cx="184731" cy="523220"/>
          </a:xfrm>
          <a:prstGeom prst="rect">
            <a:avLst/>
          </a:prstGeom>
          <a:noFill/>
          <a:ln w="9525">
            <a:noFill/>
            <a:miter lim="800000"/>
            <a:headEnd/>
            <a:tailEnd/>
          </a:ln>
        </p:spPr>
        <p:txBody>
          <a:bodyPr wrap="none">
            <a:spAutoFit/>
          </a:bodyPr>
          <a:lstStyle/>
          <a:p>
            <a:pPr algn="ctr"/>
            <a:endParaRPr lang="en-US" sz="2800">
              <a:latin typeface="Tahoma" pitchFamily="34" charset="0"/>
            </a:endParaRPr>
          </a:p>
        </p:txBody>
      </p:sp>
      <p:sp>
        <p:nvSpPr>
          <p:cNvPr id="89099" name="Rectangle 11"/>
          <p:cNvSpPr>
            <a:spLocks noChangeArrowheads="1"/>
          </p:cNvSpPr>
          <p:nvPr/>
        </p:nvSpPr>
        <p:spPr bwMode="ltGray">
          <a:xfrm>
            <a:off x="533400" y="5013176"/>
            <a:ext cx="7999040" cy="523220"/>
          </a:xfrm>
          <a:prstGeom prst="rect">
            <a:avLst/>
          </a:prstGeom>
          <a:noFill/>
          <a:ln w="9525">
            <a:noFill/>
            <a:miter lim="800000"/>
            <a:headEnd/>
            <a:tailEnd/>
          </a:ln>
        </p:spPr>
        <p:txBody>
          <a:bodyPr wrap="square">
            <a:spAutoFit/>
          </a:bodyPr>
          <a:lstStyle/>
          <a:p>
            <a:pPr algn="ctr"/>
            <a:r>
              <a:rPr lang="en-US" sz="2800">
                <a:latin typeface="Tahoma" pitchFamily="34" charset="0"/>
                <a:ea typeface="Arial Unicode MS" pitchFamily="34" charset="-128"/>
                <a:cs typeface="Arial Unicode MS" pitchFamily="34" charset="-128"/>
              </a:rPr>
              <a:t>   </a:t>
            </a:r>
            <a:r>
              <a:rPr lang="en-US" sz="2800">
                <a:latin typeface="Tahoma" pitchFamily="34" charset="0"/>
              </a:rPr>
              <a:t>(</a:t>
            </a:r>
            <a:r>
              <a:rPr lang="en-US" sz="2800" i="1">
                <a:latin typeface="Tahoma" pitchFamily="34" charset="0"/>
              </a:rPr>
              <a:t>A </a:t>
            </a:r>
            <a:r>
              <a:rPr lang="en-US" sz="2800">
                <a:latin typeface="Tahoma" pitchFamily="34" charset="0"/>
                <a:ea typeface="Arial Unicode MS" pitchFamily="34" charset="-128"/>
                <a:cs typeface="Arial Unicode MS" pitchFamily="34" charset="-128"/>
              </a:rPr>
              <a:t>∗</a:t>
            </a:r>
            <a:r>
              <a:rPr lang="en-US" sz="2800" i="1">
                <a:latin typeface="Tahoma" pitchFamily="34" charset="0"/>
                <a:ea typeface="Arial Unicode MS" pitchFamily="34" charset="-128"/>
                <a:cs typeface="Arial Unicode MS" pitchFamily="34" charset="-128"/>
              </a:rPr>
              <a:t>B</a:t>
            </a:r>
            <a:r>
              <a:rPr lang="en-US" sz="2800">
                <a:latin typeface="Tahoma" pitchFamily="34" charset="0"/>
                <a:ea typeface="Arial Unicode MS" pitchFamily="34" charset="-128"/>
                <a:cs typeface="Arial Unicode MS" pitchFamily="34" charset="-128"/>
              </a:rPr>
              <a:t>) is a fuzzy number </a:t>
            </a:r>
          </a:p>
        </p:txBody>
      </p:sp>
    </p:spTree>
    <p:extLst>
      <p:ext uri="{BB962C8B-B14F-4D97-AF65-F5344CB8AC3E}">
        <p14:creationId xmlns:p14="http://schemas.microsoft.com/office/powerpoint/2010/main" val="25571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89097"/>
                                        </p:tgtEl>
                                        <p:attrNameLst>
                                          <p:attrName>style.visibility</p:attrName>
                                        </p:attrNameLst>
                                      </p:cBhvr>
                                      <p:to>
                                        <p:strVal val="visible"/>
                                      </p:to>
                                    </p:set>
                                    <p:anim calcmode="lin" valueType="num">
                                      <p:cBhvr additive="base">
                                        <p:cTn id="7" dur="500" fill="hold"/>
                                        <p:tgtEl>
                                          <p:spTgt spid="89097"/>
                                        </p:tgtEl>
                                        <p:attrNameLst>
                                          <p:attrName>ppt_x</p:attrName>
                                        </p:attrNameLst>
                                      </p:cBhvr>
                                      <p:tavLst>
                                        <p:tav tm="0">
                                          <p:val>
                                            <p:strVal val="0-#ppt_w/2"/>
                                          </p:val>
                                        </p:tav>
                                        <p:tav tm="100000">
                                          <p:val>
                                            <p:strVal val="#ppt_x"/>
                                          </p:val>
                                        </p:tav>
                                      </p:tavLst>
                                    </p:anim>
                                    <p:anim calcmode="lin" valueType="num">
                                      <p:cBhvr additive="base">
                                        <p:cTn id="8" dur="500" fill="hold"/>
                                        <p:tgtEl>
                                          <p:spTgt spid="890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9095"/>
                                        </p:tgtEl>
                                        <p:attrNameLst>
                                          <p:attrName>style.visibility</p:attrName>
                                        </p:attrNameLst>
                                      </p:cBhvr>
                                      <p:to>
                                        <p:strVal val="visible"/>
                                      </p:to>
                                    </p:set>
                                    <p:anim calcmode="lin" valueType="num">
                                      <p:cBhvr additive="base">
                                        <p:cTn id="13" dur="500" fill="hold"/>
                                        <p:tgtEl>
                                          <p:spTgt spid="89095"/>
                                        </p:tgtEl>
                                        <p:attrNameLst>
                                          <p:attrName>ppt_x</p:attrName>
                                        </p:attrNameLst>
                                      </p:cBhvr>
                                      <p:tavLst>
                                        <p:tav tm="0">
                                          <p:val>
                                            <p:strVal val="1+#ppt_w/2"/>
                                          </p:val>
                                        </p:tav>
                                        <p:tav tm="100000">
                                          <p:val>
                                            <p:strVal val="#ppt_x"/>
                                          </p:val>
                                        </p:tav>
                                      </p:tavLst>
                                    </p:anim>
                                    <p:anim calcmode="lin" valueType="num">
                                      <p:cBhvr additive="base">
                                        <p:cTn id="14" dur="500" fill="hold"/>
                                        <p:tgtEl>
                                          <p:spTgt spid="8909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89099"/>
                                        </p:tgtEl>
                                        <p:attrNameLst>
                                          <p:attrName>style.visibility</p:attrName>
                                        </p:attrNameLst>
                                      </p:cBhvr>
                                      <p:to>
                                        <p:strVal val="visible"/>
                                      </p:to>
                                    </p:set>
                                    <p:anim calcmode="lin" valueType="num">
                                      <p:cBhvr additive="base">
                                        <p:cTn id="19" dur="500" fill="hold"/>
                                        <p:tgtEl>
                                          <p:spTgt spid="89099"/>
                                        </p:tgtEl>
                                        <p:attrNameLst>
                                          <p:attrName>ppt_x</p:attrName>
                                        </p:attrNameLst>
                                      </p:cBhvr>
                                      <p:tavLst>
                                        <p:tav tm="0">
                                          <p:val>
                                            <p:strVal val="0-#ppt_w/2"/>
                                          </p:val>
                                        </p:tav>
                                        <p:tav tm="100000">
                                          <p:val>
                                            <p:strVal val="#ppt_x"/>
                                          </p:val>
                                        </p:tav>
                                      </p:tavLst>
                                    </p:anim>
                                    <p:anim calcmode="lin" valueType="num">
                                      <p:cBhvr additive="base">
                                        <p:cTn id="20" dur="500" fill="hold"/>
                                        <p:tgtEl>
                                          <p:spTgt spid="890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5" grpId="0" autoUpdateAnimBg="0"/>
      <p:bldP spid="89097" grpId="0" autoUpdateAnimBg="0"/>
      <p:bldP spid="8909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ltGray">
          <a:xfrm>
            <a:off x="0" y="660523"/>
            <a:ext cx="9144000" cy="1040285"/>
          </a:xfrm>
          <a:prstGeom prst="rect">
            <a:avLst/>
          </a:prstGeom>
          <a:noFill/>
          <a:ln w="9525">
            <a:noFill/>
            <a:miter lim="800000"/>
            <a:headEnd/>
            <a:tailEnd/>
          </a:ln>
        </p:spPr>
        <p:txBody>
          <a:bodyPr>
            <a:spAutoFit/>
          </a:bodyPr>
          <a:lstStyle/>
          <a:p>
            <a:pPr algn="ctr">
              <a:lnSpc>
                <a:spcPct val="110000"/>
              </a:lnSpc>
            </a:pPr>
            <a:r>
              <a:rPr lang="en-US" sz="2800" dirty="0">
                <a:latin typeface="Comic Sans MS" pitchFamily="66" charset="0"/>
              </a:rPr>
              <a:t>OPERATIONS</a:t>
            </a:r>
          </a:p>
          <a:p>
            <a:pPr algn="ctr">
              <a:lnSpc>
                <a:spcPct val="110000"/>
              </a:lnSpc>
            </a:pPr>
            <a:r>
              <a:rPr lang="en-US" sz="2800" dirty="0">
                <a:latin typeface="Comic Sans MS" pitchFamily="66" charset="0"/>
              </a:rPr>
              <a:t> USING INTERVAL ARITHMETIC</a:t>
            </a:r>
          </a:p>
        </p:txBody>
      </p:sp>
      <p:sp>
        <p:nvSpPr>
          <p:cNvPr id="88067" name="Text Box 3"/>
          <p:cNvSpPr txBox="1">
            <a:spLocks noChangeArrowheads="1"/>
          </p:cNvSpPr>
          <p:nvPr/>
        </p:nvSpPr>
        <p:spPr bwMode="ltGray">
          <a:xfrm>
            <a:off x="2005013" y="2041684"/>
            <a:ext cx="5843587" cy="523220"/>
          </a:xfrm>
          <a:prstGeom prst="rect">
            <a:avLst/>
          </a:prstGeom>
          <a:noFill/>
          <a:ln w="9525">
            <a:noFill/>
            <a:miter lim="800000"/>
            <a:headEnd/>
            <a:tailEnd/>
          </a:ln>
        </p:spPr>
        <p:txBody>
          <a:bodyPr>
            <a:spAutoFit/>
          </a:bodyPr>
          <a:lstStyle/>
          <a:p>
            <a:pPr algn="ctr"/>
            <a:r>
              <a:rPr lang="en-US" sz="2800">
                <a:latin typeface="Tahoma" pitchFamily="34" charset="0"/>
              </a:rPr>
              <a:t>( </a:t>
            </a:r>
            <a:r>
              <a:rPr lang="en-US" sz="2800" i="1">
                <a:latin typeface="Tahoma" pitchFamily="34" charset="0"/>
              </a:rPr>
              <a:t>A </a:t>
            </a:r>
            <a:r>
              <a:rPr lang="en-US" sz="2800">
                <a:latin typeface="Tahoma" pitchFamily="34" charset="0"/>
                <a:ea typeface="Arial Unicode MS" pitchFamily="34" charset="-128"/>
                <a:cs typeface="Arial Unicode MS" pitchFamily="34" charset="-128"/>
              </a:rPr>
              <a:t>∗</a:t>
            </a:r>
            <a:r>
              <a:rPr lang="en-US" sz="2800" i="1">
                <a:latin typeface="Tahoma" pitchFamily="34" charset="0"/>
                <a:ea typeface="Arial Unicode MS" pitchFamily="34" charset="-128"/>
                <a:cs typeface="Arial Unicode MS" pitchFamily="34" charset="-128"/>
              </a:rPr>
              <a:t>B </a:t>
            </a:r>
            <a:r>
              <a:rPr lang="en-US" sz="2800">
                <a:latin typeface="Tahoma" pitchFamily="34" charset="0"/>
                <a:ea typeface="Arial Unicode MS" pitchFamily="34" charset="-128"/>
                <a:cs typeface="Arial Unicode MS" pitchFamily="34" charset="-128"/>
              </a:rPr>
              <a:t>)</a:t>
            </a:r>
            <a:r>
              <a:rPr lang="en-US" sz="2800" i="1" baseline="30000">
                <a:latin typeface="Tahoma" pitchFamily="34" charset="0"/>
                <a:cs typeface="Arial" charset="0"/>
              </a:rPr>
              <a:t>α</a:t>
            </a:r>
            <a:r>
              <a:rPr lang="en-US" sz="2800">
                <a:latin typeface="Tahoma" pitchFamily="34" charset="0"/>
                <a:ea typeface="Arial Unicode MS" pitchFamily="34" charset="-128"/>
                <a:cs typeface="Arial Unicode MS" pitchFamily="34" charset="-128"/>
              </a:rPr>
              <a:t> = </a:t>
            </a:r>
            <a:r>
              <a:rPr lang="en-US" sz="2800" i="1">
                <a:latin typeface="Tahoma" pitchFamily="34" charset="0"/>
              </a:rPr>
              <a:t>A </a:t>
            </a:r>
            <a:r>
              <a:rPr lang="en-US" sz="2800" i="1" baseline="30000">
                <a:latin typeface="Tahoma" pitchFamily="34" charset="0"/>
                <a:cs typeface="Arial" charset="0"/>
              </a:rPr>
              <a:t>α</a:t>
            </a:r>
            <a:r>
              <a:rPr lang="en-US" sz="2800" i="1">
                <a:latin typeface="Tahoma" pitchFamily="34" charset="0"/>
              </a:rPr>
              <a:t> </a:t>
            </a:r>
            <a:r>
              <a:rPr lang="en-US" sz="2800">
                <a:latin typeface="Tahoma" pitchFamily="34" charset="0"/>
                <a:ea typeface="Arial Unicode MS" pitchFamily="34" charset="-128"/>
                <a:cs typeface="Arial Unicode MS" pitchFamily="34" charset="-128"/>
              </a:rPr>
              <a:t>∗ </a:t>
            </a:r>
            <a:r>
              <a:rPr lang="en-US" sz="2800" i="1">
                <a:latin typeface="Tahoma" pitchFamily="34" charset="0"/>
                <a:ea typeface="Arial Unicode MS" pitchFamily="34" charset="-128"/>
                <a:cs typeface="Arial Unicode MS" pitchFamily="34" charset="-128"/>
              </a:rPr>
              <a:t>B </a:t>
            </a:r>
            <a:r>
              <a:rPr lang="en-US" sz="2800" i="1" baseline="30000">
                <a:latin typeface="Tahoma" pitchFamily="34" charset="0"/>
                <a:cs typeface="Arial" charset="0"/>
              </a:rPr>
              <a:t>α</a:t>
            </a:r>
          </a:p>
        </p:txBody>
      </p:sp>
      <p:sp>
        <p:nvSpPr>
          <p:cNvPr id="88068" name="Text Box 4"/>
          <p:cNvSpPr txBox="1">
            <a:spLocks noChangeArrowheads="1"/>
          </p:cNvSpPr>
          <p:nvPr/>
        </p:nvSpPr>
        <p:spPr bwMode="ltGray">
          <a:xfrm>
            <a:off x="1606550" y="3121804"/>
            <a:ext cx="6394450" cy="523220"/>
          </a:xfrm>
          <a:prstGeom prst="rect">
            <a:avLst/>
          </a:prstGeom>
          <a:noFill/>
          <a:ln w="9525">
            <a:noFill/>
            <a:miter lim="800000"/>
            <a:headEnd/>
            <a:tailEnd/>
          </a:ln>
        </p:spPr>
        <p:txBody>
          <a:bodyPr>
            <a:spAutoFit/>
          </a:bodyPr>
          <a:lstStyle/>
          <a:p>
            <a:pPr algn="ctr"/>
            <a:r>
              <a:rPr lang="en-US" sz="2800">
                <a:latin typeface="Tahoma" pitchFamily="34" charset="0"/>
                <a:ea typeface="Arial Unicode MS" pitchFamily="34" charset="-128"/>
                <a:cs typeface="Arial Unicode MS" pitchFamily="34" charset="-128"/>
              </a:rPr>
              <a:t>Where ‘∗’ : +,  -, ∙,  ⁄</a:t>
            </a:r>
          </a:p>
        </p:txBody>
      </p:sp>
      <p:sp>
        <p:nvSpPr>
          <p:cNvPr id="88070" name="Rectangle 6"/>
          <p:cNvSpPr>
            <a:spLocks noChangeArrowheads="1"/>
          </p:cNvSpPr>
          <p:nvPr/>
        </p:nvSpPr>
        <p:spPr bwMode="ltGray">
          <a:xfrm>
            <a:off x="609600" y="4191000"/>
            <a:ext cx="8172450" cy="523220"/>
          </a:xfrm>
          <a:prstGeom prst="rect">
            <a:avLst/>
          </a:prstGeom>
          <a:noFill/>
          <a:ln w="9525">
            <a:noFill/>
            <a:miter lim="800000"/>
            <a:headEnd/>
            <a:tailEnd/>
          </a:ln>
        </p:spPr>
        <p:txBody>
          <a:bodyPr>
            <a:spAutoFit/>
          </a:bodyPr>
          <a:lstStyle/>
          <a:p>
            <a:pPr algn="ctr"/>
            <a:r>
              <a:rPr lang="en-US" sz="2800">
                <a:latin typeface="Tahoma" pitchFamily="34" charset="0"/>
              </a:rPr>
              <a:t>( </a:t>
            </a:r>
            <a:r>
              <a:rPr lang="en-US" sz="2800" i="1">
                <a:latin typeface="Tahoma" pitchFamily="34" charset="0"/>
              </a:rPr>
              <a:t>A </a:t>
            </a:r>
            <a:r>
              <a:rPr lang="en-US" sz="2800">
                <a:latin typeface="Tahoma" pitchFamily="34" charset="0"/>
                <a:ea typeface="Arial Unicode MS" pitchFamily="34" charset="-128"/>
                <a:cs typeface="Arial Unicode MS" pitchFamily="34" charset="-128"/>
              </a:rPr>
              <a:t>∗ </a:t>
            </a:r>
            <a:r>
              <a:rPr lang="en-US" sz="2800" i="1">
                <a:latin typeface="Tahoma" pitchFamily="34" charset="0"/>
                <a:ea typeface="Arial Unicode MS" pitchFamily="34" charset="-128"/>
                <a:cs typeface="Arial Unicode MS" pitchFamily="34" charset="-128"/>
              </a:rPr>
              <a:t>B </a:t>
            </a:r>
            <a:r>
              <a:rPr lang="en-US" sz="2800">
                <a:latin typeface="Tahoma" pitchFamily="34" charset="0"/>
                <a:ea typeface="Arial Unicode MS" pitchFamily="34" charset="-128"/>
                <a:cs typeface="Arial Unicode MS" pitchFamily="34" charset="-128"/>
              </a:rPr>
              <a:t>) is a fuzzy number</a:t>
            </a:r>
          </a:p>
        </p:txBody>
      </p:sp>
    </p:spTree>
    <p:extLst>
      <p:ext uri="{BB962C8B-B14F-4D97-AF65-F5344CB8AC3E}">
        <p14:creationId xmlns:p14="http://schemas.microsoft.com/office/powerpoint/2010/main" val="46563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67"/>
                                        </p:tgtEl>
                                        <p:attrNameLst>
                                          <p:attrName>style.visibility</p:attrName>
                                        </p:attrNameLst>
                                      </p:cBhvr>
                                      <p:to>
                                        <p:strVal val="visible"/>
                                      </p:to>
                                    </p:set>
                                    <p:anim calcmode="lin" valueType="num">
                                      <p:cBhvr additive="base">
                                        <p:cTn id="7" dur="500" fill="hold"/>
                                        <p:tgtEl>
                                          <p:spTgt spid="88067"/>
                                        </p:tgtEl>
                                        <p:attrNameLst>
                                          <p:attrName>ppt_x</p:attrName>
                                        </p:attrNameLst>
                                      </p:cBhvr>
                                      <p:tavLst>
                                        <p:tav tm="0">
                                          <p:val>
                                            <p:strVal val="0-#ppt_w/2"/>
                                          </p:val>
                                        </p:tav>
                                        <p:tav tm="100000">
                                          <p:val>
                                            <p:strVal val="#ppt_x"/>
                                          </p:val>
                                        </p:tav>
                                      </p:tavLst>
                                    </p:anim>
                                    <p:anim calcmode="lin" valueType="num">
                                      <p:cBhvr additive="base">
                                        <p:cTn id="8" dur="500" fill="hold"/>
                                        <p:tgtEl>
                                          <p:spTgt spid="880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8068"/>
                                        </p:tgtEl>
                                        <p:attrNameLst>
                                          <p:attrName>style.visibility</p:attrName>
                                        </p:attrNameLst>
                                      </p:cBhvr>
                                      <p:to>
                                        <p:strVal val="visible"/>
                                      </p:to>
                                    </p:set>
                                    <p:anim calcmode="lin" valueType="num">
                                      <p:cBhvr additive="base">
                                        <p:cTn id="13" dur="500" fill="hold"/>
                                        <p:tgtEl>
                                          <p:spTgt spid="88068"/>
                                        </p:tgtEl>
                                        <p:attrNameLst>
                                          <p:attrName>ppt_x</p:attrName>
                                        </p:attrNameLst>
                                      </p:cBhvr>
                                      <p:tavLst>
                                        <p:tav tm="0">
                                          <p:val>
                                            <p:strVal val="0-#ppt_w/2"/>
                                          </p:val>
                                        </p:tav>
                                        <p:tav tm="100000">
                                          <p:val>
                                            <p:strVal val="#ppt_x"/>
                                          </p:val>
                                        </p:tav>
                                      </p:tavLst>
                                    </p:anim>
                                    <p:anim calcmode="lin" valueType="num">
                                      <p:cBhvr additive="base">
                                        <p:cTn id="14" dur="500" fill="hold"/>
                                        <p:tgtEl>
                                          <p:spTgt spid="880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8070"/>
                                        </p:tgtEl>
                                        <p:attrNameLst>
                                          <p:attrName>style.visibility</p:attrName>
                                        </p:attrNameLst>
                                      </p:cBhvr>
                                      <p:to>
                                        <p:strVal val="visible"/>
                                      </p:to>
                                    </p:set>
                                    <p:anim calcmode="lin" valueType="num">
                                      <p:cBhvr additive="base">
                                        <p:cTn id="19" dur="500" fill="hold"/>
                                        <p:tgtEl>
                                          <p:spTgt spid="88070"/>
                                        </p:tgtEl>
                                        <p:attrNameLst>
                                          <p:attrName>ppt_x</p:attrName>
                                        </p:attrNameLst>
                                      </p:cBhvr>
                                      <p:tavLst>
                                        <p:tav tm="0">
                                          <p:val>
                                            <p:strVal val="0-#ppt_w/2"/>
                                          </p:val>
                                        </p:tav>
                                        <p:tav tm="100000">
                                          <p:val>
                                            <p:strVal val="#ppt_x"/>
                                          </p:val>
                                        </p:tav>
                                      </p:tavLst>
                                    </p:anim>
                                    <p:anim calcmode="lin" valueType="num">
                                      <p:cBhvr additive="base">
                                        <p:cTn id="20" dur="500" fill="hold"/>
                                        <p:tgtEl>
                                          <p:spTgt spid="880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autoUpdateAnimBg="0"/>
      <p:bldP spid="88068" grpId="0" autoUpdateAnimBg="0"/>
      <p:bldP spid="8807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4"/>
          <p:cNvSpPr txBox="1">
            <a:spLocks noChangeArrowheads="1"/>
          </p:cNvSpPr>
          <p:nvPr/>
        </p:nvSpPr>
        <p:spPr bwMode="auto">
          <a:xfrm>
            <a:off x="726472" y="692696"/>
            <a:ext cx="7661952" cy="708025"/>
          </a:xfrm>
          <a:prstGeom prst="rect">
            <a:avLst/>
          </a:prstGeom>
          <a:noFill/>
          <a:ln w="28575" algn="ctr">
            <a:noFill/>
            <a:miter lim="800000"/>
            <a:headEnd/>
            <a:tailEnd/>
          </a:ln>
        </p:spPr>
        <p:txBody>
          <a:bodyPr wrap="square">
            <a:spAutoFit/>
          </a:bodyPr>
          <a:lstStyle/>
          <a:p>
            <a:pPr algn="ctr"/>
            <a:r>
              <a:rPr lang="en-US" sz="4000" b="1" dirty="0"/>
              <a:t>EDUCATION</a:t>
            </a:r>
          </a:p>
        </p:txBody>
      </p:sp>
      <p:sp>
        <p:nvSpPr>
          <p:cNvPr id="8208" name="Text Box 16"/>
          <p:cNvSpPr txBox="1">
            <a:spLocks noChangeArrowheads="1"/>
          </p:cNvSpPr>
          <p:nvPr/>
        </p:nvSpPr>
        <p:spPr bwMode="auto">
          <a:xfrm>
            <a:off x="906091" y="1294889"/>
            <a:ext cx="7357218" cy="2062103"/>
          </a:xfrm>
          <a:prstGeom prst="rect">
            <a:avLst/>
          </a:prstGeom>
          <a:noFill/>
          <a:ln w="28575" algn="ctr">
            <a:noFill/>
            <a:miter lim="800000"/>
            <a:headEnd/>
            <a:tailEnd/>
          </a:ln>
        </p:spPr>
        <p:txBody>
          <a:bodyPr wrap="square">
            <a:spAutoFit/>
          </a:bodyPr>
          <a:lstStyle/>
          <a:p>
            <a:pPr algn="just"/>
            <a:r>
              <a:rPr lang="en-US" sz="3200" dirty="0"/>
              <a:t> </a:t>
            </a:r>
            <a:r>
              <a:rPr lang="en-US" sz="3200" b="1" dirty="0"/>
              <a:t>EDUCATION</a:t>
            </a:r>
            <a:r>
              <a:rPr lang="en-US" sz="3200" dirty="0"/>
              <a:t> is a </a:t>
            </a:r>
            <a:r>
              <a:rPr lang="en-US" sz="3200" b="1" i="1" dirty="0"/>
              <a:t>weapon</a:t>
            </a:r>
            <a:r>
              <a:rPr lang="en-US" sz="3200" dirty="0"/>
              <a:t> whose effects 			</a:t>
            </a:r>
            <a:r>
              <a:rPr lang="en-US" sz="3200" dirty="0" smtClean="0"/>
              <a:t>depend </a:t>
            </a:r>
            <a:r>
              <a:rPr lang="en-US" sz="3200" dirty="0"/>
              <a:t>on who holds it in </a:t>
            </a:r>
            <a:r>
              <a:rPr lang="en-US" sz="3200" dirty="0" smtClean="0"/>
              <a:t>			his hands </a:t>
            </a:r>
            <a:r>
              <a:rPr lang="en-US" sz="3200" dirty="0"/>
              <a:t>&amp; at whom it is </a:t>
            </a:r>
            <a:r>
              <a:rPr lang="en-US" sz="3200" dirty="0" smtClean="0"/>
              <a:t>			aimed </a:t>
            </a:r>
            <a:endParaRPr lang="en-US" sz="3200" dirty="0"/>
          </a:p>
        </p:txBody>
      </p:sp>
      <p:sp>
        <p:nvSpPr>
          <p:cNvPr id="8209" name="Text Box 17"/>
          <p:cNvSpPr txBox="1">
            <a:spLocks noChangeArrowheads="1"/>
          </p:cNvSpPr>
          <p:nvPr/>
        </p:nvSpPr>
        <p:spPr bwMode="auto">
          <a:xfrm>
            <a:off x="755576" y="3581400"/>
            <a:ext cx="7632848" cy="2776145"/>
          </a:xfrm>
          <a:prstGeom prst="rect">
            <a:avLst/>
          </a:prstGeom>
          <a:noFill/>
          <a:ln w="28575" algn="ctr">
            <a:noFill/>
            <a:miter lim="800000"/>
            <a:headEnd/>
            <a:tailEnd/>
          </a:ln>
        </p:spPr>
        <p:txBody>
          <a:bodyPr wrap="square">
            <a:spAutoFit/>
          </a:bodyPr>
          <a:lstStyle/>
          <a:p>
            <a:pPr>
              <a:buFontTx/>
              <a:buChar char="•"/>
              <a:defRPr/>
            </a:pPr>
            <a:r>
              <a:rPr lang="en-US" dirty="0"/>
              <a:t>   </a:t>
            </a:r>
            <a:r>
              <a:rPr lang="en-US" sz="2800" dirty="0"/>
              <a:t>Education is the manifestation of the perfection </a:t>
            </a:r>
          </a:p>
          <a:p>
            <a:pPr>
              <a:defRPr/>
            </a:pPr>
            <a:r>
              <a:rPr lang="en-US" sz="2800" dirty="0"/>
              <a:t>   </a:t>
            </a:r>
            <a:r>
              <a:rPr lang="en-US" sz="2800" b="1" dirty="0"/>
              <a:t>already in man</a:t>
            </a:r>
          </a:p>
          <a:p>
            <a:pPr lvl="1">
              <a:defRPr/>
            </a:pPr>
            <a:r>
              <a:rPr lang="en-US" dirty="0"/>
              <a:t>				     </a:t>
            </a:r>
            <a:r>
              <a:rPr lang="en-US" dirty="0" smtClean="0"/>
              <a:t>        </a:t>
            </a:r>
            <a:r>
              <a:rPr lang="en-US" dirty="0"/>
              <a:t>- </a:t>
            </a:r>
            <a:r>
              <a:rPr lang="en-US" b="1" i="1" dirty="0"/>
              <a:t>Swami Vivekananda</a:t>
            </a:r>
          </a:p>
          <a:p>
            <a:pPr lvl="1">
              <a:lnSpc>
                <a:spcPct val="60000"/>
              </a:lnSpc>
              <a:defRPr/>
            </a:pPr>
            <a:endParaRPr lang="en-US" dirty="0" smtClean="0"/>
          </a:p>
          <a:p>
            <a:pPr>
              <a:buFontTx/>
              <a:buChar char="•"/>
              <a:defRPr/>
            </a:pPr>
            <a:r>
              <a:rPr lang="en-US" dirty="0" smtClean="0"/>
              <a:t>   </a:t>
            </a:r>
            <a:r>
              <a:rPr lang="en-US" sz="2800" b="1" i="1" dirty="0" smtClean="0"/>
              <a:t>Intelligence plus character </a:t>
            </a:r>
            <a:r>
              <a:rPr lang="en-US" sz="2800" dirty="0" smtClean="0"/>
              <a:t>– that is the goal of                    </a:t>
            </a:r>
          </a:p>
          <a:p>
            <a:pPr>
              <a:defRPr/>
            </a:pPr>
            <a:r>
              <a:rPr lang="en-US" sz="2800" dirty="0" smtClean="0"/>
              <a:t>    </a:t>
            </a:r>
            <a:r>
              <a:rPr lang="en-US" sz="2800" dirty="0"/>
              <a:t>real education</a:t>
            </a:r>
          </a:p>
          <a:p>
            <a:pPr lvl="1">
              <a:defRPr/>
            </a:pPr>
            <a:r>
              <a:rPr lang="en-US" dirty="0"/>
              <a:t>				</a:t>
            </a:r>
            <a:r>
              <a:rPr lang="en-US" dirty="0" smtClean="0"/>
              <a:t>       </a:t>
            </a:r>
            <a:r>
              <a:rPr lang="en-US" dirty="0"/>
              <a:t>- </a:t>
            </a:r>
            <a:r>
              <a:rPr lang="en-US" b="1" i="1" dirty="0"/>
              <a:t> Martin Luther King, Jr </a:t>
            </a:r>
          </a:p>
        </p:txBody>
      </p:sp>
    </p:spTree>
    <p:extLst>
      <p:ext uri="{BB962C8B-B14F-4D97-AF65-F5344CB8AC3E}">
        <p14:creationId xmlns:p14="http://schemas.microsoft.com/office/powerpoint/2010/main" val="175512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8208"/>
                                        </p:tgtEl>
                                        <p:attrNameLst>
                                          <p:attrName>style.visibility</p:attrName>
                                        </p:attrNameLst>
                                      </p:cBhvr>
                                      <p:to>
                                        <p:strVal val="visible"/>
                                      </p:to>
                                    </p:set>
                                    <p:animEffect transition="in" filter="diamond(out)">
                                      <p:cBhvr>
                                        <p:cTn id="7" dur="2000"/>
                                        <p:tgtEl>
                                          <p:spTgt spid="820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209"/>
                                        </p:tgtEl>
                                        <p:attrNameLst>
                                          <p:attrName>style.visibility</p:attrName>
                                        </p:attrNameLst>
                                      </p:cBhvr>
                                      <p:to>
                                        <p:strVal val="visible"/>
                                      </p:to>
                                    </p:set>
                                    <p:animEffect transition="in" filter="blinds(horizontal)">
                                      <p:cBhvr>
                                        <p:cTn id="12" dur="500"/>
                                        <p:tgtEl>
                                          <p:spTgt spid="8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8" grpId="0"/>
      <p:bldP spid="820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8073" name="Text Box 9"/>
              <p:cNvSpPr txBox="1">
                <a:spLocks noChangeArrowheads="1"/>
              </p:cNvSpPr>
              <p:nvPr/>
            </p:nvSpPr>
            <p:spPr bwMode="ltGray">
              <a:xfrm>
                <a:off x="755576" y="1340768"/>
                <a:ext cx="7704856" cy="3693319"/>
              </a:xfrm>
              <a:prstGeom prst="rect">
                <a:avLst/>
              </a:prstGeom>
              <a:noFill/>
              <a:ln w="9525">
                <a:noFill/>
                <a:miter lim="800000"/>
                <a:headEnd/>
                <a:tailEnd/>
              </a:ln>
            </p:spPr>
            <p:txBody>
              <a:bodyPr wrap="square">
                <a:spAutoFit/>
              </a:bodyPr>
              <a:lstStyle/>
              <a:p>
                <a:pPr>
                  <a:lnSpc>
                    <a:spcPct val="150000"/>
                  </a:lnSpc>
                </a:pPr>
                <a:r>
                  <a:rPr lang="en-US" sz="3600" dirty="0" smtClean="0">
                    <a:solidFill>
                      <a:schemeClr val="tx1"/>
                    </a:solidFill>
                    <a:latin typeface="Tahoma" pitchFamily="34" charset="0"/>
                  </a:rPr>
                  <a:t>	Fuzzy Real Numbers are 	characterized using family of </a:t>
                </a:r>
                <a:r>
                  <a:rPr lang="en-US" sz="3600" dirty="0" smtClean="0">
                    <a:solidFill>
                      <a:schemeClr val="tx1"/>
                    </a:solidFill>
                    <a:latin typeface="Tahoma" pitchFamily="34" charset="0"/>
                    <a:sym typeface="Symbol" pitchFamily="18" charset="2"/>
                  </a:rPr>
                  <a:t></a:t>
                </a:r>
                <a14:m>
                  <m:oMath xmlns:m="http://schemas.openxmlformats.org/officeDocument/2006/math">
                    <m:r>
                      <a:rPr lang="en-US" sz="3600" b="0" i="0" smtClean="0">
                        <a:solidFill>
                          <a:schemeClr val="tx1"/>
                        </a:solidFill>
                        <a:latin typeface="Cambria Math" charset="0"/>
                        <a:ea typeface="Cambria Math" charset="0"/>
                        <a:cs typeface="Cambria Math" charset="0"/>
                        <a:sym typeface="Symbol" pitchFamily="18" charset="2"/>
                      </a:rPr>
                      <m:t>       </m:t>
                    </m:r>
                    <m:r>
                      <a:rPr lang="en-US" sz="3600" i="1" smtClean="0">
                        <a:solidFill>
                          <a:schemeClr val="tx1"/>
                        </a:solidFill>
                        <a:latin typeface="Cambria Math" charset="0"/>
                        <a:ea typeface="Cambria Math" charset="0"/>
                        <a:cs typeface="Cambria Math" charset="0"/>
                        <a:sym typeface="Symbol" pitchFamily="18" charset="2"/>
                      </a:rPr>
                      <m:t>𝛼</m:t>
                    </m:r>
                  </m:oMath>
                </a14:m>
                <a:r>
                  <a:rPr lang="en-US" sz="3600" dirty="0" smtClean="0">
                    <a:solidFill>
                      <a:schemeClr val="tx1"/>
                    </a:solidFill>
                    <a:latin typeface="Tahoma" pitchFamily="34" charset="0"/>
                    <a:sym typeface="Symbol" pitchFamily="18" charset="2"/>
                  </a:rPr>
                  <a:t>-</a:t>
                </a:r>
                <a:r>
                  <a:rPr lang="en-US" sz="3600" dirty="0">
                    <a:solidFill>
                      <a:schemeClr val="tx1"/>
                    </a:solidFill>
                    <a:latin typeface="Tahoma" pitchFamily="34" charset="0"/>
                    <a:sym typeface="Symbol" pitchFamily="18" charset="2"/>
                  </a:rPr>
                  <a:t>level sets       </a:t>
                </a:r>
                <a:endParaRPr lang="en-US" sz="3600" dirty="0" smtClean="0">
                  <a:solidFill>
                    <a:schemeClr val="tx1"/>
                  </a:solidFill>
                  <a:latin typeface="Tahoma" pitchFamily="34" charset="0"/>
                  <a:sym typeface="Symbol" pitchFamily="18" charset="2"/>
                </a:endParaRPr>
              </a:p>
              <a:p>
                <a:pPr>
                  <a:lnSpc>
                    <a:spcPct val="200000"/>
                  </a:lnSpc>
                </a:pPr>
                <a:r>
                  <a:rPr lang="en-US" sz="3600" dirty="0">
                    <a:latin typeface="Tahoma" pitchFamily="34" charset="0"/>
                    <a:sym typeface="Symbol" pitchFamily="18" charset="2"/>
                  </a:rPr>
                  <a:t>	</a:t>
                </a:r>
                <a:r>
                  <a:rPr lang="en-US" sz="3600" dirty="0" smtClean="0">
                    <a:latin typeface="Tahoma" pitchFamily="34" charset="0"/>
                    <a:sym typeface="Symbol" pitchFamily="18" charset="2"/>
                  </a:rPr>
                  <a:t>				</a:t>
                </a:r>
                <a:r>
                  <a:rPr lang="en-US" sz="3600" dirty="0" smtClean="0">
                    <a:solidFill>
                      <a:schemeClr val="tx1"/>
                    </a:solidFill>
                    <a:latin typeface="Tahoma" pitchFamily="34" charset="0"/>
                    <a:sym typeface="Symbol" pitchFamily="18" charset="2"/>
                  </a:rPr>
                  <a:t>- </a:t>
                </a:r>
                <a:r>
                  <a:rPr lang="en-US" sz="3600" i="1" dirty="0" err="1">
                    <a:solidFill>
                      <a:schemeClr val="tx1"/>
                    </a:solidFill>
                    <a:latin typeface="Tahoma" pitchFamily="34" charset="0"/>
                    <a:sym typeface="Symbol" pitchFamily="18" charset="2"/>
                  </a:rPr>
                  <a:t>Osmo</a:t>
                </a:r>
                <a:r>
                  <a:rPr lang="en-US" sz="3600" i="1" dirty="0">
                    <a:solidFill>
                      <a:schemeClr val="tx1"/>
                    </a:solidFill>
                    <a:latin typeface="Tahoma" pitchFamily="34" charset="0"/>
                    <a:sym typeface="Symbol" pitchFamily="18" charset="2"/>
                  </a:rPr>
                  <a:t> </a:t>
                </a:r>
                <a:r>
                  <a:rPr lang="en-US" sz="3600" i="1" dirty="0" err="1">
                    <a:solidFill>
                      <a:schemeClr val="tx1"/>
                    </a:solidFill>
                    <a:latin typeface="Tahoma" pitchFamily="34" charset="0"/>
                    <a:sym typeface="Symbol" pitchFamily="18" charset="2"/>
                  </a:rPr>
                  <a:t>Kaleva</a:t>
                </a:r>
                <a:r>
                  <a:rPr lang="en-US" sz="3600" i="1" dirty="0">
                    <a:solidFill>
                      <a:schemeClr val="tx1"/>
                    </a:solidFill>
                    <a:latin typeface="Tahoma" pitchFamily="34" charset="0"/>
                    <a:sym typeface="Symbol" pitchFamily="18" charset="2"/>
                  </a:rPr>
                  <a:t> </a:t>
                </a:r>
              </a:p>
            </p:txBody>
          </p:sp>
        </mc:Choice>
        <mc:Fallback xmlns="">
          <p:sp>
            <p:nvSpPr>
              <p:cNvPr id="88073" name="Text Box 9"/>
              <p:cNvSpPr txBox="1">
                <a:spLocks noRot="1" noChangeAspect="1" noMove="1" noResize="1" noEditPoints="1" noAdjustHandles="1" noChangeArrowheads="1" noChangeShapeType="1" noTextEdit="1"/>
              </p:cNvSpPr>
              <p:nvPr/>
            </p:nvSpPr>
            <p:spPr bwMode="ltGray">
              <a:xfrm>
                <a:off x="755576" y="1340768"/>
                <a:ext cx="7704856" cy="3693319"/>
              </a:xfrm>
              <a:prstGeom prst="rect">
                <a:avLst/>
              </a:prstGeom>
              <a:blipFill rotWithShape="0">
                <a:blip r:embed="rId3"/>
                <a:stretch>
                  <a:fillRect l="-2453" r="-1820" b="-330"/>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30445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73"/>
                                        </p:tgtEl>
                                        <p:attrNameLst>
                                          <p:attrName>style.visibility</p:attrName>
                                        </p:attrNameLst>
                                      </p:cBhvr>
                                      <p:to>
                                        <p:strVal val="visible"/>
                                      </p:to>
                                    </p:set>
                                    <p:anim calcmode="lin" valueType="num">
                                      <p:cBhvr additive="base">
                                        <p:cTn id="7" dur="500" fill="hold"/>
                                        <p:tgtEl>
                                          <p:spTgt spid="88073"/>
                                        </p:tgtEl>
                                        <p:attrNameLst>
                                          <p:attrName>ppt_x</p:attrName>
                                        </p:attrNameLst>
                                      </p:cBhvr>
                                      <p:tavLst>
                                        <p:tav tm="0">
                                          <p:val>
                                            <p:strVal val="0-#ppt_w/2"/>
                                          </p:val>
                                        </p:tav>
                                        <p:tav tm="100000">
                                          <p:val>
                                            <p:strVal val="#ppt_x"/>
                                          </p:val>
                                        </p:tav>
                                      </p:tavLst>
                                    </p:anim>
                                    <p:anim calcmode="lin" valueType="num">
                                      <p:cBhvr additive="base">
                                        <p:cTn id="8" dur="500" fill="hold"/>
                                        <p:tgtEl>
                                          <p:spTgt spid="880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3"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Text Box 2"/>
          <p:cNvSpPr txBox="1">
            <a:spLocks noChangeArrowheads="1"/>
          </p:cNvSpPr>
          <p:nvPr/>
        </p:nvSpPr>
        <p:spPr bwMode="ltGray">
          <a:xfrm>
            <a:off x="1909653" y="745540"/>
            <a:ext cx="5570756" cy="523220"/>
          </a:xfrm>
          <a:prstGeom prst="rect">
            <a:avLst/>
          </a:prstGeom>
          <a:noFill/>
          <a:ln w="9525">
            <a:noFill/>
            <a:miter lim="800000"/>
            <a:headEnd/>
            <a:tailEnd/>
          </a:ln>
        </p:spPr>
        <p:txBody>
          <a:bodyPr wrap="none">
            <a:spAutoFit/>
          </a:bodyPr>
          <a:lstStyle/>
          <a:p>
            <a:pPr algn="ctr"/>
            <a:r>
              <a:rPr lang="en-US" sz="2800" b="1" i="1">
                <a:latin typeface="Comic Sans MS" pitchFamily="66" charset="0"/>
              </a:rPr>
              <a:t>Order in Fuzzy Numbers- </a:t>
            </a:r>
            <a:r>
              <a:rPr lang="en-US" sz="2800" dirty="0" err="1">
                <a:latin typeface="Tahoma" pitchFamily="34" charset="0"/>
                <a:ea typeface="Arial Unicode MS" pitchFamily="34" charset="-128"/>
                <a:cs typeface="Arial Unicode MS" pitchFamily="34" charset="-128"/>
              </a:rPr>
              <a:t>ℛ</a:t>
            </a:r>
            <a:r>
              <a:rPr lang="en-US" sz="2800" dirty="0">
                <a:latin typeface="Tahoma" pitchFamily="34" charset="0"/>
                <a:ea typeface="Arial Unicode MS" pitchFamily="34" charset="-128"/>
                <a:cs typeface="Arial Unicode MS" pitchFamily="34" charset="-128"/>
              </a:rPr>
              <a:t>(</a:t>
            </a:r>
            <a:r>
              <a:rPr lang="en-US" sz="2800" i="1" dirty="0">
                <a:latin typeface="Tahoma" pitchFamily="34" charset="0"/>
                <a:ea typeface="Arial Unicode MS" pitchFamily="34" charset="-128"/>
                <a:cs typeface="Arial Unicode MS" pitchFamily="34" charset="-128"/>
              </a:rPr>
              <a:t>I </a:t>
            </a:r>
            <a:r>
              <a:rPr lang="en-US" sz="2800" dirty="0">
                <a:latin typeface="Tahoma" pitchFamily="34" charset="0"/>
                <a:ea typeface="Arial Unicode MS" pitchFamily="34" charset="-128"/>
                <a:cs typeface="Arial Unicode MS" pitchFamily="34" charset="-128"/>
              </a:rPr>
              <a:t>)</a:t>
            </a:r>
            <a:endParaRPr lang="en-US" sz="2800" b="1" i="1" dirty="0">
              <a:latin typeface="Comic Sans MS" pitchFamily="66" charset="0"/>
            </a:endParaRPr>
          </a:p>
        </p:txBody>
      </p:sp>
      <mc:AlternateContent xmlns:mc="http://schemas.openxmlformats.org/markup-compatibility/2006" xmlns:a14="http://schemas.microsoft.com/office/drawing/2010/main">
        <mc:Choice Requires="a14">
          <p:sp>
            <p:nvSpPr>
              <p:cNvPr id="5129" name="Text Box 6"/>
              <p:cNvSpPr txBox="1">
                <a:spLocks noChangeArrowheads="1"/>
              </p:cNvSpPr>
              <p:nvPr/>
            </p:nvSpPr>
            <p:spPr bwMode="ltGray">
              <a:xfrm>
                <a:off x="877888" y="1524000"/>
                <a:ext cx="7961312" cy="2751138"/>
              </a:xfrm>
              <a:prstGeom prst="rect">
                <a:avLst/>
              </a:prstGeom>
              <a:noFill/>
              <a:ln w="9525">
                <a:noFill/>
                <a:miter lim="800000"/>
                <a:headEnd/>
                <a:tailEnd/>
              </a:ln>
            </p:spPr>
            <p:txBody>
              <a:bodyPr>
                <a:spAutoFit/>
              </a:bodyPr>
              <a:lstStyle/>
              <a:p>
                <a:pPr>
                  <a:lnSpc>
                    <a:spcPct val="150000"/>
                  </a:lnSpc>
                </a:pPr>
                <a:r>
                  <a:rPr lang="en-US" sz="2800" dirty="0" smtClean="0">
                    <a:solidFill>
                      <a:srgbClr val="0000FF"/>
                    </a:solidFill>
                    <a:latin typeface="Tahoma" pitchFamily="34" charset="0"/>
                  </a:rPr>
                  <a:t>If fuzzy </a:t>
                </a:r>
                <a:r>
                  <a:rPr lang="en-US" sz="2800" dirty="0">
                    <a:solidFill>
                      <a:srgbClr val="0000FF"/>
                    </a:solidFill>
                    <a:latin typeface="Tahoma" pitchFamily="34" charset="0"/>
                  </a:rPr>
                  <a:t>numbers, </a:t>
                </a:r>
                <a:r>
                  <a:rPr lang="en-US" sz="2800" i="1" dirty="0" smtClean="0">
                    <a:solidFill>
                      <a:srgbClr val="0000FF"/>
                    </a:solidFill>
                    <a:latin typeface="Tahoma" pitchFamily="34" charset="0"/>
                  </a:rPr>
                  <a:t> </a:t>
                </a:r>
                <a14:m>
                  <m:oMath xmlns:m="http://schemas.openxmlformats.org/officeDocument/2006/math">
                    <m:r>
                      <a:rPr lang="en-US" sz="2800" i="1">
                        <a:solidFill>
                          <a:srgbClr val="0000FF"/>
                        </a:solidFill>
                        <a:latin typeface="Cambria Math" charset="0"/>
                        <a:ea typeface="Cambria Math" charset="0"/>
                        <a:cs typeface="Cambria Math" charset="0"/>
                        <a:sym typeface="Symbol" pitchFamily="18" charset="2"/>
                      </a:rPr>
                      <m:t>𝜂</m:t>
                    </m:r>
                  </m:oMath>
                </a14:m>
                <a:r>
                  <a:rPr lang="en-US" sz="2800" i="1" dirty="0">
                    <a:solidFill>
                      <a:srgbClr val="0000FF"/>
                    </a:solidFill>
                    <a:latin typeface="Tahoma" pitchFamily="34" charset="0"/>
                    <a:sym typeface="Symbol" pitchFamily="18" charset="2"/>
                  </a:rPr>
                  <a:t> and </a:t>
                </a:r>
                <a14:m>
                  <m:oMath xmlns:m="http://schemas.openxmlformats.org/officeDocument/2006/math">
                    <m:r>
                      <a:rPr lang="en-US" sz="2800" i="1">
                        <a:solidFill>
                          <a:srgbClr val="0000FF"/>
                        </a:solidFill>
                        <a:latin typeface="Cambria Math" charset="0"/>
                        <a:ea typeface="Cambria Math" charset="0"/>
                        <a:cs typeface="Cambria Math" charset="0"/>
                        <a:sym typeface="Symbol" pitchFamily="18" charset="2"/>
                      </a:rPr>
                      <m:t>𝛿</m:t>
                    </m:r>
                  </m:oMath>
                </a14:m>
                <a:r>
                  <a:rPr lang="en-US" sz="2800" dirty="0">
                    <a:solidFill>
                      <a:srgbClr val="0000FF"/>
                    </a:solidFill>
                    <a:latin typeface="Tahoma" pitchFamily="34" charset="0"/>
                  </a:rPr>
                  <a:t> </a:t>
                </a:r>
                <a:r>
                  <a:rPr lang="en-US" sz="2800" dirty="0" smtClean="0">
                    <a:solidFill>
                      <a:srgbClr val="0000FF"/>
                    </a:solidFill>
                    <a:latin typeface="Tahoma" pitchFamily="34" charset="0"/>
                  </a:rPr>
                  <a:t>satisfy </a:t>
                </a:r>
                <a:r>
                  <a:rPr lang="en-US" sz="2800" i="1" dirty="0" smtClean="0">
                    <a:solidFill>
                      <a:srgbClr val="0000FF"/>
                    </a:solidFill>
                    <a:latin typeface="Tahoma" pitchFamily="34" charset="0"/>
                    <a:sym typeface="Symbol" pitchFamily="18" charset="2"/>
                  </a:rPr>
                  <a:t></a:t>
                </a:r>
                <a14:m>
                  <m:oMath xmlns:m="http://schemas.openxmlformats.org/officeDocument/2006/math">
                    <m:r>
                      <a:rPr lang="en-US" sz="2800" i="1" smtClean="0">
                        <a:solidFill>
                          <a:srgbClr val="0000FF"/>
                        </a:solidFill>
                        <a:latin typeface="Cambria Math" charset="0"/>
                        <a:ea typeface="Cambria Math" charset="0"/>
                        <a:cs typeface="Cambria Math" charset="0"/>
                        <a:sym typeface="Symbol" pitchFamily="18" charset="2"/>
                      </a:rPr>
                      <m:t>𝜂</m:t>
                    </m:r>
                  </m:oMath>
                </a14:m>
                <a:r>
                  <a:rPr lang="en-US" sz="2800" i="1" dirty="0" smtClean="0">
                    <a:solidFill>
                      <a:srgbClr val="0000FF"/>
                    </a:solidFill>
                    <a:latin typeface="Tahoma" pitchFamily="34" charset="0"/>
                    <a:sym typeface="Symbol" pitchFamily="18" charset="2"/>
                  </a:rPr>
                  <a:t> </a:t>
                </a:r>
                <a:r>
                  <a:rPr lang="en-US" sz="2800" i="1" dirty="0">
                    <a:solidFill>
                      <a:srgbClr val="0000FF"/>
                    </a:solidFill>
                    <a:latin typeface="Tahoma" pitchFamily="34" charset="0"/>
                    <a:sym typeface="MT Extra" pitchFamily="18" charset="2"/>
                  </a:rPr>
                  <a:t></a:t>
                </a:r>
                <a:r>
                  <a:rPr lang="en-US" sz="2800" i="1" dirty="0">
                    <a:solidFill>
                      <a:srgbClr val="0000FF"/>
                    </a:solidFill>
                    <a:latin typeface="Tahoma" pitchFamily="34" charset="0"/>
                    <a:sym typeface="Symbol" pitchFamily="18" charset="2"/>
                  </a:rPr>
                  <a:t> </a:t>
                </a:r>
                <a14:m>
                  <m:oMath xmlns:m="http://schemas.openxmlformats.org/officeDocument/2006/math">
                    <m:r>
                      <a:rPr lang="en-US" sz="2800" i="1" smtClean="0">
                        <a:solidFill>
                          <a:srgbClr val="0000FF"/>
                        </a:solidFill>
                        <a:latin typeface="Cambria Math" charset="0"/>
                        <a:ea typeface="Cambria Math" charset="0"/>
                        <a:cs typeface="Cambria Math" charset="0"/>
                        <a:sym typeface="Symbol" pitchFamily="18" charset="2"/>
                      </a:rPr>
                      <m:t>𝛿</m:t>
                    </m:r>
                  </m:oMath>
                </a14:m>
                <a:r>
                  <a:rPr lang="en-US" sz="2800" i="1" dirty="0" smtClean="0">
                    <a:solidFill>
                      <a:srgbClr val="0000FF"/>
                    </a:solidFill>
                    <a:latin typeface="Tahoma" pitchFamily="34" charset="0"/>
                    <a:sym typeface="Symbol" pitchFamily="18" charset="2"/>
                  </a:rPr>
                  <a:t></a:t>
                </a:r>
                <a:r>
                  <a:rPr lang="en-US" sz="2800" dirty="0" smtClean="0">
                    <a:solidFill>
                      <a:srgbClr val="0000FF"/>
                    </a:solidFill>
                    <a:latin typeface="Tahoma" pitchFamily="34" charset="0"/>
                  </a:rPr>
                  <a:t>  </a:t>
                </a:r>
              </a:p>
              <a:p>
                <a:pPr algn="ctr">
                  <a:lnSpc>
                    <a:spcPct val="150000"/>
                  </a:lnSpc>
                </a:pPr>
                <a:r>
                  <a:rPr lang="en-US" sz="2800" dirty="0" smtClean="0">
                    <a:solidFill>
                      <a:srgbClr val="C00000"/>
                    </a:solidFill>
                    <a:latin typeface="Tahoma" pitchFamily="34" charset="0"/>
                  </a:rPr>
                  <a:t>if and only if </a:t>
                </a:r>
              </a:p>
              <a:p>
                <a:pPr>
                  <a:lnSpc>
                    <a:spcPct val="150000"/>
                  </a:lnSpc>
                </a:pPr>
                <a:r>
                  <a:rPr lang="en-US" sz="2800" dirty="0" smtClean="0">
                    <a:solidFill>
                      <a:srgbClr val="0000FF"/>
                    </a:solidFill>
                    <a:latin typeface="Tahoma" pitchFamily="34" charset="0"/>
                  </a:rPr>
                  <a:t>for </a:t>
                </a:r>
                <a14:m>
                  <m:oMath xmlns:m="http://schemas.openxmlformats.org/officeDocument/2006/math">
                    <m:r>
                      <a:rPr lang="en-US" sz="2800" i="1" smtClean="0">
                        <a:solidFill>
                          <a:srgbClr val="0000FF"/>
                        </a:solidFill>
                        <a:latin typeface="Cambria Math" charset="0"/>
                        <a:ea typeface="Cambria Math" charset="0"/>
                        <a:cs typeface="Cambria Math" charset="0"/>
                        <a:sym typeface="Symbol" pitchFamily="18" charset="2"/>
                      </a:rPr>
                      <m:t>𝛼</m:t>
                    </m:r>
                    <m:r>
                      <a:rPr lang="en-US" sz="2800" i="1" smtClean="0">
                        <a:solidFill>
                          <a:srgbClr val="0000FF"/>
                        </a:solidFill>
                        <a:latin typeface="Cambria Math" charset="0"/>
                        <a:ea typeface="Cambria Math" charset="0"/>
                        <a:cs typeface="Cambria Math" charset="0"/>
                        <a:sym typeface="Symbol" pitchFamily="18" charset="2"/>
                      </a:rPr>
                      <m:t>∈ </m:t>
                    </m:r>
                  </m:oMath>
                </a14:m>
                <a:r>
                  <a:rPr lang="en-US" sz="2800" dirty="0" smtClean="0">
                    <a:solidFill>
                      <a:srgbClr val="0000FF"/>
                    </a:solidFill>
                    <a:latin typeface="Tahoma" pitchFamily="34" charset="0"/>
                    <a:sym typeface="Symbol" pitchFamily="18" charset="2"/>
                  </a:rPr>
                  <a:t>(</a:t>
                </a:r>
                <a:r>
                  <a:rPr lang="en-US" sz="2800" dirty="0">
                    <a:solidFill>
                      <a:srgbClr val="0000FF"/>
                    </a:solidFill>
                    <a:latin typeface="Tahoma" pitchFamily="34" charset="0"/>
                    <a:sym typeface="Symbol" pitchFamily="18" charset="2"/>
                  </a:rPr>
                  <a:t>0,1],</a:t>
                </a:r>
                <a:r>
                  <a:rPr lang="en-US" sz="2800" dirty="0">
                    <a:solidFill>
                      <a:srgbClr val="0000FF"/>
                    </a:solidFill>
                    <a:latin typeface="Tahoma" pitchFamily="34" charset="0"/>
                  </a:rPr>
                  <a:t> </a:t>
                </a:r>
                <a:r>
                  <a:rPr lang="en-US" sz="2800" dirty="0" smtClean="0">
                    <a:solidFill>
                      <a:srgbClr val="0000FF"/>
                    </a:solidFill>
                    <a:latin typeface="Tahoma" pitchFamily="34" charset="0"/>
                  </a:rPr>
                  <a:t>with </a:t>
                </a:r>
                <a14:m>
                  <m:oMath xmlns:m="http://schemas.openxmlformats.org/officeDocument/2006/math">
                    <m:sSub>
                      <m:sSubPr>
                        <m:ctrlPr>
                          <a:rPr lang="en-US" sz="2800" i="1" smtClean="0">
                            <a:solidFill>
                              <a:srgbClr val="0000FF"/>
                            </a:solidFill>
                            <a:latin typeface="Cambria Math"/>
                          </a:rPr>
                        </m:ctrlPr>
                      </m:sSubPr>
                      <m:e>
                        <m:d>
                          <m:dPr>
                            <m:begChr m:val="["/>
                            <m:endChr m:val="]"/>
                            <m:ctrlPr>
                              <a:rPr lang="en-US" sz="2800" i="1">
                                <a:solidFill>
                                  <a:srgbClr val="0000FF"/>
                                </a:solidFill>
                                <a:latin typeface="Cambria Math"/>
                              </a:rPr>
                            </m:ctrlPr>
                          </m:dPr>
                          <m:e>
                            <m:r>
                              <a:rPr lang="en-US" sz="2800" i="1">
                                <a:solidFill>
                                  <a:srgbClr val="0000FF"/>
                                </a:solidFill>
                                <a:latin typeface="Cambria Math" charset="0"/>
                                <a:ea typeface="Cambria Math" charset="0"/>
                                <a:cs typeface="Cambria Math" charset="0"/>
                              </a:rPr>
                              <m:t>𝜂</m:t>
                            </m:r>
                          </m:e>
                        </m:d>
                      </m:e>
                      <m:sub>
                        <m:r>
                          <a:rPr lang="en-US" sz="2800" i="1" smtClean="0">
                            <a:solidFill>
                              <a:srgbClr val="0000FF"/>
                            </a:solidFill>
                            <a:latin typeface="Cambria Math" charset="0"/>
                            <a:ea typeface="Cambria Math" charset="0"/>
                            <a:cs typeface="Cambria Math" charset="0"/>
                          </a:rPr>
                          <m:t>𝛼</m:t>
                        </m:r>
                      </m:sub>
                    </m:sSub>
                  </m:oMath>
                </a14:m>
                <a:r>
                  <a:rPr lang="en-US" sz="2800" dirty="0" smtClean="0">
                    <a:solidFill>
                      <a:srgbClr val="0000FF"/>
                    </a:solidFill>
                    <a:latin typeface="Tahoma" pitchFamily="34" charset="0"/>
                  </a:rPr>
                  <a:t>=</a:t>
                </a:r>
                <a14:m>
                  <m:oMath xmlns:m="http://schemas.openxmlformats.org/officeDocument/2006/math">
                    <m:d>
                      <m:dPr>
                        <m:begChr m:val="["/>
                        <m:endChr m:val="]"/>
                        <m:ctrlPr>
                          <a:rPr lang="en-US" sz="2800" i="1" dirty="0" smtClean="0">
                            <a:solidFill>
                              <a:srgbClr val="0000FF"/>
                            </a:solidFill>
                            <a:latin typeface="Cambria Math"/>
                          </a:rPr>
                        </m:ctrlPr>
                      </m:dPr>
                      <m:e>
                        <m:sSubSup>
                          <m:sSubSupPr>
                            <m:ctrlPr>
                              <a:rPr lang="en-US" sz="2800" i="1" dirty="0" smtClean="0">
                                <a:solidFill>
                                  <a:srgbClr val="0000FF"/>
                                </a:solidFill>
                                <a:latin typeface="Cambria Math"/>
                              </a:rPr>
                            </m:ctrlPr>
                          </m:sSubSupPr>
                          <m:e>
                            <m:r>
                              <a:rPr lang="en-US" sz="2800" i="1">
                                <a:solidFill>
                                  <a:srgbClr val="0000FF"/>
                                </a:solidFill>
                                <a:latin typeface="Cambria Math" charset="0"/>
                                <a:ea typeface="Cambria Math" charset="0"/>
                                <a:cs typeface="Cambria Math" charset="0"/>
                              </a:rPr>
                              <m:t>𝜂</m:t>
                            </m:r>
                          </m:e>
                          <m:sub>
                            <m:r>
                              <a:rPr lang="en-US" sz="2800" b="0" i="1" dirty="0" smtClean="0">
                                <a:solidFill>
                                  <a:srgbClr val="0000FF"/>
                                </a:solidFill>
                                <a:latin typeface="Cambria Math" charset="0"/>
                              </a:rPr>
                              <m:t>1</m:t>
                            </m:r>
                          </m:sub>
                          <m:sup>
                            <m:r>
                              <a:rPr lang="en-US" sz="2800" i="1" dirty="0" smtClean="0">
                                <a:solidFill>
                                  <a:srgbClr val="0000FF"/>
                                </a:solidFill>
                                <a:latin typeface="Cambria Math" charset="0"/>
                                <a:ea typeface="Cambria Math" charset="0"/>
                                <a:cs typeface="Cambria Math" charset="0"/>
                              </a:rPr>
                              <m:t>𝛼</m:t>
                            </m:r>
                          </m:sup>
                        </m:sSubSup>
                        <m:r>
                          <a:rPr lang="en-US" sz="2800" b="0" i="1" dirty="0" smtClean="0">
                            <a:solidFill>
                              <a:srgbClr val="0000FF"/>
                            </a:solidFill>
                            <a:latin typeface="Cambria Math" charset="0"/>
                          </a:rPr>
                          <m:t>,</m:t>
                        </m:r>
                        <m:sSubSup>
                          <m:sSubSupPr>
                            <m:ctrlPr>
                              <a:rPr lang="en-US" sz="2800" i="1" dirty="0">
                                <a:solidFill>
                                  <a:srgbClr val="0000FF"/>
                                </a:solidFill>
                                <a:latin typeface="Cambria Math"/>
                              </a:rPr>
                            </m:ctrlPr>
                          </m:sSubSupPr>
                          <m:e>
                            <m:r>
                              <a:rPr lang="en-US" sz="2800" i="1">
                                <a:solidFill>
                                  <a:srgbClr val="0000FF"/>
                                </a:solidFill>
                                <a:latin typeface="Cambria Math" charset="0"/>
                                <a:ea typeface="Cambria Math" charset="0"/>
                                <a:cs typeface="Cambria Math" charset="0"/>
                              </a:rPr>
                              <m:t>𝜂</m:t>
                            </m:r>
                          </m:e>
                          <m:sub>
                            <m:r>
                              <a:rPr lang="en-US" sz="2800" b="0" i="1" dirty="0" smtClean="0">
                                <a:solidFill>
                                  <a:srgbClr val="0000FF"/>
                                </a:solidFill>
                                <a:latin typeface="Cambria Math" charset="0"/>
                              </a:rPr>
                              <m:t>2</m:t>
                            </m:r>
                          </m:sub>
                          <m:sup>
                            <m:r>
                              <a:rPr lang="en-US" sz="2800" i="1" dirty="0">
                                <a:solidFill>
                                  <a:srgbClr val="0000FF"/>
                                </a:solidFill>
                                <a:latin typeface="Cambria Math" charset="0"/>
                                <a:ea typeface="Cambria Math" charset="0"/>
                                <a:cs typeface="Cambria Math" charset="0"/>
                              </a:rPr>
                              <m:t>𝛼</m:t>
                            </m:r>
                          </m:sup>
                        </m:sSubSup>
                      </m:e>
                    </m:d>
                  </m:oMath>
                </a14:m>
                <a:r>
                  <a:rPr lang="en-US" sz="2800" dirty="0" smtClean="0">
                    <a:solidFill>
                      <a:srgbClr val="0000FF"/>
                    </a:solidFill>
                    <a:latin typeface="Tahoma" pitchFamily="34" charset="0"/>
                  </a:rPr>
                  <a:t> and </a:t>
                </a:r>
                <a14:m>
                  <m:oMath xmlns:m="http://schemas.openxmlformats.org/officeDocument/2006/math">
                    <m:sSub>
                      <m:sSubPr>
                        <m:ctrlPr>
                          <a:rPr lang="en-US" sz="2800" i="1">
                            <a:solidFill>
                              <a:srgbClr val="0000FF"/>
                            </a:solidFill>
                            <a:latin typeface="Cambria Math"/>
                          </a:rPr>
                        </m:ctrlPr>
                      </m:sSubPr>
                      <m:e>
                        <m:r>
                          <a:rPr lang="en-US" sz="2800" i="0" smtClean="0">
                            <a:solidFill>
                              <a:srgbClr val="0000FF"/>
                            </a:solidFill>
                            <a:latin typeface="Cambria Math" charset="0"/>
                          </a:rPr>
                          <m:t>[</m:t>
                        </m:r>
                        <m:r>
                          <m:rPr>
                            <m:sty m:val="p"/>
                          </m:rPr>
                          <a:rPr lang="el-GR" sz="2800" i="1" smtClean="0">
                            <a:solidFill>
                              <a:srgbClr val="0000FF"/>
                            </a:solidFill>
                            <a:latin typeface="Cambria Math" charset="0"/>
                            <a:ea typeface="Cambria Math" charset="0"/>
                            <a:cs typeface="Cambria Math" charset="0"/>
                          </a:rPr>
                          <m:t>δ</m:t>
                        </m:r>
                        <m:r>
                          <a:rPr lang="en-US" sz="2800" i="0">
                            <a:solidFill>
                              <a:srgbClr val="0000FF"/>
                            </a:solidFill>
                            <a:latin typeface="Cambria Math" charset="0"/>
                            <a:ea typeface="Cambria Math" charset="0"/>
                            <a:cs typeface="Cambria Math" charset="0"/>
                          </a:rPr>
                          <m:t>]</m:t>
                        </m:r>
                      </m:e>
                      <m:sub>
                        <m:r>
                          <a:rPr lang="en-US" sz="2800" i="1">
                            <a:solidFill>
                              <a:srgbClr val="0000FF"/>
                            </a:solidFill>
                            <a:latin typeface="Cambria Math" charset="0"/>
                            <a:ea typeface="Cambria Math" charset="0"/>
                            <a:cs typeface="Cambria Math" charset="0"/>
                          </a:rPr>
                          <m:t>𝛼</m:t>
                        </m:r>
                      </m:sub>
                    </m:sSub>
                  </m:oMath>
                </a14:m>
                <a:r>
                  <a:rPr lang="en-US" sz="2800" dirty="0">
                    <a:solidFill>
                      <a:srgbClr val="0000FF"/>
                    </a:solidFill>
                    <a:latin typeface="Tahoma" pitchFamily="34" charset="0"/>
                  </a:rPr>
                  <a:t>=</a:t>
                </a:r>
                <a14:m>
                  <m:oMath xmlns:m="http://schemas.openxmlformats.org/officeDocument/2006/math">
                    <m:d>
                      <m:dPr>
                        <m:begChr m:val="["/>
                        <m:endChr m:val="]"/>
                        <m:ctrlPr>
                          <a:rPr lang="en-US" sz="2800" i="1" dirty="0">
                            <a:solidFill>
                              <a:srgbClr val="0000FF"/>
                            </a:solidFill>
                            <a:latin typeface="Cambria Math"/>
                          </a:rPr>
                        </m:ctrlPr>
                      </m:dPr>
                      <m:e>
                        <m:sSubSup>
                          <m:sSubSupPr>
                            <m:ctrlPr>
                              <a:rPr lang="en-US" sz="2800" i="1" dirty="0">
                                <a:solidFill>
                                  <a:srgbClr val="0000FF"/>
                                </a:solidFill>
                                <a:latin typeface="Cambria Math"/>
                              </a:rPr>
                            </m:ctrlPr>
                          </m:sSubSupPr>
                          <m:e>
                            <m:r>
                              <a:rPr lang="en-US" sz="2800" i="1" smtClean="0">
                                <a:solidFill>
                                  <a:srgbClr val="0000FF"/>
                                </a:solidFill>
                                <a:latin typeface="Cambria Math" charset="0"/>
                                <a:ea typeface="Cambria Math" charset="0"/>
                                <a:cs typeface="Cambria Math" charset="0"/>
                              </a:rPr>
                              <m:t>𝛿</m:t>
                            </m:r>
                          </m:e>
                          <m:sub>
                            <m:r>
                              <a:rPr lang="en-US" sz="2800" i="1" dirty="0">
                                <a:solidFill>
                                  <a:srgbClr val="0000FF"/>
                                </a:solidFill>
                                <a:latin typeface="Cambria Math" charset="0"/>
                              </a:rPr>
                              <m:t>1</m:t>
                            </m:r>
                          </m:sub>
                          <m:sup>
                            <m:r>
                              <a:rPr lang="en-US" sz="2800" i="1" dirty="0">
                                <a:solidFill>
                                  <a:srgbClr val="0000FF"/>
                                </a:solidFill>
                                <a:latin typeface="Cambria Math" charset="0"/>
                                <a:ea typeface="Cambria Math" charset="0"/>
                                <a:cs typeface="Cambria Math" charset="0"/>
                              </a:rPr>
                              <m:t>𝛼</m:t>
                            </m:r>
                          </m:sup>
                        </m:sSubSup>
                        <m:r>
                          <a:rPr lang="en-US" sz="2800" i="1" dirty="0">
                            <a:solidFill>
                              <a:srgbClr val="0000FF"/>
                            </a:solidFill>
                            <a:latin typeface="Cambria Math" charset="0"/>
                          </a:rPr>
                          <m:t>,</m:t>
                        </m:r>
                        <m:sSubSup>
                          <m:sSubSupPr>
                            <m:ctrlPr>
                              <a:rPr lang="en-US" sz="2800" i="1" dirty="0">
                                <a:solidFill>
                                  <a:srgbClr val="0000FF"/>
                                </a:solidFill>
                                <a:latin typeface="Cambria Math"/>
                              </a:rPr>
                            </m:ctrlPr>
                          </m:sSubSupPr>
                          <m:e>
                            <m:r>
                              <a:rPr lang="en-US" sz="2800" i="1" smtClean="0">
                                <a:solidFill>
                                  <a:srgbClr val="0000FF"/>
                                </a:solidFill>
                                <a:latin typeface="Cambria Math" charset="0"/>
                                <a:ea typeface="Cambria Math" charset="0"/>
                                <a:cs typeface="Cambria Math" charset="0"/>
                              </a:rPr>
                              <m:t>𝛿</m:t>
                            </m:r>
                          </m:e>
                          <m:sub>
                            <m:r>
                              <a:rPr lang="en-US" sz="2800" i="1" dirty="0">
                                <a:solidFill>
                                  <a:srgbClr val="0000FF"/>
                                </a:solidFill>
                                <a:latin typeface="Cambria Math" charset="0"/>
                              </a:rPr>
                              <m:t>2</m:t>
                            </m:r>
                          </m:sub>
                          <m:sup>
                            <m:r>
                              <a:rPr lang="en-US" sz="2800" i="1" dirty="0">
                                <a:solidFill>
                                  <a:srgbClr val="0000FF"/>
                                </a:solidFill>
                                <a:latin typeface="Cambria Math" charset="0"/>
                                <a:ea typeface="Cambria Math" charset="0"/>
                                <a:cs typeface="Cambria Math" charset="0"/>
                              </a:rPr>
                              <m:t>𝛼</m:t>
                            </m:r>
                          </m:sup>
                        </m:sSubSup>
                      </m:e>
                    </m:d>
                  </m:oMath>
                </a14:m>
                <a:endParaRPr lang="en-US" sz="2800" dirty="0">
                  <a:solidFill>
                    <a:srgbClr val="0000FF"/>
                  </a:solidFill>
                  <a:latin typeface="Tahoma" pitchFamily="34" charset="0"/>
                </a:endParaRPr>
              </a:p>
            </p:txBody>
          </p:sp>
        </mc:Choice>
        <mc:Fallback xmlns="">
          <p:sp>
            <p:nvSpPr>
              <p:cNvPr id="5129" name="Text Box 6"/>
              <p:cNvSpPr txBox="1">
                <a:spLocks noRot="1" noChangeAspect="1" noMove="1" noResize="1" noEditPoints="1" noAdjustHandles="1" noChangeArrowheads="1" noChangeShapeType="1" noTextEdit="1"/>
              </p:cNvSpPr>
              <p:nvPr/>
            </p:nvSpPr>
            <p:spPr bwMode="ltGray">
              <a:xfrm>
                <a:off x="877888" y="1524000"/>
                <a:ext cx="7961312" cy="2751138"/>
              </a:xfrm>
              <a:prstGeom prst="rect">
                <a:avLst/>
              </a:prstGeom>
              <a:blipFill rotWithShape="0">
                <a:blip r:embed="rId4"/>
                <a:stretch>
                  <a:fillRect l="-1531" b="-887"/>
                </a:stretch>
              </a:blipFill>
              <a:ln w="9525">
                <a:noFill/>
                <a:miter lim="800000"/>
                <a:headEnd/>
                <a:tailEnd/>
              </a:ln>
            </p:spPr>
            <p:txBody>
              <a:bodyPr/>
              <a:lstStyle/>
              <a:p>
                <a:r>
                  <a:rPr lang="en-US">
                    <a:noFill/>
                  </a:rPr>
                  <a:t> </a:t>
                </a:r>
              </a:p>
            </p:txBody>
          </p:sp>
        </mc:Fallback>
      </mc:AlternateContent>
      <p:graphicFrame>
        <p:nvGraphicFramePr>
          <p:cNvPr id="5122" name="Object 2"/>
          <p:cNvGraphicFramePr>
            <a:graphicFrameLocks noChangeAspect="1"/>
          </p:cNvGraphicFramePr>
          <p:nvPr>
            <p:extLst>
              <p:ext uri="{D42A27DB-BD31-4B8C-83A1-F6EECF244321}">
                <p14:modId xmlns:p14="http://schemas.microsoft.com/office/powerpoint/2010/main" val="144251176"/>
              </p:ext>
            </p:extLst>
          </p:nvPr>
        </p:nvGraphicFramePr>
        <p:xfrm>
          <a:off x="1905000" y="4805461"/>
          <a:ext cx="4648200" cy="639763"/>
        </p:xfrm>
        <a:graphic>
          <a:graphicData uri="http://schemas.openxmlformats.org/presentationml/2006/ole">
            <mc:AlternateContent xmlns:mc="http://schemas.openxmlformats.org/markup-compatibility/2006">
              <mc:Choice xmlns:v="urn:schemas-microsoft-com:vml" Requires="v">
                <p:oleObj spid="_x0000_s11289" name="Equation" r:id="rId5" imgW="1371600" imgH="228600" progId="Equation.3">
                  <p:embed/>
                </p:oleObj>
              </mc:Choice>
              <mc:Fallback>
                <p:oleObj name="Equation" r:id="rId5" imgW="13716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4805461"/>
                        <a:ext cx="4648200" cy="639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41491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066800" y="762000"/>
          <a:ext cx="7010400" cy="707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676400" y="3048000"/>
            <a:ext cx="5836919" cy="923330"/>
          </a:xfrm>
          <a:prstGeom prst="rect">
            <a:avLst/>
          </a:prstGeom>
          <a:noFill/>
        </p:spPr>
        <p:txBody>
          <a:bodyPr wrap="none" rtlCol="0">
            <a:spAutoFit/>
          </a:bodyPr>
          <a:lstStyle/>
          <a:p>
            <a:r>
              <a:rPr lang="en-US" sz="5400" dirty="0" smtClean="0">
                <a:hlinkClick r:id="rId7" action="ppaction://hlinkfile"/>
              </a:rPr>
              <a:t>Ranking Techniques</a:t>
            </a:r>
            <a:endParaRPr lang="en-US" sz="5400" dirty="0"/>
          </a:p>
        </p:txBody>
      </p:sp>
      <p:sp>
        <p:nvSpPr>
          <p:cNvPr id="6" name="TextBox 5"/>
          <p:cNvSpPr txBox="1"/>
          <p:nvPr/>
        </p:nvSpPr>
        <p:spPr>
          <a:xfrm>
            <a:off x="1371600" y="5068669"/>
            <a:ext cx="6780702" cy="646331"/>
          </a:xfrm>
          <a:prstGeom prst="rect">
            <a:avLst/>
          </a:prstGeom>
          <a:noFill/>
        </p:spPr>
        <p:txBody>
          <a:bodyPr wrap="none" rtlCol="0">
            <a:spAutoFit/>
          </a:bodyPr>
          <a:lstStyle/>
          <a:p>
            <a:r>
              <a:rPr lang="en-US" sz="3600" dirty="0"/>
              <a:t>f</a:t>
            </a:r>
            <a:r>
              <a:rPr lang="en-US" sz="3600" dirty="0" smtClean="0"/>
              <a:t>or different type of fuzzy numbers</a:t>
            </a:r>
            <a:endParaRPr lang="en-US" sz="3600" dirty="0"/>
          </a:p>
        </p:txBody>
      </p:sp>
    </p:spTree>
    <p:extLst>
      <p:ext uri="{BB962C8B-B14F-4D97-AF65-F5344CB8AC3E}">
        <p14:creationId xmlns:p14="http://schemas.microsoft.com/office/powerpoint/2010/main" val="10901762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48409"/>
            <a:ext cx="7632848" cy="5516895"/>
          </a:xfrm>
          <a:prstGeom prst="rect">
            <a:avLst/>
          </a:prstGeom>
        </p:spPr>
        <p:txBody>
          <a:bodyPr wrap="square">
            <a:spAutoFit/>
          </a:bodyPr>
          <a:lstStyle/>
          <a:p>
            <a:pPr marL="342900" indent="-342900">
              <a:lnSpc>
                <a:spcPct val="150000"/>
              </a:lnSpc>
              <a:buFont typeface="Arial" charset="0"/>
              <a:buChar char="•"/>
            </a:pPr>
            <a:r>
              <a:rPr lang="en-US" sz="3200" b="1" dirty="0">
                <a:solidFill>
                  <a:srgbClr val="222222"/>
                </a:solidFill>
                <a:latin typeface="Arial" charset="0"/>
              </a:rPr>
              <a:t>Fuzzy logic</a:t>
            </a:r>
            <a:r>
              <a:rPr lang="en-US" sz="3200" dirty="0">
                <a:solidFill>
                  <a:srgbClr val="222222"/>
                </a:solidFill>
                <a:latin typeface="Arial" charset="0"/>
              </a:rPr>
              <a:t> </a:t>
            </a:r>
            <a:r>
              <a:rPr lang="en-US" sz="3200" dirty="0" smtClean="0">
                <a:solidFill>
                  <a:srgbClr val="222222"/>
                </a:solidFill>
                <a:latin typeface="Arial" charset="0"/>
              </a:rPr>
              <a:t>is</a:t>
            </a:r>
            <a:r>
              <a:rPr lang="en-US" sz="3200" dirty="0">
                <a:solidFill>
                  <a:srgbClr val="222222"/>
                </a:solidFill>
                <a:latin typeface="Arial" charset="0"/>
              </a:rPr>
              <a:t> </a:t>
            </a:r>
            <a:r>
              <a:rPr lang="en-US" sz="3200" dirty="0">
                <a:solidFill>
                  <a:srgbClr val="0B0080"/>
                </a:solidFill>
                <a:latin typeface="Arial" charset="0"/>
              </a:rPr>
              <a:t>many-valued logic</a:t>
            </a:r>
            <a:r>
              <a:rPr lang="en-US" sz="3200" dirty="0">
                <a:solidFill>
                  <a:srgbClr val="222222"/>
                </a:solidFill>
                <a:latin typeface="Arial" charset="0"/>
              </a:rPr>
              <a:t> in which the </a:t>
            </a:r>
            <a:r>
              <a:rPr lang="en-US" sz="3200" dirty="0">
                <a:solidFill>
                  <a:srgbClr val="0B0080"/>
                </a:solidFill>
                <a:latin typeface="Arial" charset="0"/>
              </a:rPr>
              <a:t>truth values</a:t>
            </a:r>
            <a:r>
              <a:rPr lang="en-US" sz="3200" dirty="0">
                <a:solidFill>
                  <a:srgbClr val="222222"/>
                </a:solidFill>
                <a:latin typeface="Arial" charset="0"/>
              </a:rPr>
              <a:t> of variables may be any real number between 0 and </a:t>
            </a:r>
            <a:r>
              <a:rPr lang="en-US" sz="3200" dirty="0" smtClean="0">
                <a:solidFill>
                  <a:srgbClr val="222222"/>
                </a:solidFill>
                <a:latin typeface="Arial" charset="0"/>
              </a:rPr>
              <a:t>1</a:t>
            </a:r>
          </a:p>
          <a:p>
            <a:pPr>
              <a:lnSpc>
                <a:spcPct val="150000"/>
              </a:lnSpc>
            </a:pPr>
            <a:endParaRPr lang="en-US" sz="1100" dirty="0" smtClean="0">
              <a:solidFill>
                <a:srgbClr val="222222"/>
              </a:solidFill>
              <a:latin typeface="Arial" charset="0"/>
            </a:endParaRPr>
          </a:p>
          <a:p>
            <a:pPr marL="342900" indent="-342900">
              <a:lnSpc>
                <a:spcPct val="150000"/>
              </a:lnSpc>
              <a:buFont typeface="Arial" charset="0"/>
              <a:buChar char="•"/>
            </a:pPr>
            <a:r>
              <a:rPr lang="en-US" sz="3200" dirty="0" smtClean="0">
                <a:solidFill>
                  <a:srgbClr val="222222"/>
                </a:solidFill>
                <a:latin typeface="Arial" charset="0"/>
              </a:rPr>
              <a:t> </a:t>
            </a:r>
            <a:r>
              <a:rPr lang="en-US" sz="3200" dirty="0">
                <a:solidFill>
                  <a:srgbClr val="222222"/>
                </a:solidFill>
                <a:latin typeface="Arial" charset="0"/>
              </a:rPr>
              <a:t>It is employed to handle the concept of partial truth, where the truth value may range between completely true and completely false</a:t>
            </a:r>
            <a:endParaRPr lang="en-US" sz="3200" dirty="0"/>
          </a:p>
        </p:txBody>
      </p:sp>
    </p:spTree>
    <p:extLst>
      <p:ext uri="{BB962C8B-B14F-4D97-AF65-F5344CB8AC3E}">
        <p14:creationId xmlns:p14="http://schemas.microsoft.com/office/powerpoint/2010/main" val="4976720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32792" y="1143000"/>
            <a:ext cx="10022706" cy="461665"/>
          </a:xfrm>
          <a:prstGeom prst="rect">
            <a:avLst/>
          </a:prstGeom>
          <a:noFill/>
          <a:ln w="9525">
            <a:noFill/>
            <a:miter lim="800000"/>
            <a:headEnd/>
            <a:tailEnd/>
          </a:ln>
        </p:spPr>
        <p:txBody>
          <a:bodyPr wrap="square">
            <a:spAutoFit/>
          </a:bodyPr>
          <a:lstStyle/>
          <a:p>
            <a:pPr eaLnBrk="0" hangingPunct="0">
              <a:buFont typeface="Wingdings" pitchFamily="2" charset="2"/>
              <a:buChar char="Ø"/>
            </a:pPr>
            <a:r>
              <a:rPr lang="en-US">
                <a:latin typeface="Arial" charset="0"/>
              </a:rPr>
              <a:t>  Fuzzy logic in Engineering &amp; Neural Networks </a:t>
            </a:r>
          </a:p>
        </p:txBody>
      </p:sp>
      <p:sp>
        <p:nvSpPr>
          <p:cNvPr id="9219" name="Text Box 3"/>
          <p:cNvSpPr txBox="1">
            <a:spLocks noChangeArrowheads="1"/>
          </p:cNvSpPr>
          <p:nvPr/>
        </p:nvSpPr>
        <p:spPr bwMode="auto">
          <a:xfrm>
            <a:off x="832792" y="2063750"/>
            <a:ext cx="7555632" cy="1646605"/>
          </a:xfrm>
          <a:prstGeom prst="rect">
            <a:avLst/>
          </a:prstGeom>
          <a:noFill/>
          <a:ln w="9525">
            <a:noFill/>
            <a:miter lim="800000"/>
            <a:headEnd/>
            <a:tailEnd/>
          </a:ln>
        </p:spPr>
        <p:txBody>
          <a:bodyPr wrap="square">
            <a:spAutoFit/>
          </a:bodyPr>
          <a:lstStyle/>
          <a:p>
            <a:pPr eaLnBrk="0" hangingPunct="0">
              <a:buFont typeface="Wingdings" pitchFamily="2" charset="2"/>
              <a:buChar char="Ø"/>
            </a:pPr>
            <a:r>
              <a:rPr lang="en-US" dirty="0">
                <a:latin typeface="Arial" charset="0"/>
              </a:rPr>
              <a:t> Information System in – </a:t>
            </a:r>
          </a:p>
          <a:p>
            <a:pPr eaLnBrk="0" hangingPunct="0">
              <a:spcBef>
                <a:spcPts val="600"/>
              </a:spcBef>
            </a:pPr>
            <a:r>
              <a:rPr lang="en-US" dirty="0">
                <a:latin typeface="Arial" charset="0"/>
              </a:rPr>
              <a:t>	   - Fuzzy Pattern Recognition / Image </a:t>
            </a:r>
          </a:p>
          <a:p>
            <a:pPr eaLnBrk="0" hangingPunct="0"/>
            <a:r>
              <a:rPr lang="en-US" dirty="0">
                <a:latin typeface="Arial" charset="0"/>
              </a:rPr>
              <a:t>					      Processing</a:t>
            </a:r>
          </a:p>
          <a:p>
            <a:pPr eaLnBrk="0" hangingPunct="0"/>
            <a:r>
              <a:rPr lang="en-US" dirty="0">
                <a:latin typeface="Arial" charset="0"/>
              </a:rPr>
              <a:t>	   - Medicine</a:t>
            </a:r>
          </a:p>
        </p:txBody>
      </p:sp>
      <p:sp>
        <p:nvSpPr>
          <p:cNvPr id="9220" name="Text Box 4"/>
          <p:cNvSpPr txBox="1">
            <a:spLocks noChangeArrowheads="1"/>
          </p:cNvSpPr>
          <p:nvPr/>
        </p:nvSpPr>
        <p:spPr bwMode="auto">
          <a:xfrm>
            <a:off x="832792" y="4540250"/>
            <a:ext cx="7569669" cy="461665"/>
          </a:xfrm>
          <a:prstGeom prst="rect">
            <a:avLst/>
          </a:prstGeom>
          <a:noFill/>
          <a:ln w="9525">
            <a:noFill/>
            <a:miter lim="800000"/>
            <a:headEnd/>
            <a:tailEnd/>
          </a:ln>
        </p:spPr>
        <p:txBody>
          <a:bodyPr wrap="square">
            <a:spAutoFit/>
          </a:bodyPr>
          <a:lstStyle/>
          <a:p>
            <a:pPr eaLnBrk="0" hangingPunct="0">
              <a:buFont typeface="Wingdings" pitchFamily="2" charset="2"/>
              <a:buChar char="Ø"/>
            </a:pPr>
            <a:r>
              <a:rPr lang="en-US">
                <a:latin typeface="Arial" charset="0"/>
              </a:rPr>
              <a:t> Fuzzy Control in - Industry</a:t>
            </a:r>
          </a:p>
        </p:txBody>
      </p:sp>
      <p:sp>
        <p:nvSpPr>
          <p:cNvPr id="9221" name="Text Box 5"/>
          <p:cNvSpPr txBox="1">
            <a:spLocks noChangeArrowheads="1"/>
          </p:cNvSpPr>
          <p:nvPr/>
        </p:nvSpPr>
        <p:spPr bwMode="auto">
          <a:xfrm>
            <a:off x="832792" y="3790950"/>
            <a:ext cx="5643036" cy="461665"/>
          </a:xfrm>
          <a:prstGeom prst="rect">
            <a:avLst/>
          </a:prstGeom>
          <a:noFill/>
          <a:ln w="9525">
            <a:noFill/>
            <a:miter lim="800000"/>
            <a:headEnd/>
            <a:tailEnd/>
          </a:ln>
        </p:spPr>
        <p:txBody>
          <a:bodyPr wrap="square">
            <a:spAutoFit/>
          </a:bodyPr>
          <a:lstStyle/>
          <a:p>
            <a:pPr eaLnBrk="0" hangingPunct="0">
              <a:buFont typeface="Wingdings" pitchFamily="2" charset="2"/>
              <a:buChar char="Ø"/>
            </a:pPr>
            <a:r>
              <a:rPr lang="en-US">
                <a:latin typeface="Arial" charset="0"/>
              </a:rPr>
              <a:t>  Decision Support</a:t>
            </a:r>
          </a:p>
        </p:txBody>
      </p:sp>
      <p:sp>
        <p:nvSpPr>
          <p:cNvPr id="9222" name="Text Box 6"/>
          <p:cNvSpPr txBox="1">
            <a:spLocks noChangeArrowheads="1"/>
          </p:cNvSpPr>
          <p:nvPr/>
        </p:nvSpPr>
        <p:spPr bwMode="auto">
          <a:xfrm>
            <a:off x="832792" y="5157192"/>
            <a:ext cx="4144543" cy="461665"/>
          </a:xfrm>
          <a:prstGeom prst="rect">
            <a:avLst/>
          </a:prstGeom>
          <a:noFill/>
          <a:ln w="9525">
            <a:noFill/>
            <a:miter lim="800000"/>
            <a:headEnd/>
            <a:tailEnd/>
          </a:ln>
        </p:spPr>
        <p:txBody>
          <a:bodyPr wrap="square">
            <a:spAutoFit/>
          </a:bodyPr>
          <a:lstStyle/>
          <a:p>
            <a:pPr eaLnBrk="0" hangingPunct="0">
              <a:buFont typeface="Wingdings" pitchFamily="2" charset="2"/>
              <a:buChar char="Ø"/>
            </a:pPr>
            <a:r>
              <a:rPr lang="en-US">
                <a:latin typeface="Arial" charset="0"/>
              </a:rPr>
              <a:t>  Medicine</a:t>
            </a:r>
          </a:p>
        </p:txBody>
      </p:sp>
      <p:sp>
        <p:nvSpPr>
          <p:cNvPr id="9223" name="Text Box 7"/>
          <p:cNvSpPr txBox="1">
            <a:spLocks noChangeArrowheads="1"/>
          </p:cNvSpPr>
          <p:nvPr/>
        </p:nvSpPr>
        <p:spPr bwMode="auto">
          <a:xfrm>
            <a:off x="908992" y="5805264"/>
            <a:ext cx="8085544" cy="461665"/>
          </a:xfrm>
          <a:prstGeom prst="rect">
            <a:avLst/>
          </a:prstGeom>
          <a:noFill/>
          <a:ln w="9525">
            <a:noFill/>
            <a:miter lim="800000"/>
            <a:headEnd/>
            <a:tailEnd/>
          </a:ln>
        </p:spPr>
        <p:txBody>
          <a:bodyPr wrap="square">
            <a:spAutoFit/>
          </a:bodyPr>
          <a:lstStyle/>
          <a:p>
            <a:pPr eaLnBrk="0" hangingPunct="0">
              <a:buFont typeface="Wingdings" pitchFamily="2" charset="2"/>
              <a:buChar char="Ø"/>
            </a:pPr>
            <a:r>
              <a:rPr lang="en-US">
                <a:latin typeface="Arial" charset="0"/>
              </a:rPr>
              <a:t> Robotics /  Space Research</a:t>
            </a:r>
          </a:p>
        </p:txBody>
      </p:sp>
      <p:sp>
        <p:nvSpPr>
          <p:cNvPr id="9224" name="Rectangle 8"/>
          <p:cNvSpPr>
            <a:spLocks noChangeArrowheads="1"/>
          </p:cNvSpPr>
          <p:nvPr/>
        </p:nvSpPr>
        <p:spPr bwMode="auto">
          <a:xfrm>
            <a:off x="107504" y="197768"/>
            <a:ext cx="9036496" cy="1143000"/>
          </a:xfrm>
          <a:prstGeom prst="rect">
            <a:avLst/>
          </a:prstGeom>
          <a:noFill/>
          <a:ln w="9525">
            <a:noFill/>
            <a:miter lim="800000"/>
            <a:headEnd/>
            <a:tailEnd/>
          </a:ln>
        </p:spPr>
        <p:txBody>
          <a:bodyPr anchor="ctr"/>
          <a:lstStyle/>
          <a:p>
            <a:pPr algn="ctr"/>
            <a:r>
              <a:rPr lang="en-US" sz="2800" b="1"/>
              <a:t>Applications in the field of :</a:t>
            </a:r>
          </a:p>
        </p:txBody>
      </p:sp>
    </p:spTree>
    <p:extLst>
      <p:ext uri="{BB962C8B-B14F-4D97-AF65-F5344CB8AC3E}">
        <p14:creationId xmlns:p14="http://schemas.microsoft.com/office/powerpoint/2010/main" val="9958711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
          <p:cNvSpPr>
            <a:spLocks noChangeArrowheads="1"/>
          </p:cNvSpPr>
          <p:nvPr/>
        </p:nvSpPr>
        <p:spPr bwMode="auto">
          <a:xfrm>
            <a:off x="762000" y="-94871"/>
            <a:ext cx="7770440" cy="6260175"/>
          </a:xfrm>
          <a:prstGeom prst="rect">
            <a:avLst/>
          </a:prstGeom>
          <a:noFill/>
          <a:ln w="9525">
            <a:noFill/>
            <a:miter lim="800000"/>
            <a:headEnd/>
            <a:tailEnd/>
          </a:ln>
        </p:spPr>
        <p:txBody>
          <a:bodyPr wrap="square">
            <a:spAutoFit/>
          </a:bodyPr>
          <a:lstStyle/>
          <a:p>
            <a:pPr>
              <a:spcBef>
                <a:spcPct val="50000"/>
              </a:spcBef>
              <a:buFontTx/>
              <a:buChar char="•"/>
            </a:pPr>
            <a:endParaRPr lang="en-US" sz="2800" b="1" dirty="0">
              <a:solidFill>
                <a:schemeClr val="tx2"/>
              </a:solidFill>
            </a:endParaRPr>
          </a:p>
          <a:p>
            <a:pPr>
              <a:spcBef>
                <a:spcPct val="50000"/>
              </a:spcBef>
              <a:buFontTx/>
              <a:buChar char="•"/>
            </a:pPr>
            <a:r>
              <a:rPr lang="en-US" sz="2800" b="1" dirty="0">
                <a:solidFill>
                  <a:schemeClr val="tx2"/>
                </a:solidFill>
              </a:rPr>
              <a:t>BIOLOGICAL AND MEDICAL SCIENCE</a:t>
            </a:r>
            <a:r>
              <a:rPr lang="en-US" sz="2800" dirty="0">
                <a:solidFill>
                  <a:schemeClr val="tx2"/>
                </a:solidFill>
              </a:rPr>
              <a:t> </a:t>
            </a:r>
          </a:p>
          <a:p>
            <a:pPr>
              <a:spcBef>
                <a:spcPts val="1200"/>
              </a:spcBef>
            </a:pPr>
            <a:r>
              <a:rPr lang="en-US" sz="2800" dirty="0" smtClean="0">
                <a:solidFill>
                  <a:schemeClr val="tx2"/>
                </a:solidFill>
              </a:rPr>
              <a:t> </a:t>
            </a:r>
            <a:r>
              <a:rPr lang="en-US" sz="2800" dirty="0">
                <a:solidFill>
                  <a:schemeClr val="tx2"/>
                </a:solidFill>
              </a:rPr>
              <a:t>(Med. diagnosis, ECG, X-ray analysis, </a:t>
            </a:r>
            <a:r>
              <a:rPr lang="en-US" sz="2800" dirty="0" err="1" smtClean="0">
                <a:solidFill>
                  <a:schemeClr val="tx2"/>
                </a:solidFill>
              </a:rPr>
              <a:t>Cancer,EEG</a:t>
            </a:r>
            <a:r>
              <a:rPr lang="en-US" sz="2800" dirty="0">
                <a:solidFill>
                  <a:schemeClr val="tx2"/>
                </a:solidFill>
              </a:rPr>
              <a:t>)</a:t>
            </a:r>
          </a:p>
          <a:p>
            <a:pPr>
              <a:spcBef>
                <a:spcPct val="50000"/>
              </a:spcBef>
              <a:buFontTx/>
              <a:buChar char="•"/>
            </a:pPr>
            <a:r>
              <a:rPr lang="en-US" sz="2800" dirty="0">
                <a:solidFill>
                  <a:schemeClr val="tx2"/>
                </a:solidFill>
              </a:rPr>
              <a:t> </a:t>
            </a:r>
            <a:r>
              <a:rPr lang="en-US" sz="2800" b="1" dirty="0">
                <a:solidFill>
                  <a:schemeClr val="tx2"/>
                </a:solidFill>
              </a:rPr>
              <a:t>LAW ENFORCEMENT</a:t>
            </a:r>
            <a:r>
              <a:rPr lang="en-US" sz="2800" dirty="0">
                <a:solidFill>
                  <a:schemeClr val="tx2"/>
                </a:solidFill>
              </a:rPr>
              <a:t> </a:t>
            </a:r>
          </a:p>
          <a:p>
            <a:pPr>
              <a:spcBef>
                <a:spcPts val="1200"/>
              </a:spcBef>
            </a:pPr>
            <a:r>
              <a:rPr lang="en-US" sz="2800" dirty="0">
                <a:solidFill>
                  <a:schemeClr val="tx2"/>
                </a:solidFill>
              </a:rPr>
              <a:t>   (Finger print, handwriting,  photograph &amp;  </a:t>
            </a:r>
          </a:p>
          <a:p>
            <a:pPr>
              <a:spcBef>
                <a:spcPts val="1200"/>
              </a:spcBef>
            </a:pPr>
            <a:r>
              <a:rPr lang="en-US" sz="2800" dirty="0">
                <a:solidFill>
                  <a:schemeClr val="tx2"/>
                </a:solidFill>
              </a:rPr>
              <a:t>                                                  skull identification)</a:t>
            </a:r>
          </a:p>
          <a:p>
            <a:pPr>
              <a:lnSpc>
                <a:spcPct val="55000"/>
              </a:lnSpc>
              <a:spcBef>
                <a:spcPct val="50000"/>
              </a:spcBef>
              <a:buFontTx/>
              <a:buChar char="•"/>
            </a:pPr>
            <a:r>
              <a:rPr lang="en-US" sz="2800" dirty="0">
                <a:solidFill>
                  <a:schemeClr val="tx2"/>
                </a:solidFill>
              </a:rPr>
              <a:t> </a:t>
            </a:r>
            <a:r>
              <a:rPr lang="en-US" sz="2800" b="1" dirty="0">
                <a:solidFill>
                  <a:schemeClr val="tx2"/>
                </a:solidFill>
              </a:rPr>
              <a:t>INDUSTRY</a:t>
            </a:r>
          </a:p>
          <a:p>
            <a:pPr>
              <a:lnSpc>
                <a:spcPct val="90000"/>
              </a:lnSpc>
              <a:spcBef>
                <a:spcPts val="1200"/>
              </a:spcBef>
            </a:pPr>
            <a:r>
              <a:rPr lang="en-US" sz="2800" dirty="0">
                <a:solidFill>
                  <a:schemeClr val="tx2"/>
                </a:solidFill>
              </a:rPr>
              <a:t>  (CAD, CAM, Product testing &amp; assembly,  </a:t>
            </a:r>
          </a:p>
          <a:p>
            <a:pPr>
              <a:lnSpc>
                <a:spcPct val="90000"/>
              </a:lnSpc>
              <a:spcBef>
                <a:spcPts val="1200"/>
              </a:spcBef>
            </a:pPr>
            <a:r>
              <a:rPr lang="en-US" sz="2800" dirty="0">
                <a:solidFill>
                  <a:schemeClr val="tx2"/>
                </a:solidFill>
              </a:rPr>
              <a:t>                                  Robot, Automatic inspection)</a:t>
            </a:r>
          </a:p>
          <a:p>
            <a:pPr>
              <a:spcBef>
                <a:spcPct val="50000"/>
              </a:spcBef>
              <a:buFontTx/>
              <a:buChar char="•"/>
            </a:pPr>
            <a:r>
              <a:rPr lang="en-US" sz="2800" b="1" dirty="0">
                <a:solidFill>
                  <a:schemeClr val="tx2"/>
                </a:solidFill>
              </a:rPr>
              <a:t> DEFENCE</a:t>
            </a:r>
          </a:p>
          <a:p>
            <a:pPr>
              <a:spcBef>
                <a:spcPts val="600"/>
              </a:spcBef>
            </a:pPr>
            <a:r>
              <a:rPr lang="en-US" sz="2800" dirty="0">
                <a:solidFill>
                  <a:schemeClr val="tx2"/>
                </a:solidFill>
              </a:rPr>
              <a:t>   (Target identification, guidance &amp; control)                                                        </a:t>
            </a:r>
          </a:p>
        </p:txBody>
      </p:sp>
    </p:spTree>
    <p:extLst>
      <p:ext uri="{BB962C8B-B14F-4D97-AF65-F5344CB8AC3E}">
        <p14:creationId xmlns:p14="http://schemas.microsoft.com/office/powerpoint/2010/main" val="8708471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55576" y="269776"/>
            <a:ext cx="8172450" cy="1143000"/>
          </a:xfrm>
          <a:prstGeom prst="rect">
            <a:avLst/>
          </a:prstGeom>
          <a:noFill/>
          <a:ln w="9525">
            <a:noFill/>
            <a:miter lim="800000"/>
            <a:headEnd/>
            <a:tailEnd/>
          </a:ln>
        </p:spPr>
        <p:txBody>
          <a:bodyPr anchor="ctr"/>
          <a:lstStyle/>
          <a:p>
            <a:pPr algn="ctr"/>
            <a:r>
              <a:rPr lang="en-US" sz="4800" b="1" dirty="0"/>
              <a:t>Fuzzy Control Systems</a:t>
            </a:r>
          </a:p>
        </p:txBody>
      </p:sp>
      <p:sp>
        <p:nvSpPr>
          <p:cNvPr id="3" name="Rectangle 3"/>
          <p:cNvSpPr>
            <a:spLocks noChangeArrowheads="1"/>
          </p:cNvSpPr>
          <p:nvPr/>
        </p:nvSpPr>
        <p:spPr bwMode="auto">
          <a:xfrm>
            <a:off x="777999" y="1600200"/>
            <a:ext cx="4010025" cy="5105400"/>
          </a:xfrm>
          <a:prstGeom prst="rect">
            <a:avLst/>
          </a:prstGeom>
          <a:noFill/>
          <a:ln w="9525">
            <a:noFill/>
            <a:miter lim="800000"/>
            <a:headEnd/>
            <a:tailEnd/>
          </a:ln>
        </p:spPr>
        <p:txBody>
          <a:bodyPr/>
          <a:lstStyle/>
          <a:p>
            <a:pPr marL="342900" indent="-342900" algn="ctr"/>
            <a:r>
              <a:rPr lang="en-US" sz="2800" b="1" dirty="0">
                <a:solidFill>
                  <a:schemeClr val="tx2"/>
                </a:solidFill>
              </a:rPr>
              <a:t>Examples</a:t>
            </a:r>
          </a:p>
          <a:p>
            <a:pPr marL="342900" indent="-342900" algn="ctr"/>
            <a:endParaRPr lang="en-US" sz="2000" b="1" dirty="0">
              <a:solidFill>
                <a:schemeClr val="tx2"/>
              </a:solidFill>
            </a:endParaRPr>
          </a:p>
          <a:p>
            <a:pPr marL="342900" indent="-342900">
              <a:buFontTx/>
              <a:buChar char="•"/>
            </a:pPr>
            <a:r>
              <a:rPr lang="en-US" sz="2800" dirty="0">
                <a:solidFill>
                  <a:schemeClr val="tx2"/>
                </a:solidFill>
              </a:rPr>
              <a:t>Coke Oven Gas cooking Plant</a:t>
            </a:r>
          </a:p>
          <a:p>
            <a:pPr marL="342900" indent="-342900"/>
            <a:endParaRPr lang="en-US" sz="1400" dirty="0">
              <a:solidFill>
                <a:schemeClr val="tx2"/>
              </a:solidFill>
            </a:endParaRPr>
          </a:p>
          <a:p>
            <a:pPr marL="342900" indent="-342900">
              <a:buFontTx/>
              <a:buChar char="•"/>
            </a:pPr>
            <a:r>
              <a:rPr lang="en-US" sz="2800" dirty="0">
                <a:solidFill>
                  <a:schemeClr val="tx2"/>
                </a:solidFill>
              </a:rPr>
              <a:t>Water Purification</a:t>
            </a:r>
          </a:p>
          <a:p>
            <a:pPr marL="342900" indent="-342900"/>
            <a:endParaRPr lang="en-US" sz="1600" dirty="0">
              <a:solidFill>
                <a:schemeClr val="tx2"/>
              </a:solidFill>
            </a:endParaRPr>
          </a:p>
          <a:p>
            <a:pPr marL="342900" indent="-342900">
              <a:buFontTx/>
              <a:buChar char="•"/>
            </a:pPr>
            <a:r>
              <a:rPr lang="en-US" sz="2800" dirty="0">
                <a:solidFill>
                  <a:schemeClr val="tx2"/>
                </a:solidFill>
              </a:rPr>
              <a:t>Temp. </a:t>
            </a:r>
            <a:r>
              <a:rPr lang="en-US" sz="2800" dirty="0" smtClean="0">
                <a:solidFill>
                  <a:schemeClr val="tx2"/>
                </a:solidFill>
              </a:rPr>
              <a:t>Control</a:t>
            </a:r>
            <a:endParaRPr lang="en-US" dirty="0">
              <a:solidFill>
                <a:schemeClr val="tx2"/>
              </a:solidFill>
            </a:endParaRPr>
          </a:p>
          <a:p>
            <a:pPr marL="342900" indent="-342900"/>
            <a:endParaRPr lang="en-US" sz="700" dirty="0">
              <a:solidFill>
                <a:schemeClr val="tx2"/>
              </a:solidFill>
            </a:endParaRPr>
          </a:p>
          <a:p>
            <a:pPr marL="342900" indent="-342900">
              <a:buFontTx/>
              <a:buChar char="•"/>
            </a:pPr>
            <a:r>
              <a:rPr lang="en-US" sz="2800" dirty="0">
                <a:solidFill>
                  <a:schemeClr val="tx2"/>
                </a:solidFill>
              </a:rPr>
              <a:t>Car Control by Oral 	    </a:t>
            </a:r>
            <a:r>
              <a:rPr lang="en-US" sz="2800" dirty="0" smtClean="0">
                <a:solidFill>
                  <a:schemeClr val="tx2"/>
                </a:solidFill>
              </a:rPr>
              <a:t>Instructions</a:t>
            </a:r>
            <a:endParaRPr lang="en-US" sz="2000" dirty="0">
              <a:solidFill>
                <a:schemeClr val="tx2"/>
              </a:solidFill>
            </a:endParaRPr>
          </a:p>
          <a:p>
            <a:pPr marL="342900" indent="-342900">
              <a:buFontTx/>
              <a:buChar char="•"/>
            </a:pPr>
            <a:r>
              <a:rPr lang="en-US" sz="2800" dirty="0">
                <a:solidFill>
                  <a:schemeClr val="tx2"/>
                </a:solidFill>
              </a:rPr>
              <a:t>Combustion </a:t>
            </a:r>
            <a:r>
              <a:rPr lang="en-US" dirty="0">
                <a:solidFill>
                  <a:schemeClr val="tx2"/>
                </a:solidFill>
              </a:rPr>
              <a:t>Control</a:t>
            </a:r>
          </a:p>
        </p:txBody>
      </p:sp>
      <p:sp>
        <p:nvSpPr>
          <p:cNvPr id="4" name="Rectangle 4"/>
          <p:cNvSpPr>
            <a:spLocks noChangeArrowheads="1"/>
          </p:cNvSpPr>
          <p:nvPr/>
        </p:nvSpPr>
        <p:spPr bwMode="auto">
          <a:xfrm>
            <a:off x="4644008" y="1614488"/>
            <a:ext cx="4465638" cy="5029200"/>
          </a:xfrm>
          <a:prstGeom prst="rect">
            <a:avLst/>
          </a:prstGeom>
          <a:noFill/>
          <a:ln w="9525">
            <a:noFill/>
            <a:miter lim="800000"/>
            <a:headEnd/>
            <a:tailEnd/>
          </a:ln>
        </p:spPr>
        <p:txBody>
          <a:bodyPr/>
          <a:lstStyle/>
          <a:p>
            <a:pPr marL="342900" indent="-342900" algn="ctr">
              <a:buFont typeface="Wingdings" pitchFamily="2" charset="2"/>
              <a:buNone/>
            </a:pPr>
            <a:r>
              <a:rPr lang="en-US" sz="2800" b="1" dirty="0">
                <a:solidFill>
                  <a:schemeClr val="tx2"/>
                </a:solidFill>
              </a:rPr>
              <a:t>Control Problem</a:t>
            </a:r>
          </a:p>
          <a:p>
            <a:pPr marL="342900" indent="-342900" algn="ctr">
              <a:buFont typeface="Wingdings" pitchFamily="2" charset="2"/>
              <a:buChar char="Ø"/>
            </a:pPr>
            <a:endParaRPr lang="en-US" sz="2000" b="1" dirty="0">
              <a:solidFill>
                <a:schemeClr val="tx2"/>
              </a:solidFill>
            </a:endParaRPr>
          </a:p>
          <a:p>
            <a:pPr marL="342900" indent="-342900">
              <a:buFont typeface="Wingdings" pitchFamily="2" charset="2"/>
              <a:buChar char="Ø"/>
            </a:pPr>
            <a:r>
              <a:rPr lang="en-US" sz="2800" dirty="0">
                <a:solidFill>
                  <a:schemeClr val="tx2"/>
                </a:solidFill>
              </a:rPr>
              <a:t>Temp. Control,             </a:t>
            </a:r>
          </a:p>
          <a:p>
            <a:pPr marL="342900" indent="-342900">
              <a:buFont typeface="Wingdings" pitchFamily="2" charset="2"/>
              <a:buNone/>
            </a:pPr>
            <a:r>
              <a:rPr lang="en-US" sz="2800" dirty="0">
                <a:solidFill>
                  <a:schemeClr val="tx2"/>
                </a:solidFill>
              </a:rPr>
              <a:t>        Maintenance </a:t>
            </a:r>
            <a:r>
              <a:rPr lang="en-US" sz="2800" dirty="0" smtClean="0">
                <a:solidFill>
                  <a:schemeClr val="tx2"/>
                </a:solidFill>
              </a:rPr>
              <a:t>Guide</a:t>
            </a:r>
            <a:endParaRPr lang="en-US" sz="1400" dirty="0">
              <a:solidFill>
                <a:schemeClr val="tx2"/>
              </a:solidFill>
            </a:endParaRPr>
          </a:p>
          <a:p>
            <a:pPr marL="342900" indent="-342900">
              <a:buFont typeface="Wingdings" pitchFamily="2" charset="2"/>
              <a:buChar char="Ø"/>
            </a:pPr>
            <a:r>
              <a:rPr lang="en-US" sz="2800" dirty="0">
                <a:solidFill>
                  <a:schemeClr val="tx2"/>
                </a:solidFill>
              </a:rPr>
              <a:t>Chemicals addition</a:t>
            </a:r>
          </a:p>
          <a:p>
            <a:pPr marL="342900" indent="-342900">
              <a:buFont typeface="Wingdings" pitchFamily="2" charset="2"/>
              <a:buChar char="Ø"/>
            </a:pPr>
            <a:endParaRPr lang="en-US" sz="1200" dirty="0">
              <a:solidFill>
                <a:schemeClr val="tx2"/>
              </a:solidFill>
            </a:endParaRPr>
          </a:p>
          <a:p>
            <a:pPr marL="342900" indent="-342900">
              <a:buFont typeface="Wingdings" pitchFamily="2" charset="2"/>
              <a:buChar char="Ø"/>
            </a:pPr>
            <a:r>
              <a:rPr lang="en-US" sz="2800" dirty="0">
                <a:solidFill>
                  <a:schemeClr val="tx2"/>
                </a:solidFill>
              </a:rPr>
              <a:t>Self Regulation 			</a:t>
            </a:r>
            <a:r>
              <a:rPr lang="en-US" sz="2800" dirty="0" smtClean="0">
                <a:solidFill>
                  <a:schemeClr val="tx2"/>
                </a:solidFill>
              </a:rPr>
              <a:t>parameters</a:t>
            </a:r>
            <a:endParaRPr lang="en-US" sz="1000" dirty="0">
              <a:solidFill>
                <a:schemeClr val="tx2"/>
              </a:solidFill>
            </a:endParaRPr>
          </a:p>
          <a:p>
            <a:pPr marL="342900" indent="-342900">
              <a:buFont typeface="Wingdings" pitchFamily="2" charset="2"/>
              <a:buChar char="Ø"/>
            </a:pPr>
            <a:r>
              <a:rPr lang="en-US" sz="2800" dirty="0">
                <a:solidFill>
                  <a:schemeClr val="tx2"/>
                </a:solidFill>
              </a:rPr>
              <a:t>Fuzzy Algorithm due 		to </a:t>
            </a:r>
            <a:r>
              <a:rPr lang="en-US" sz="2800" dirty="0" err="1" smtClean="0">
                <a:solidFill>
                  <a:schemeClr val="tx2"/>
                </a:solidFill>
              </a:rPr>
              <a:t>Sugeno</a:t>
            </a:r>
            <a:endParaRPr lang="en-US" sz="1200" dirty="0">
              <a:solidFill>
                <a:schemeClr val="tx2"/>
              </a:solidFill>
            </a:endParaRPr>
          </a:p>
          <a:p>
            <a:pPr marL="342900" indent="-342900">
              <a:buFont typeface="Wingdings" pitchFamily="2" charset="2"/>
              <a:buChar char="Ø"/>
            </a:pPr>
            <a:r>
              <a:rPr lang="en-US" sz="2800" dirty="0">
                <a:solidFill>
                  <a:schemeClr val="tx2"/>
                </a:solidFill>
              </a:rPr>
              <a:t>Combustion Air Flow</a:t>
            </a:r>
          </a:p>
        </p:txBody>
      </p:sp>
    </p:spTree>
    <p:extLst>
      <p:ext uri="{BB962C8B-B14F-4D97-AF65-F5344CB8AC3E}">
        <p14:creationId xmlns:p14="http://schemas.microsoft.com/office/powerpoint/2010/main" val="129888010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ChangeAspect="1"/>
          </p:cNvGraphicFramePr>
          <p:nvPr>
            <p:extLst/>
          </p:nvPr>
        </p:nvGraphicFramePr>
        <p:xfrm>
          <a:off x="5220072" y="3270274"/>
          <a:ext cx="3200400" cy="2967038"/>
        </p:xfrm>
        <a:graphic>
          <a:graphicData uri="http://schemas.openxmlformats.org/presentationml/2006/ole">
            <mc:AlternateContent xmlns:mc="http://schemas.openxmlformats.org/markup-compatibility/2006">
              <mc:Choice xmlns:v="urn:schemas-microsoft-com:vml" Requires="v">
                <p:oleObj spid="_x0000_s3114" name="Bitmap Image" r:id="rId3" imgW="2857899" imgH="2010056" progId="PBrush">
                  <p:embed/>
                </p:oleObj>
              </mc:Choice>
              <mc:Fallback>
                <p:oleObj name="Bitmap Image" r:id="rId3" imgW="2857899" imgH="201005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270274"/>
                        <a:ext cx="3200400" cy="2967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339" name="Picture 3" descr="B00009K3TB"/>
          <p:cNvPicPr>
            <a:picLocks noChangeAspect="1" noChangeArrowheads="1"/>
          </p:cNvPicPr>
          <p:nvPr/>
        </p:nvPicPr>
        <p:blipFill>
          <a:blip r:embed="rId5"/>
          <a:srcRect/>
          <a:stretch>
            <a:fillRect/>
          </a:stretch>
        </p:blipFill>
        <p:spPr bwMode="auto">
          <a:xfrm>
            <a:off x="817314" y="914400"/>
            <a:ext cx="3322638" cy="2921000"/>
          </a:xfrm>
          <a:prstGeom prst="rect">
            <a:avLst/>
          </a:prstGeom>
          <a:noFill/>
          <a:ln w="9525">
            <a:noFill/>
            <a:miter lim="800000"/>
            <a:headEnd/>
            <a:tailEnd/>
          </a:ln>
        </p:spPr>
      </p:pic>
      <p:sp>
        <p:nvSpPr>
          <p:cNvPr id="14340" name="Rectangle 4"/>
          <p:cNvSpPr>
            <a:spLocks noChangeArrowheads="1"/>
          </p:cNvSpPr>
          <p:nvPr/>
        </p:nvSpPr>
        <p:spPr bwMode="auto">
          <a:xfrm>
            <a:off x="673100" y="3981450"/>
            <a:ext cx="3898900" cy="1662113"/>
          </a:xfrm>
          <a:prstGeom prst="rect">
            <a:avLst/>
          </a:prstGeom>
          <a:noFill/>
          <a:ln w="9525" algn="ctr">
            <a:noFill/>
            <a:miter lim="800000"/>
            <a:headEnd/>
            <a:tailEnd/>
          </a:ln>
        </p:spPr>
        <p:txBody>
          <a:bodyPr>
            <a:spAutoFit/>
          </a:bodyPr>
          <a:lstStyle/>
          <a:p>
            <a:pPr algn="ctr" eaLnBrk="0" hangingPunct="0"/>
            <a:r>
              <a:rPr lang="en-US" b="1" dirty="0">
                <a:solidFill>
                  <a:schemeClr val="tx2"/>
                </a:solidFill>
                <a:latin typeface="Arial" charset="0"/>
              </a:rPr>
              <a:t>Fuzzy Logic 10 Cup </a:t>
            </a:r>
          </a:p>
          <a:p>
            <a:pPr algn="ctr" eaLnBrk="0" hangingPunct="0"/>
            <a:r>
              <a:rPr lang="en-US" b="1" dirty="0">
                <a:solidFill>
                  <a:schemeClr val="tx2"/>
                </a:solidFill>
                <a:latin typeface="Arial" charset="0"/>
              </a:rPr>
              <a:t>Rice Cooker and Warmer</a:t>
            </a:r>
            <a:r>
              <a:rPr lang="en-US" sz="3000" b="1" dirty="0">
                <a:solidFill>
                  <a:schemeClr val="tx2"/>
                </a:solidFill>
                <a:latin typeface="Arial" charset="0"/>
              </a:rPr>
              <a:t/>
            </a:r>
            <a:br>
              <a:rPr lang="en-US" sz="3000" b="1" dirty="0">
                <a:solidFill>
                  <a:schemeClr val="tx2"/>
                </a:solidFill>
                <a:latin typeface="Arial" charset="0"/>
              </a:rPr>
            </a:br>
            <a:r>
              <a:rPr lang="en-US" sz="3000" b="1" dirty="0">
                <a:solidFill>
                  <a:schemeClr val="tx2"/>
                </a:solidFill>
                <a:latin typeface="Arial" charset="0"/>
              </a:rPr>
              <a:t> </a:t>
            </a:r>
            <a:r>
              <a:rPr lang="en-US" b="1" dirty="0">
                <a:solidFill>
                  <a:schemeClr val="tx2"/>
                </a:solidFill>
                <a:latin typeface="Arial" charset="0"/>
              </a:rPr>
              <a:t>(</a:t>
            </a:r>
            <a:r>
              <a:rPr lang="en-US" b="1" dirty="0" err="1">
                <a:solidFill>
                  <a:schemeClr val="tx2"/>
                </a:solidFill>
                <a:latin typeface="Arial" charset="0"/>
              </a:rPr>
              <a:t>Zojirushi</a:t>
            </a:r>
            <a:r>
              <a:rPr lang="en-US" b="1" dirty="0">
                <a:solidFill>
                  <a:schemeClr val="tx2"/>
                </a:solidFill>
                <a:latin typeface="Arial" charset="0"/>
              </a:rPr>
              <a:t> NS-MYC18 </a:t>
            </a:r>
            <a:r>
              <a:rPr lang="en-US" b="1" dirty="0" err="1">
                <a:solidFill>
                  <a:schemeClr val="tx2"/>
                </a:solidFill>
                <a:latin typeface="Arial" charset="0"/>
              </a:rPr>
              <a:t>Micom</a:t>
            </a:r>
            <a:r>
              <a:rPr lang="en-US" b="1" dirty="0">
                <a:solidFill>
                  <a:schemeClr val="tx2"/>
                </a:solidFill>
                <a:latin typeface="Arial" charset="0"/>
              </a:rPr>
              <a:t>)</a:t>
            </a:r>
          </a:p>
        </p:txBody>
      </p:sp>
      <p:sp>
        <p:nvSpPr>
          <p:cNvPr id="14341" name="Text Box 5"/>
          <p:cNvSpPr txBox="1">
            <a:spLocks noChangeArrowheads="1"/>
          </p:cNvSpPr>
          <p:nvPr/>
        </p:nvSpPr>
        <p:spPr bwMode="auto">
          <a:xfrm>
            <a:off x="5436096" y="2204864"/>
            <a:ext cx="3289300" cy="830263"/>
          </a:xfrm>
          <a:prstGeom prst="rect">
            <a:avLst/>
          </a:prstGeom>
          <a:noFill/>
          <a:ln w="9525" algn="ctr">
            <a:noFill/>
            <a:miter lim="800000"/>
            <a:headEnd/>
            <a:tailEnd/>
          </a:ln>
        </p:spPr>
        <p:txBody>
          <a:bodyPr>
            <a:spAutoFit/>
          </a:bodyPr>
          <a:lstStyle/>
          <a:p>
            <a:pPr algn="ctr" eaLnBrk="0" hangingPunct="0"/>
            <a:r>
              <a:rPr lang="en-US" b="1">
                <a:solidFill>
                  <a:schemeClr val="tx2"/>
                </a:solidFill>
                <a:latin typeface="Arial" charset="0"/>
              </a:rPr>
              <a:t>Coffee Maker  </a:t>
            </a:r>
          </a:p>
          <a:p>
            <a:pPr algn="ctr" eaLnBrk="0" hangingPunct="0"/>
            <a:r>
              <a:rPr lang="en-US" b="1" dirty="0">
                <a:solidFill>
                  <a:schemeClr val="tx2"/>
                </a:solidFill>
                <a:latin typeface="Arial" charset="0"/>
              </a:rPr>
              <a:t>using Fuzzy Logic</a:t>
            </a:r>
          </a:p>
        </p:txBody>
      </p:sp>
      <p:sp>
        <p:nvSpPr>
          <p:cNvPr id="6" name="TextBox 5"/>
          <p:cNvSpPr txBox="1"/>
          <p:nvPr/>
        </p:nvSpPr>
        <p:spPr>
          <a:xfrm>
            <a:off x="4405964" y="674693"/>
            <a:ext cx="3838444" cy="95410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spcBef>
                <a:spcPts val="0"/>
              </a:spcBef>
              <a:spcAft>
                <a:spcPts val="0"/>
              </a:spcAft>
              <a:defRPr/>
            </a:pPr>
            <a:r>
              <a:rPr lang="en-US" sz="2800" dirty="0">
                <a:ln>
                  <a:solidFill>
                    <a:schemeClr val="tx1"/>
                  </a:solidFill>
                </a:ln>
                <a:solidFill>
                  <a:schemeClr val="accent4">
                    <a:lumMod val="95000"/>
                    <a:lumOff val="5000"/>
                  </a:schemeClr>
                </a:solidFill>
                <a:latin typeface="Comic Sans MS" pitchFamily="66" charset="0"/>
              </a:rPr>
              <a:t>FUZZY LOGIC </a:t>
            </a:r>
            <a:r>
              <a:rPr lang="en-US" sz="2800">
                <a:ln>
                  <a:solidFill>
                    <a:schemeClr val="tx1"/>
                  </a:solidFill>
                </a:ln>
                <a:solidFill>
                  <a:schemeClr val="accent4">
                    <a:lumMod val="95000"/>
                    <a:lumOff val="5000"/>
                  </a:schemeClr>
                </a:solidFill>
                <a:latin typeface="Comic Sans MS" pitchFamily="66" charset="0"/>
              </a:rPr>
              <a:t>in </a:t>
            </a:r>
            <a:endParaRPr lang="en-US" sz="2800" smtClean="0">
              <a:ln>
                <a:solidFill>
                  <a:schemeClr val="tx1"/>
                </a:solidFill>
              </a:ln>
              <a:solidFill>
                <a:schemeClr val="accent4">
                  <a:lumMod val="95000"/>
                  <a:lumOff val="5000"/>
                </a:schemeClr>
              </a:solidFill>
              <a:latin typeface="Comic Sans MS" pitchFamily="66" charset="0"/>
            </a:endParaRPr>
          </a:p>
          <a:p>
            <a:pPr>
              <a:spcBef>
                <a:spcPts val="0"/>
              </a:spcBef>
              <a:spcAft>
                <a:spcPts val="0"/>
              </a:spcAft>
              <a:defRPr/>
            </a:pPr>
            <a:r>
              <a:rPr lang="en-US" sz="2800" dirty="0" smtClean="0">
                <a:ln>
                  <a:solidFill>
                    <a:schemeClr val="tx1"/>
                  </a:solidFill>
                </a:ln>
                <a:solidFill>
                  <a:schemeClr val="accent4">
                    <a:lumMod val="95000"/>
                    <a:lumOff val="5000"/>
                  </a:schemeClr>
                </a:solidFill>
                <a:latin typeface="Comic Sans MS" pitchFamily="66" charset="0"/>
              </a:rPr>
              <a:t>Household </a:t>
            </a:r>
            <a:r>
              <a:rPr lang="en-US" sz="2800" dirty="0">
                <a:ln>
                  <a:solidFill>
                    <a:schemeClr val="tx1"/>
                  </a:solidFill>
                </a:ln>
                <a:solidFill>
                  <a:schemeClr val="accent4">
                    <a:lumMod val="95000"/>
                    <a:lumOff val="5000"/>
                  </a:schemeClr>
                </a:solidFill>
                <a:latin typeface="Comic Sans MS" pitchFamily="66" charset="0"/>
              </a:rPr>
              <a:t>Appliances </a:t>
            </a:r>
          </a:p>
        </p:txBody>
      </p:sp>
    </p:spTree>
    <p:extLst>
      <p:ext uri="{BB962C8B-B14F-4D97-AF65-F5344CB8AC3E}">
        <p14:creationId xmlns:p14="http://schemas.microsoft.com/office/powerpoint/2010/main" val="7240201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lt">
                                    <p:tmAbs val="75"/>
                                  </p:iterate>
                                  <p:childTnLst>
                                    <p:set>
                                      <p:cBhvr>
                                        <p:cTn id="6" dur="1" fill="hold">
                                          <p:stCondLst>
                                            <p:cond delay="74"/>
                                          </p:stCondLst>
                                        </p:cTn>
                                        <p:tgtEl>
                                          <p:spTgt spid="143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lt">
                                    <p:tmAbs val="75"/>
                                  </p:iterate>
                                  <p:childTnLst>
                                    <p:set>
                                      <p:cBhvr>
                                        <p:cTn id="14" dur="1" fill="hold">
                                          <p:stCondLst>
                                            <p:cond delay="74"/>
                                          </p:stCondLst>
                                        </p:cTn>
                                        <p:tgtEl>
                                          <p:spTgt spid="143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utoUpdateAnimBg="0"/>
      <p:bldP spid="14341"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81063" y="269776"/>
            <a:ext cx="8229600" cy="1143000"/>
          </a:xfrm>
          <a:prstGeom prst="rect">
            <a:avLst/>
          </a:prstGeom>
          <a:noFill/>
          <a:ln w="9525">
            <a:noFill/>
            <a:miter lim="800000"/>
            <a:headEnd/>
            <a:tailEnd/>
          </a:ln>
        </p:spPr>
        <p:txBody>
          <a:bodyPr anchor="ctr"/>
          <a:lstStyle/>
          <a:p>
            <a:pPr algn="ctr"/>
            <a:r>
              <a:rPr lang="en-US" sz="6000" b="1">
                <a:solidFill>
                  <a:schemeClr val="tx2"/>
                </a:solidFill>
              </a:rPr>
              <a:t>Snakebot</a:t>
            </a:r>
            <a:endParaRPr lang="en-US" sz="6000" b="1" dirty="0">
              <a:solidFill>
                <a:schemeClr val="tx2"/>
              </a:solidFill>
            </a:endParaRPr>
          </a:p>
        </p:txBody>
      </p:sp>
      <p:sp>
        <p:nvSpPr>
          <p:cNvPr id="53251" name="Rectangle 3"/>
          <p:cNvSpPr>
            <a:spLocks noChangeArrowheads="1"/>
          </p:cNvSpPr>
          <p:nvPr/>
        </p:nvSpPr>
        <p:spPr bwMode="auto">
          <a:xfrm>
            <a:off x="0" y="2843213"/>
            <a:ext cx="184150" cy="315912"/>
          </a:xfrm>
          <a:prstGeom prst="rect">
            <a:avLst/>
          </a:prstGeom>
          <a:noFill/>
          <a:ln w="9525" algn="ctr">
            <a:noFill/>
            <a:miter lim="800000"/>
            <a:headEnd/>
            <a:tailEnd/>
          </a:ln>
        </p:spPr>
        <p:txBody>
          <a:bodyPr wrap="none" anchor="ctr">
            <a:spAutoFit/>
          </a:bodyPr>
          <a:lstStyle/>
          <a:p>
            <a:endParaRPr lang="en-US">
              <a:solidFill>
                <a:srgbClr val="008080"/>
              </a:solidFill>
            </a:endParaRPr>
          </a:p>
        </p:txBody>
      </p:sp>
      <p:sp>
        <p:nvSpPr>
          <p:cNvPr id="53252" name="Rectangle 4"/>
          <p:cNvSpPr>
            <a:spLocks noChangeArrowheads="1"/>
          </p:cNvSpPr>
          <p:nvPr/>
        </p:nvSpPr>
        <p:spPr bwMode="auto">
          <a:xfrm>
            <a:off x="0" y="2843213"/>
            <a:ext cx="184150" cy="315912"/>
          </a:xfrm>
          <a:prstGeom prst="rect">
            <a:avLst/>
          </a:prstGeom>
          <a:noFill/>
          <a:ln w="9525" algn="ctr">
            <a:noFill/>
            <a:miter lim="800000"/>
            <a:headEnd/>
            <a:tailEnd/>
          </a:ln>
        </p:spPr>
        <p:txBody>
          <a:bodyPr wrap="none" anchor="ctr">
            <a:spAutoFit/>
          </a:bodyPr>
          <a:lstStyle/>
          <a:p>
            <a:endParaRPr lang="en-US">
              <a:solidFill>
                <a:srgbClr val="008080"/>
              </a:solidFill>
            </a:endParaRPr>
          </a:p>
        </p:txBody>
      </p:sp>
      <p:pic>
        <p:nvPicPr>
          <p:cNvPr id="5" name="Picture 5" descr="0001491"/>
          <p:cNvPicPr>
            <a:picLocks noChangeAspect="1" noChangeArrowheads="1"/>
          </p:cNvPicPr>
          <p:nvPr/>
        </p:nvPicPr>
        <p:blipFill>
          <a:blip r:embed="rId3"/>
          <a:srcRect/>
          <a:stretch>
            <a:fillRect/>
          </a:stretch>
        </p:blipFill>
        <p:spPr bwMode="auto">
          <a:xfrm>
            <a:off x="755576" y="1295400"/>
            <a:ext cx="7637113" cy="5013920"/>
          </a:xfrm>
          <a:prstGeom prst="rect">
            <a:avLst/>
          </a:prstGeom>
          <a:noFill/>
          <a:ln w="9525">
            <a:noFill/>
            <a:miter lim="800000"/>
            <a:headEnd/>
            <a:tailEnd/>
          </a:ln>
        </p:spPr>
      </p:pic>
    </p:spTree>
    <p:extLst>
      <p:ext uri="{BB962C8B-B14F-4D97-AF65-F5344CB8AC3E}">
        <p14:creationId xmlns:p14="http://schemas.microsoft.com/office/powerpoint/2010/main" val="9642163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04800" y="269776"/>
            <a:ext cx="8686800" cy="1143000"/>
          </a:xfrm>
          <a:prstGeom prst="rect">
            <a:avLst/>
          </a:prstGeom>
          <a:noFill/>
          <a:ln w="9525">
            <a:noFill/>
            <a:miter lim="800000"/>
            <a:headEnd/>
            <a:tailEnd/>
          </a:ln>
        </p:spPr>
        <p:txBody>
          <a:bodyPr anchor="ctr"/>
          <a:lstStyle/>
          <a:p>
            <a:pPr algn="ctr"/>
            <a:r>
              <a:rPr lang="en-US" sz="6000" b="1" dirty="0">
                <a:solidFill>
                  <a:schemeClr val="tx2"/>
                </a:solidFill>
              </a:rPr>
              <a:t>Fractal Surgeon</a:t>
            </a:r>
          </a:p>
        </p:txBody>
      </p:sp>
      <p:pic>
        <p:nvPicPr>
          <p:cNvPr id="3" name="Picture 3" descr="Image of shape changing robot perfoming operation"/>
          <p:cNvPicPr>
            <a:picLocks noChangeAspect="1" noChangeArrowheads="1"/>
          </p:cNvPicPr>
          <p:nvPr/>
        </p:nvPicPr>
        <p:blipFill>
          <a:blip r:embed="rId3"/>
          <a:srcRect/>
          <a:stretch>
            <a:fillRect/>
          </a:stretch>
        </p:blipFill>
        <p:spPr bwMode="auto">
          <a:xfrm>
            <a:off x="755576" y="1371600"/>
            <a:ext cx="7644829" cy="4865712"/>
          </a:xfrm>
          <a:prstGeom prst="rect">
            <a:avLst/>
          </a:prstGeom>
          <a:noFill/>
          <a:ln w="9525">
            <a:noFill/>
            <a:miter lim="800000"/>
            <a:headEnd/>
            <a:tailEnd/>
          </a:ln>
        </p:spPr>
      </p:pic>
    </p:spTree>
    <p:extLst>
      <p:ext uri="{BB962C8B-B14F-4D97-AF65-F5344CB8AC3E}">
        <p14:creationId xmlns:p14="http://schemas.microsoft.com/office/powerpoint/2010/main" val="3925908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170" y="509771"/>
            <a:ext cx="4640950" cy="830997"/>
          </a:xfrm>
          <a:prstGeom prst="rect">
            <a:avLst/>
          </a:prstGeom>
        </p:spPr>
        <p:txBody>
          <a:bodyPr wrap="none">
            <a:spAutoFit/>
          </a:bodyPr>
          <a:lstStyle/>
          <a:p>
            <a:pPr algn="ctr"/>
            <a:r>
              <a:rPr lang="en-US" sz="4800" b="1" u="sng" dirty="0" smtClean="0">
                <a:solidFill>
                  <a:schemeClr val="bg1"/>
                </a:solidFill>
                <a:hlinkClick r:id="rId2" action="ppaction://hlinksldjump"/>
              </a:rPr>
              <a:t>MATHEMATICS</a:t>
            </a:r>
            <a:endParaRPr lang="en-US" sz="4800" b="1" u="sng" dirty="0" smtClean="0">
              <a:solidFill>
                <a:schemeClr val="bg1"/>
              </a:solidFill>
            </a:endParaRPr>
          </a:p>
        </p:txBody>
      </p:sp>
      <p:sp>
        <p:nvSpPr>
          <p:cNvPr id="3" name="TextBox 2"/>
          <p:cNvSpPr txBox="1"/>
          <p:nvPr/>
        </p:nvSpPr>
        <p:spPr>
          <a:xfrm>
            <a:off x="683568" y="1477228"/>
            <a:ext cx="7776864" cy="4832092"/>
          </a:xfrm>
          <a:prstGeom prst="rect">
            <a:avLst/>
          </a:prstGeom>
          <a:noFill/>
        </p:spPr>
        <p:txBody>
          <a:bodyPr wrap="square" rtlCol="0">
            <a:spAutoFit/>
          </a:bodyPr>
          <a:lstStyle/>
          <a:p>
            <a:pPr>
              <a:buFont typeface="Wingdings" pitchFamily="2" charset="2"/>
              <a:buChar char="Ø"/>
            </a:pPr>
            <a:r>
              <a:rPr lang="en-US" sz="3600" dirty="0" smtClean="0"/>
              <a:t>    </a:t>
            </a:r>
            <a:r>
              <a:rPr lang="en-US" sz="3200" dirty="0" smtClean="0"/>
              <a:t>is a coherent, </a:t>
            </a:r>
            <a:r>
              <a:rPr lang="en-US" sz="3400" dirty="0" smtClean="0"/>
              <a:t>consistent and </a:t>
            </a:r>
          </a:p>
          <a:p>
            <a:r>
              <a:rPr lang="en-US" sz="3400" dirty="0" smtClean="0"/>
              <a:t>       growing body of science</a:t>
            </a:r>
          </a:p>
          <a:p>
            <a:r>
              <a:rPr lang="en-US" sz="3400" dirty="0" smtClean="0"/>
              <a:t>       which makes use of a specific </a:t>
            </a:r>
          </a:p>
          <a:p>
            <a:r>
              <a:rPr lang="en-US" sz="3400" dirty="0" smtClean="0"/>
              <a:t>       language and skills to model, </a:t>
            </a:r>
          </a:p>
          <a:p>
            <a:r>
              <a:rPr lang="en-US" sz="3400" dirty="0" smtClean="0"/>
              <a:t>       analyze, and interpret </a:t>
            </a:r>
            <a:r>
              <a:rPr lang="en-US" sz="3600" dirty="0" smtClean="0"/>
              <a:t>the world </a:t>
            </a:r>
          </a:p>
          <a:p>
            <a:endParaRPr lang="en-US" sz="3600" dirty="0" smtClean="0"/>
          </a:p>
          <a:p>
            <a:pPr>
              <a:spcBef>
                <a:spcPts val="1200"/>
              </a:spcBef>
              <a:buFont typeface="Wingdings" pitchFamily="2" charset="2"/>
              <a:buChar char="Ø"/>
            </a:pPr>
            <a:r>
              <a:rPr lang="en-US" sz="3600" dirty="0" smtClean="0"/>
              <a:t>    </a:t>
            </a:r>
            <a:r>
              <a:rPr lang="en-US" sz="3200" dirty="0" smtClean="0"/>
              <a:t>provides a means of communication </a:t>
            </a:r>
          </a:p>
          <a:p>
            <a:pPr>
              <a:spcBef>
                <a:spcPts val="1200"/>
              </a:spcBef>
            </a:pPr>
            <a:r>
              <a:rPr lang="en-US" sz="3200" dirty="0" smtClean="0"/>
              <a:t>       which is concise, and powerful </a:t>
            </a:r>
            <a:endParaRPr lang="en-US" sz="3200" dirty="0"/>
          </a:p>
        </p:txBody>
      </p:sp>
    </p:spTree>
    <p:extLst>
      <p:ext uri="{BB962C8B-B14F-4D97-AF65-F5344CB8AC3E}">
        <p14:creationId xmlns:p14="http://schemas.microsoft.com/office/powerpoint/2010/main" val="3021464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bwMode="auto">
          <a:xfrm>
            <a:off x="899592" y="836935"/>
            <a:ext cx="7488832" cy="1007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fontScale="90000"/>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r>
              <a:rPr lang="en-US" altLang="en-US" sz="3600" b="1" i="1">
                <a:solidFill>
                  <a:srgbClr val="0070C0"/>
                </a:solidFill>
                <a:cs typeface="Times New Roman" panose="02020603050405020304" pitchFamily="18" charset="0"/>
              </a:rPr>
              <a:t>  </a:t>
            </a:r>
            <a:r>
              <a:rPr lang="en-US" altLang="en-US" sz="3600" b="1" i="1" smtClean="0">
                <a:solidFill>
                  <a:srgbClr val="0070C0"/>
                </a:solidFill>
                <a:cs typeface="Times New Roman" panose="02020603050405020304" pitchFamily="18" charset="0"/>
              </a:rPr>
              <a:t>           </a:t>
            </a:r>
            <a:r>
              <a:rPr lang="en-US" altLang="en-US" sz="3100" b="1" i="1" smtClean="0">
                <a:solidFill>
                  <a:srgbClr val="0070C0"/>
                </a:solidFill>
                <a:cs typeface="Times New Roman" panose="02020603050405020304" pitchFamily="18" charset="0"/>
              </a:rPr>
              <a:t>Fuzzy </a:t>
            </a:r>
            <a:r>
              <a:rPr lang="en-US" altLang="en-US" sz="3100" b="1" i="1" dirty="0">
                <a:solidFill>
                  <a:srgbClr val="0070C0"/>
                </a:solidFill>
                <a:cs typeface="Times New Roman" panose="02020603050405020304" pitchFamily="18" charset="0"/>
              </a:rPr>
              <a:t>Washing Machines 	</a:t>
            </a:r>
            <a:r>
              <a:rPr lang="en-US" altLang="en-US" sz="3100" b="1" i="1">
                <a:solidFill>
                  <a:srgbClr val="0070C0"/>
                </a:solidFill>
                <a:cs typeface="Times New Roman" panose="02020603050405020304" pitchFamily="18" charset="0"/>
              </a:rPr>
              <a:t>	</a:t>
            </a:r>
            <a:br>
              <a:rPr lang="en-US" altLang="en-US" sz="3100" b="1" i="1">
                <a:solidFill>
                  <a:srgbClr val="0070C0"/>
                </a:solidFill>
                <a:cs typeface="Times New Roman" panose="02020603050405020304" pitchFamily="18" charset="0"/>
              </a:rPr>
            </a:br>
            <a:r>
              <a:rPr lang="en-US" altLang="en-US" sz="3100" b="1" i="1" smtClean="0">
                <a:solidFill>
                  <a:srgbClr val="0070C0"/>
                </a:solidFill>
                <a:cs typeface="Times New Roman" panose="02020603050405020304" pitchFamily="18" charset="0"/>
              </a:rPr>
              <a:t>Block </a:t>
            </a:r>
            <a:r>
              <a:rPr lang="en-US" altLang="en-US" sz="3100" b="1" i="1" dirty="0">
                <a:solidFill>
                  <a:srgbClr val="0070C0"/>
                </a:solidFill>
                <a:cs typeface="Times New Roman" panose="02020603050405020304" pitchFamily="18" charset="0"/>
              </a:rPr>
              <a:t>Diagram</a:t>
            </a:r>
            <a:r>
              <a:rPr lang="en-US" altLang="en-US" sz="3100" b="1" i="1" dirty="0" smtClean="0">
                <a:solidFill>
                  <a:srgbClr val="0070C0"/>
                </a:solidFill>
                <a:cs typeface="Times New Roman" panose="02020603050405020304" pitchFamily="18" charset="0"/>
              </a:rPr>
              <a:t> &amp; Input / Output </a:t>
            </a:r>
            <a:r>
              <a:rPr lang="en-US" altLang="en-US" sz="3100" b="1" i="1" dirty="0">
                <a:solidFill>
                  <a:srgbClr val="0070C0"/>
                </a:solidFill>
                <a:cs typeface="Times New Roman" panose="02020603050405020304" pitchFamily="18" charset="0"/>
              </a:rPr>
              <a:t>Response</a:t>
            </a:r>
            <a:r>
              <a:rPr lang="en-US" altLang="en-US" sz="3100" b="1" i="1" dirty="0" smtClean="0">
                <a:solidFill>
                  <a:srgbClr val="0070C0"/>
                </a:solidFill>
                <a:cs typeface="Times New Roman" panose="02020603050405020304" pitchFamily="18" charset="0"/>
              </a:rPr>
              <a:t> </a:t>
            </a:r>
            <a:endParaRPr lang="en-US" altLang="en-US" sz="3100" b="1" i="1" dirty="0">
              <a:solidFill>
                <a:srgbClr val="0070C0"/>
              </a:solidFill>
              <a:cs typeface="Times New Roman" panose="02020603050405020304" pitchFamily="18" charset="0"/>
            </a:endParaRPr>
          </a:p>
        </p:txBody>
      </p:sp>
      <p:pic>
        <p:nvPicPr>
          <p:cNvPr id="5" name="Picture 3" descr="wash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1327" y="2004054"/>
            <a:ext cx="3602681" cy="221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wash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1611" y="3212976"/>
            <a:ext cx="3350789" cy="2596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9949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bwMode="auto">
          <a:xfrm>
            <a:off x="0" y="914400"/>
            <a:ext cx="91440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orm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r>
              <a:rPr lang="en-US" altLang="en-US" sz="3600" b="1" i="1" dirty="0">
                <a:solidFill>
                  <a:schemeClr val="accent1">
                    <a:lumMod val="75000"/>
                  </a:schemeClr>
                </a:solidFill>
              </a:rPr>
              <a:t>  </a:t>
            </a:r>
            <a:r>
              <a:rPr lang="en-US" altLang="en-US" sz="3600" b="1" i="1" dirty="0" smtClean="0">
                <a:solidFill>
                  <a:srgbClr val="0070C0"/>
                </a:solidFill>
                <a:cs typeface="Times New Roman" panose="02020603050405020304" pitchFamily="18" charset="0"/>
              </a:rPr>
              <a:t>Robotics </a:t>
            </a:r>
            <a:endParaRPr lang="en-US" altLang="en-US" sz="3600" b="1" i="1" dirty="0">
              <a:solidFill>
                <a:srgbClr val="0070C0"/>
              </a:solidFill>
              <a:cs typeface="Times New Roman" panose="02020603050405020304" pitchFamily="18" charset="0"/>
            </a:endParaRPr>
          </a:p>
        </p:txBody>
      </p:sp>
      <p:pic>
        <p:nvPicPr>
          <p:cNvPr id="9" name="Picture 7" descr="Chinese_robot_tour_gui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0360" y="3212976"/>
            <a:ext cx="2971800" cy="257947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a:spLocks noChangeArrowheads="1"/>
          </p:cNvSpPr>
          <p:nvPr/>
        </p:nvSpPr>
        <p:spPr bwMode="auto">
          <a:xfrm>
            <a:off x="1152129" y="1988840"/>
            <a:ext cx="6948263" cy="1015663"/>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i="1" dirty="0">
                <a:solidFill>
                  <a:srgbClr val="0070C0"/>
                </a:solidFill>
                <a:latin typeface="Times New Roman" panose="02020603050405020304" pitchFamily="18" charset="0"/>
                <a:cs typeface="Times New Roman" panose="02020603050405020304" pitchFamily="18" charset="0"/>
              </a:rPr>
              <a:t>Miss </a:t>
            </a:r>
            <a:r>
              <a:rPr lang="en-US" altLang="en-US" sz="2000" b="1" i="1" dirty="0" err="1">
                <a:solidFill>
                  <a:srgbClr val="0070C0"/>
                </a:solidFill>
                <a:latin typeface="Times New Roman" panose="02020603050405020304" pitchFamily="18" charset="0"/>
                <a:cs typeface="Times New Roman" panose="02020603050405020304" pitchFamily="18" charset="0"/>
              </a:rPr>
              <a:t>Rong</a:t>
            </a:r>
            <a:r>
              <a:rPr lang="en-US" altLang="en-US" sz="2000" b="1" i="1" dirty="0">
                <a:solidFill>
                  <a:srgbClr val="0070C0"/>
                </a:solidFill>
                <a:latin typeface="Times New Roman" panose="02020603050405020304" pitchFamily="18" charset="0"/>
                <a:cs typeface="Times New Roman" panose="02020603050405020304" pitchFamily="18" charset="0"/>
              </a:rPr>
              <a:t> Cheng, </a:t>
            </a:r>
            <a:endParaRPr lang="en-US" altLang="en-US" sz="2000" b="1" i="1" dirty="0" smtClean="0">
              <a:solidFill>
                <a:srgbClr val="0070C0"/>
              </a:solidFill>
              <a:latin typeface="Times New Roman" panose="02020603050405020304" pitchFamily="18" charset="0"/>
              <a:cs typeface="Times New Roman" panose="02020603050405020304" pitchFamily="18" charset="0"/>
            </a:endParaRPr>
          </a:p>
          <a:p>
            <a:pPr algn="ctr"/>
            <a:r>
              <a:rPr lang="en-US" altLang="en-US" sz="2000" b="1" i="1" dirty="0" smtClean="0">
                <a:solidFill>
                  <a:srgbClr val="0070C0"/>
                </a:solidFill>
                <a:latin typeface="Times New Roman" panose="02020603050405020304" pitchFamily="18" charset="0"/>
                <a:cs typeface="Times New Roman" panose="02020603050405020304" pitchFamily="18" charset="0"/>
              </a:rPr>
              <a:t>Chinese </a:t>
            </a:r>
            <a:r>
              <a:rPr lang="en-US" altLang="en-US" sz="2000" b="1" i="1" dirty="0">
                <a:solidFill>
                  <a:srgbClr val="0070C0"/>
                </a:solidFill>
                <a:latin typeface="Times New Roman" panose="02020603050405020304" pitchFamily="18" charset="0"/>
                <a:cs typeface="Times New Roman" panose="02020603050405020304" pitchFamily="18" charset="0"/>
              </a:rPr>
              <a:t>humanoid  </a:t>
            </a:r>
            <a:r>
              <a:rPr lang="en-US" altLang="en-US" sz="2000" b="1" i="1" dirty="0" smtClean="0">
                <a:solidFill>
                  <a:srgbClr val="0070C0"/>
                </a:solidFill>
                <a:latin typeface="Times New Roman" panose="02020603050405020304" pitchFamily="18" charset="0"/>
                <a:cs typeface="Times New Roman" panose="02020603050405020304" pitchFamily="18" charset="0"/>
              </a:rPr>
              <a:t>Robot, Museum tour-guide,</a:t>
            </a:r>
          </a:p>
          <a:p>
            <a:pPr algn="ctr"/>
            <a:r>
              <a:rPr lang="en-US" altLang="en-US" sz="2000" b="1" i="1" dirty="0" smtClean="0">
                <a:solidFill>
                  <a:srgbClr val="0070C0"/>
                </a:solidFill>
                <a:latin typeface="Times New Roman" panose="02020603050405020304" pitchFamily="18" charset="0"/>
                <a:cs typeface="Times New Roman" panose="02020603050405020304" pitchFamily="18" charset="0"/>
              </a:rPr>
              <a:t> </a:t>
            </a:r>
            <a:r>
              <a:rPr lang="en-US" altLang="en-US" sz="2000" b="1" i="1" dirty="0">
                <a:solidFill>
                  <a:srgbClr val="0070C0"/>
                </a:solidFill>
                <a:latin typeface="Times New Roman" panose="02020603050405020304" pitchFamily="18" charset="0"/>
                <a:cs typeface="Times New Roman" panose="02020603050405020304" pitchFamily="18" charset="0"/>
              </a:rPr>
              <a:t>Sichuan Science Museum, </a:t>
            </a:r>
            <a:r>
              <a:rPr lang="en-US" altLang="en-US" sz="2000" b="1" i="1" dirty="0" smtClean="0">
                <a:solidFill>
                  <a:srgbClr val="0070C0"/>
                </a:solidFill>
                <a:latin typeface="Times New Roman" panose="02020603050405020304" pitchFamily="18" charset="0"/>
                <a:cs typeface="Times New Roman" panose="02020603050405020304" pitchFamily="18" charset="0"/>
              </a:rPr>
              <a:t>China</a:t>
            </a:r>
            <a:endParaRPr lang="en-US" altLang="en-US" sz="20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72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outVertic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853877"/>
            <a:ext cx="9144000" cy="702915"/>
          </a:xfrm>
          <a:prstGeom prst="rect">
            <a:avLst/>
          </a:prstGeom>
        </p:spPr>
        <p:txBody>
          <a:bodyPr/>
          <a:lstStyle/>
          <a:p>
            <a:pPr algn="ctr" eaLnBrk="0" hangingPunct="0">
              <a:defRPr/>
            </a:pPr>
            <a:r>
              <a:rPr lang="en-US" sz="3200" kern="0" dirty="0">
                <a:solidFill>
                  <a:schemeClr val="tx2"/>
                </a:solidFill>
                <a:latin typeface="+mj-lt"/>
                <a:ea typeface="+mj-ea"/>
                <a:cs typeface="+mj-cs"/>
              </a:rPr>
              <a:t> Block Diagram of a Fuzzy Controller</a:t>
            </a:r>
          </a:p>
        </p:txBody>
      </p:sp>
      <p:pic>
        <p:nvPicPr>
          <p:cNvPr id="40963" name="Picture 4" descr="fuzzycon"/>
          <p:cNvPicPr>
            <a:picLocks noChangeAspect="1" noChangeArrowheads="1"/>
          </p:cNvPicPr>
          <p:nvPr/>
        </p:nvPicPr>
        <p:blipFill>
          <a:blip r:embed="rId2"/>
          <a:srcRect/>
          <a:stretch>
            <a:fillRect/>
          </a:stretch>
        </p:blipFill>
        <p:spPr bwMode="auto">
          <a:xfrm>
            <a:off x="755576" y="2080518"/>
            <a:ext cx="7704856" cy="4156794"/>
          </a:xfrm>
          <a:prstGeom prst="rect">
            <a:avLst/>
          </a:prstGeom>
          <a:noFill/>
          <a:ln w="9525">
            <a:noFill/>
            <a:miter lim="800000"/>
            <a:headEnd/>
            <a:tailEnd/>
          </a:ln>
        </p:spPr>
      </p:pic>
    </p:spTree>
    <p:extLst>
      <p:ext uri="{BB962C8B-B14F-4D97-AF65-F5344CB8AC3E}">
        <p14:creationId xmlns:p14="http://schemas.microsoft.com/office/powerpoint/2010/main" val="19906205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US" dirty="0">
                <a:solidFill>
                  <a:srgbClr val="C00000"/>
                </a:solidFill>
              </a:rPr>
              <a:t>Preprocessing</a:t>
            </a:r>
          </a:p>
        </p:txBody>
      </p:sp>
      <p:sp>
        <p:nvSpPr>
          <p:cNvPr id="292867" name="Rectangle 3"/>
          <p:cNvSpPr>
            <a:spLocks noGrp="1" noChangeArrowheads="1"/>
          </p:cNvSpPr>
          <p:nvPr>
            <p:ph type="body" idx="1"/>
          </p:nvPr>
        </p:nvSpPr>
        <p:spPr>
          <a:xfrm>
            <a:off x="827585" y="2119313"/>
            <a:ext cx="7632847" cy="3603625"/>
          </a:xfrm>
        </p:spPr>
        <p:txBody>
          <a:bodyPr/>
          <a:lstStyle/>
          <a:p>
            <a:r>
              <a:rPr lang="en-US" sz="2600"/>
              <a:t>The inputs are </a:t>
            </a:r>
            <a:r>
              <a:rPr lang="en-US" sz="2600" i="1"/>
              <a:t>crisp </a:t>
            </a:r>
            <a:r>
              <a:rPr lang="en-US" sz="2600"/>
              <a:t>rather than linguistic.</a:t>
            </a:r>
          </a:p>
          <a:p>
            <a:pPr>
              <a:buFont typeface="Wingdings" pitchFamily="2" charset="2"/>
              <a:buNone/>
            </a:pPr>
            <a:endParaRPr lang="en-US" sz="2600" dirty="0"/>
          </a:p>
          <a:p>
            <a:r>
              <a:rPr lang="en-US" sz="2600" dirty="0"/>
              <a:t>A </a:t>
            </a:r>
            <a:r>
              <a:rPr lang="en-US" sz="2600" i="1" dirty="0" err="1"/>
              <a:t>quantiser</a:t>
            </a:r>
            <a:r>
              <a:rPr lang="en-US" sz="2600" i="1" dirty="0"/>
              <a:t> </a:t>
            </a:r>
            <a:r>
              <a:rPr lang="en-US" sz="2600" dirty="0"/>
              <a:t>is required to convert the incoming values to find the best level in a discrete </a:t>
            </a:r>
            <a:r>
              <a:rPr lang="en-US" sz="2600" i="1" dirty="0"/>
              <a:t>universe.</a:t>
            </a:r>
          </a:p>
          <a:p>
            <a:pPr>
              <a:buFont typeface="Wingdings" pitchFamily="2" charset="2"/>
              <a:buNone/>
            </a:pPr>
            <a:endParaRPr lang="en-US" sz="2600" dirty="0"/>
          </a:p>
          <a:p>
            <a:r>
              <a:rPr lang="en-US" sz="2600" dirty="0"/>
              <a:t>E.g. Input variable </a:t>
            </a:r>
            <a:r>
              <a:rPr lang="en-US" sz="2600" i="1" dirty="0"/>
              <a:t>level</a:t>
            </a:r>
            <a:r>
              <a:rPr lang="en-US" sz="2600" dirty="0"/>
              <a:t> = 4.35, </a:t>
            </a:r>
            <a:r>
              <a:rPr lang="en-US" sz="2600" i="1" dirty="0"/>
              <a:t>universe </a:t>
            </a:r>
            <a:r>
              <a:rPr lang="en-US" sz="2600" b="1" dirty="0"/>
              <a:t>u </a:t>
            </a:r>
            <a:r>
              <a:rPr lang="en-US" sz="2600" dirty="0"/>
              <a:t>is (0,1,…,5). The </a:t>
            </a:r>
            <a:r>
              <a:rPr lang="en-US" sz="2600" dirty="0" err="1"/>
              <a:t>quantiser</a:t>
            </a:r>
            <a:r>
              <a:rPr lang="en-US" sz="2600" dirty="0"/>
              <a:t> rounds it to 4.</a:t>
            </a:r>
          </a:p>
          <a:p>
            <a:endParaRPr lang="en-US" sz="2600" i="1" dirty="0"/>
          </a:p>
          <a:p>
            <a:endParaRPr lang="en-US" sz="2600" dirty="0"/>
          </a:p>
          <a:p>
            <a:endParaRPr lang="en-US" sz="2600" dirty="0"/>
          </a:p>
        </p:txBody>
      </p:sp>
    </p:spTree>
    <p:extLst>
      <p:ext uri="{BB962C8B-B14F-4D97-AF65-F5344CB8AC3E}">
        <p14:creationId xmlns:p14="http://schemas.microsoft.com/office/powerpoint/2010/main" val="8259421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p:txBody>
          <a:bodyPr/>
          <a:lstStyle/>
          <a:p>
            <a:r>
              <a:rPr lang="en-US" dirty="0">
                <a:solidFill>
                  <a:srgbClr val="C00000"/>
                </a:solidFill>
              </a:rPr>
              <a:t>Fuzzification</a:t>
            </a:r>
          </a:p>
        </p:txBody>
      </p:sp>
      <p:sp>
        <p:nvSpPr>
          <p:cNvPr id="294915" name="Rectangle 3"/>
          <p:cNvSpPr>
            <a:spLocks noGrp="1" noChangeArrowheads="1"/>
          </p:cNvSpPr>
          <p:nvPr>
            <p:ph type="body" idx="1"/>
          </p:nvPr>
        </p:nvSpPr>
        <p:spPr>
          <a:xfrm>
            <a:off x="827585" y="2119313"/>
            <a:ext cx="7704855" cy="3603625"/>
          </a:xfrm>
        </p:spPr>
        <p:txBody>
          <a:bodyPr/>
          <a:lstStyle/>
          <a:p>
            <a:r>
              <a:rPr lang="en-US" sz="2600" dirty="0"/>
              <a:t>1</a:t>
            </a:r>
            <a:r>
              <a:rPr lang="en-US" sz="2600" baseline="30000" dirty="0"/>
              <a:t>st</a:t>
            </a:r>
            <a:r>
              <a:rPr lang="en-US" sz="2600" dirty="0"/>
              <a:t> block inside the controller.</a:t>
            </a:r>
          </a:p>
          <a:p>
            <a:pPr>
              <a:buFont typeface="Wingdings" pitchFamily="2" charset="2"/>
              <a:buNone/>
            </a:pPr>
            <a:endParaRPr lang="en-US" sz="2600" dirty="0"/>
          </a:p>
          <a:p>
            <a:r>
              <a:rPr lang="en-US" sz="2600" dirty="0"/>
              <a:t>Converts input data to degrees of membership by lookup in various  membership functions.</a:t>
            </a:r>
          </a:p>
          <a:p>
            <a:endParaRPr lang="en-US" sz="2600" dirty="0"/>
          </a:p>
          <a:p>
            <a:r>
              <a:rPr lang="en-US" sz="2600" dirty="0"/>
              <a:t>Determines how well the condition of each rule matches that particular instance.</a:t>
            </a:r>
          </a:p>
          <a:p>
            <a:pPr>
              <a:buFont typeface="Wingdings" pitchFamily="2" charset="2"/>
              <a:buNone/>
            </a:pPr>
            <a:endParaRPr lang="en-US" sz="2600" dirty="0"/>
          </a:p>
          <a:p>
            <a:endParaRPr lang="en-US" sz="2600" dirty="0"/>
          </a:p>
        </p:txBody>
      </p:sp>
    </p:spTree>
    <p:extLst>
      <p:ext uri="{BB962C8B-B14F-4D97-AF65-F5344CB8AC3E}">
        <p14:creationId xmlns:p14="http://schemas.microsoft.com/office/powerpoint/2010/main" val="2759754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ChangeArrowheads="1"/>
          </p:cNvSpPr>
          <p:nvPr>
            <p:ph type="title"/>
          </p:nvPr>
        </p:nvSpPr>
        <p:spPr>
          <a:xfrm>
            <a:off x="1095375" y="476672"/>
            <a:ext cx="6964363" cy="1201737"/>
          </a:xfrm>
        </p:spPr>
        <p:txBody>
          <a:bodyPr/>
          <a:lstStyle/>
          <a:p>
            <a:r>
              <a:rPr lang="en-US" dirty="0">
                <a:solidFill>
                  <a:srgbClr val="C00000"/>
                </a:solidFill>
              </a:rPr>
              <a:t>Rule Base</a:t>
            </a:r>
          </a:p>
        </p:txBody>
      </p:sp>
      <p:sp>
        <p:nvSpPr>
          <p:cNvPr id="295941" name="Rectangle 5"/>
          <p:cNvSpPr>
            <a:spLocks noGrp="1" noChangeArrowheads="1"/>
          </p:cNvSpPr>
          <p:nvPr>
            <p:ph type="body" idx="1"/>
          </p:nvPr>
        </p:nvSpPr>
        <p:spPr>
          <a:xfrm>
            <a:off x="827584" y="1700808"/>
            <a:ext cx="7632848" cy="1806873"/>
          </a:xfrm>
        </p:spPr>
        <p:txBody>
          <a:bodyPr/>
          <a:lstStyle/>
          <a:p>
            <a:r>
              <a:rPr lang="en-US" sz="2600" dirty="0"/>
              <a:t>Usually in an </a:t>
            </a:r>
            <a:r>
              <a:rPr lang="en-US" sz="2600" i="1" dirty="0"/>
              <a:t>if-then </a:t>
            </a:r>
            <a:r>
              <a:rPr lang="en-US" sz="2600" dirty="0"/>
              <a:t>format.</a:t>
            </a:r>
          </a:p>
          <a:p>
            <a:r>
              <a:rPr lang="en-US" sz="2600" dirty="0"/>
              <a:t>E.g. Inputs – error, change in error. </a:t>
            </a:r>
          </a:p>
          <a:p>
            <a:r>
              <a:rPr lang="en-US" sz="2600" dirty="0"/>
              <a:t>Rules : IF error is _ AND change in error is _ THEN output is _  will give 9 inferences.</a:t>
            </a:r>
          </a:p>
        </p:txBody>
      </p:sp>
      <p:graphicFrame>
        <p:nvGraphicFramePr>
          <p:cNvPr id="296014" name="Group 78"/>
          <p:cNvGraphicFramePr>
            <a:graphicFrameLocks noGrp="1"/>
          </p:cNvGraphicFramePr>
          <p:nvPr>
            <p:ph sz="half" idx="4294967295"/>
            <p:extLst>
              <p:ext uri="{D42A27DB-BD31-4B8C-83A1-F6EECF244321}">
                <p14:modId xmlns:p14="http://schemas.microsoft.com/office/powerpoint/2010/main" val="2019249974"/>
              </p:ext>
            </p:extLst>
          </p:nvPr>
        </p:nvGraphicFramePr>
        <p:xfrm>
          <a:off x="2410693" y="4149080"/>
          <a:ext cx="3673475" cy="1950720"/>
        </p:xfrm>
        <a:graphic>
          <a:graphicData uri="http://schemas.openxmlformats.org/drawingml/2006/table">
            <a:tbl>
              <a:tblPr/>
              <a:tblGrid>
                <a:gridCol w="919162"/>
                <a:gridCol w="917575"/>
                <a:gridCol w="919163"/>
                <a:gridCol w="917575"/>
              </a:tblGrid>
              <a:tr h="1174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26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Neg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Zero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Pos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Neg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dirty="0" smtClean="0">
                          <a:ln>
                            <a:noFill/>
                          </a:ln>
                          <a:solidFill>
                            <a:schemeClr val="tx1"/>
                          </a:solidFill>
                          <a:effectLst/>
                          <a:latin typeface="Arial" charset="0"/>
                        </a:rPr>
                        <a:t>NB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dirty="0" smtClean="0">
                          <a:ln>
                            <a:noFill/>
                          </a:ln>
                          <a:solidFill>
                            <a:schemeClr val="tx1"/>
                          </a:solidFill>
                          <a:effectLst/>
                          <a:latin typeface="Arial" charset="0"/>
                        </a:rPr>
                        <a:t>NM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dirty="0" smtClean="0">
                          <a:ln>
                            <a:noFill/>
                          </a:ln>
                          <a:solidFill>
                            <a:schemeClr val="tx1"/>
                          </a:solidFill>
                          <a:effectLst/>
                          <a:latin typeface="Arial" charset="0"/>
                        </a:rPr>
                        <a:t>Zero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Zero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smtClean="0">
                          <a:ln>
                            <a:noFill/>
                          </a:ln>
                          <a:solidFill>
                            <a:schemeClr val="tx1"/>
                          </a:solidFill>
                          <a:effectLst/>
                          <a:latin typeface="Arial" charset="0"/>
                        </a:rPr>
                        <a:t>NM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dirty="0" smtClean="0">
                          <a:ln>
                            <a:noFill/>
                          </a:ln>
                          <a:solidFill>
                            <a:schemeClr val="tx1"/>
                          </a:solidFill>
                          <a:effectLst/>
                          <a:latin typeface="Arial" charset="0"/>
                        </a:rPr>
                        <a:t>Zero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dirty="0" smtClean="0">
                          <a:ln>
                            <a:noFill/>
                          </a:ln>
                          <a:solidFill>
                            <a:schemeClr val="tx1"/>
                          </a:solidFill>
                          <a:effectLst/>
                          <a:latin typeface="Arial" charset="0"/>
                        </a:rPr>
                        <a:t>PM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600" b="0" i="0" u="none" strike="noStrike" cap="none" normalizeH="0" baseline="0" smtClean="0">
                          <a:ln>
                            <a:noFill/>
                          </a:ln>
                          <a:solidFill>
                            <a:schemeClr val="tx1"/>
                          </a:solidFill>
                          <a:effectLst/>
                          <a:latin typeface="Arial" charset="0"/>
                        </a:rPr>
                        <a:t>Pos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smtClean="0">
                          <a:ln>
                            <a:noFill/>
                          </a:ln>
                          <a:solidFill>
                            <a:schemeClr val="tx1"/>
                          </a:solidFill>
                          <a:effectLst/>
                          <a:latin typeface="Arial" charset="0"/>
                        </a:rPr>
                        <a:t>Zero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smtClean="0">
                          <a:ln>
                            <a:noFill/>
                          </a:ln>
                          <a:solidFill>
                            <a:schemeClr val="tx1"/>
                          </a:solidFill>
                          <a:effectLst/>
                          <a:latin typeface="Arial" charset="0"/>
                        </a:rPr>
                        <a:t>PM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2000" b="1" i="1" u="none" strike="noStrike" cap="none" normalizeH="0" baseline="0" dirty="0" smtClean="0">
                          <a:ln>
                            <a:noFill/>
                          </a:ln>
                          <a:solidFill>
                            <a:schemeClr val="tx1"/>
                          </a:solidFill>
                          <a:effectLst/>
                          <a:latin typeface="Arial" charset="0"/>
                        </a:rPr>
                        <a:t>PB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6015" name="Text Box 79"/>
          <p:cNvSpPr txBox="1">
            <a:spLocks noChangeArrowheads="1"/>
          </p:cNvSpPr>
          <p:nvPr/>
        </p:nvSpPr>
        <p:spPr bwMode="auto">
          <a:xfrm>
            <a:off x="3276600" y="3645024"/>
            <a:ext cx="236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i="1" dirty="0"/>
              <a:t>Change in error</a:t>
            </a:r>
          </a:p>
        </p:txBody>
      </p:sp>
      <p:sp>
        <p:nvSpPr>
          <p:cNvPr id="296016" name="Text Box 80"/>
          <p:cNvSpPr txBox="1">
            <a:spLocks noChangeArrowheads="1"/>
          </p:cNvSpPr>
          <p:nvPr/>
        </p:nvSpPr>
        <p:spPr bwMode="auto">
          <a:xfrm>
            <a:off x="1452786" y="4437112"/>
            <a:ext cx="74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i="1"/>
              <a:t>Error</a:t>
            </a:r>
          </a:p>
        </p:txBody>
      </p:sp>
    </p:spTree>
    <p:extLst>
      <p:ext uri="{BB962C8B-B14F-4D97-AF65-F5344CB8AC3E}">
        <p14:creationId xmlns:p14="http://schemas.microsoft.com/office/powerpoint/2010/main" val="19025808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p:cNvSpPr>
            <a:spLocks noGrp="1" noChangeArrowheads="1"/>
          </p:cNvSpPr>
          <p:nvPr>
            <p:ph type="title"/>
          </p:nvPr>
        </p:nvSpPr>
        <p:spPr>
          <a:xfrm>
            <a:off x="1095375" y="548680"/>
            <a:ext cx="6964363" cy="1201737"/>
          </a:xfrm>
        </p:spPr>
        <p:txBody>
          <a:bodyPr/>
          <a:lstStyle/>
          <a:p>
            <a:r>
              <a:rPr lang="en-US" dirty="0">
                <a:solidFill>
                  <a:srgbClr val="C00000"/>
                </a:solidFill>
              </a:rPr>
              <a:t>Inference Engine	</a:t>
            </a:r>
          </a:p>
        </p:txBody>
      </p:sp>
      <p:sp>
        <p:nvSpPr>
          <p:cNvPr id="296965" name="Rectangle 5"/>
          <p:cNvSpPr>
            <a:spLocks noGrp="1" noChangeArrowheads="1"/>
          </p:cNvSpPr>
          <p:nvPr>
            <p:ph type="body" idx="1"/>
          </p:nvPr>
        </p:nvSpPr>
        <p:spPr>
          <a:xfrm>
            <a:off x="755576" y="1700808"/>
            <a:ext cx="7632847" cy="4464496"/>
          </a:xfrm>
        </p:spPr>
        <p:txBody>
          <a:bodyPr/>
          <a:lstStyle/>
          <a:p>
            <a:r>
              <a:rPr lang="en-US" sz="2600" dirty="0"/>
              <a:t>Aggregation : This operation is use to find the degree of fulfillment </a:t>
            </a:r>
            <a:r>
              <a:rPr lang="el-GR" sz="2600" dirty="0"/>
              <a:t>α</a:t>
            </a:r>
            <a:r>
              <a:rPr lang="en-US" sz="2600" dirty="0"/>
              <a:t>_k of the condition of a rule </a:t>
            </a:r>
            <a:r>
              <a:rPr lang="en-US" sz="2600" dirty="0" smtClean="0"/>
              <a:t>k</a:t>
            </a:r>
            <a:endParaRPr lang="en-US" sz="2600" dirty="0"/>
          </a:p>
          <a:p>
            <a:r>
              <a:rPr lang="en-US" sz="2600" dirty="0"/>
              <a:t>The aggregation of µ_e (fuzzy membership in the set error) and  µ_</a:t>
            </a:r>
            <a:r>
              <a:rPr lang="en-US" sz="2600" dirty="0" err="1"/>
              <a:t>ce</a:t>
            </a:r>
            <a:r>
              <a:rPr lang="en-US" sz="2600" dirty="0"/>
              <a:t> (from change in error)  </a:t>
            </a:r>
            <a:r>
              <a:rPr lang="en-US" sz="2600" dirty="0" smtClean="0"/>
              <a:t>is  </a:t>
            </a:r>
            <a:r>
              <a:rPr lang="en-US" sz="2600" dirty="0"/>
              <a:t>µ_e  and  µ_</a:t>
            </a:r>
            <a:r>
              <a:rPr lang="en-US" sz="2600" dirty="0" err="1"/>
              <a:t>ce</a:t>
            </a:r>
            <a:endParaRPr lang="en-US" sz="2600" dirty="0"/>
          </a:p>
          <a:p>
            <a:r>
              <a:rPr lang="en-US" sz="2600" dirty="0"/>
              <a:t>Activation : </a:t>
            </a:r>
            <a:r>
              <a:rPr lang="en-US" sz="2600" i="1" dirty="0"/>
              <a:t>Activation </a:t>
            </a:r>
            <a:r>
              <a:rPr lang="en-US" sz="2600" dirty="0"/>
              <a:t>of a rule is the deduction of the conclusion – </a:t>
            </a:r>
            <a:r>
              <a:rPr lang="en-US" sz="2600" i="1" dirty="0"/>
              <a:t>min </a:t>
            </a:r>
            <a:r>
              <a:rPr lang="en-US" sz="2600" dirty="0"/>
              <a:t>is used as the activation </a:t>
            </a:r>
            <a:r>
              <a:rPr lang="en-US" sz="2600" dirty="0" smtClean="0"/>
              <a:t>operator</a:t>
            </a:r>
            <a:endParaRPr lang="en-US" sz="2600" dirty="0"/>
          </a:p>
          <a:p>
            <a:r>
              <a:rPr lang="en-US" sz="2600" dirty="0"/>
              <a:t>Accumulation : All activated conclusions are </a:t>
            </a:r>
            <a:r>
              <a:rPr lang="en-US" sz="2600" i="1" dirty="0"/>
              <a:t>accumulated</a:t>
            </a:r>
            <a:r>
              <a:rPr lang="en-US" sz="2600" dirty="0"/>
              <a:t>, using the </a:t>
            </a:r>
            <a:r>
              <a:rPr lang="en-US" sz="2600" i="1" dirty="0"/>
              <a:t>max</a:t>
            </a:r>
            <a:r>
              <a:rPr lang="en-US" sz="2600" dirty="0"/>
              <a:t> </a:t>
            </a:r>
            <a:r>
              <a:rPr lang="en-US" sz="2600" dirty="0" smtClean="0"/>
              <a:t>operation</a:t>
            </a:r>
            <a:endParaRPr lang="en-US" sz="2600" dirty="0"/>
          </a:p>
          <a:p>
            <a:endParaRPr lang="en-US" sz="2600" dirty="0"/>
          </a:p>
          <a:p>
            <a:endParaRPr lang="en-US" sz="2600" dirty="0"/>
          </a:p>
          <a:p>
            <a:endParaRPr lang="en-US" sz="2600" dirty="0"/>
          </a:p>
        </p:txBody>
      </p:sp>
    </p:spTree>
    <p:extLst>
      <p:ext uri="{BB962C8B-B14F-4D97-AF65-F5344CB8AC3E}">
        <p14:creationId xmlns:p14="http://schemas.microsoft.com/office/powerpoint/2010/main" val="6446404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dirty="0" err="1">
                <a:solidFill>
                  <a:srgbClr val="C00000"/>
                </a:solidFill>
              </a:rPr>
              <a:t>Defuzzification</a:t>
            </a:r>
            <a:endParaRPr lang="en-US" dirty="0">
              <a:solidFill>
                <a:srgbClr val="C00000"/>
              </a:solidFill>
            </a:endParaRPr>
          </a:p>
        </p:txBody>
      </p:sp>
      <mc:AlternateContent xmlns:mc="http://schemas.openxmlformats.org/markup-compatibility/2006" xmlns:a14="http://schemas.microsoft.com/office/drawing/2010/main">
        <mc:Choice Requires="a14">
          <p:sp>
            <p:nvSpPr>
              <p:cNvPr id="301059" name="Rectangle 3"/>
              <p:cNvSpPr>
                <a:spLocks noGrp="1" noChangeArrowheads="1"/>
              </p:cNvSpPr>
              <p:nvPr>
                <p:ph type="body" idx="1"/>
              </p:nvPr>
            </p:nvSpPr>
            <p:spPr>
              <a:xfrm>
                <a:off x="755577" y="2119313"/>
                <a:ext cx="7776863" cy="3603625"/>
              </a:xfrm>
            </p:spPr>
            <p:txBody>
              <a:bodyPr/>
              <a:lstStyle/>
              <a:p>
                <a:r>
                  <a:rPr lang="en-US" sz="2600" dirty="0"/>
                  <a:t>The resulting fuzzy set must  be converted to a number that can be sent to the process as a </a:t>
                </a:r>
                <a:r>
                  <a:rPr lang="en-US" sz="2600" dirty="0" smtClean="0"/>
                  <a:t>signal</a:t>
                </a:r>
              </a:p>
              <a:p>
                <a:pPr marL="0" indent="0">
                  <a:buNone/>
                </a:pPr>
                <a:endParaRPr lang="en-US" sz="2600" dirty="0"/>
              </a:p>
              <a:p>
                <a:r>
                  <a:rPr lang="en-US" sz="2600" dirty="0"/>
                  <a:t>Centre of Gravity (COG) method : The crisp output value </a:t>
                </a:r>
                <a:r>
                  <a:rPr lang="en-US" sz="2600" i="1" dirty="0"/>
                  <a:t>u </a:t>
                </a:r>
                <a:r>
                  <a:rPr lang="en-US" sz="2600" dirty="0"/>
                  <a:t>is the abscissa under the </a:t>
                </a:r>
                <a:r>
                  <a:rPr lang="en-US" sz="2600" dirty="0" err="1"/>
                  <a:t>centre</a:t>
                </a:r>
                <a:r>
                  <a:rPr lang="en-US" sz="2600" dirty="0"/>
                  <a:t> of gravity </a:t>
                </a:r>
                <a:r>
                  <a:rPr lang="en-US" sz="2600" dirty="0" smtClean="0"/>
                  <a:t> of </a:t>
                </a:r>
                <a:r>
                  <a:rPr lang="en-US" sz="2600" dirty="0"/>
                  <a:t>the fuzzy set.</a:t>
                </a:r>
              </a:p>
              <a:p>
                <a:pPr>
                  <a:buFont typeface="Wingdings" pitchFamily="2" charset="2"/>
                  <a:buNone/>
                </a:pPr>
                <a:r>
                  <a:rPr lang="en-US" dirty="0"/>
                  <a:t>               </a:t>
                </a:r>
                <a14:m>
                  <m:oMath xmlns:m="http://schemas.openxmlformats.org/officeDocument/2006/math">
                    <m:r>
                      <a:rPr lang="en-US" sz="3200" i="1" dirty="0" smtClean="0">
                        <a:latin typeface="Cambria Math" charset="0"/>
                      </a:rPr>
                      <m:t>𝑢</m:t>
                    </m:r>
                    <m:r>
                      <a:rPr lang="en-US" sz="3200" i="1" dirty="0" smtClean="0">
                        <a:latin typeface="Cambria Math" charset="0"/>
                      </a:rPr>
                      <m:t> = (</m:t>
                    </m:r>
                    <m:r>
                      <m:rPr>
                        <m:sty m:val="p"/>
                      </m:rPr>
                      <a:rPr lang="el-GR" sz="3200" i="0" dirty="0">
                        <a:latin typeface="Cambria Math" charset="0"/>
                        <a:cs typeface="Arial" charset="0"/>
                      </a:rPr>
                      <m:t>Σ</m:t>
                    </m:r>
                    <m:r>
                      <a:rPr lang="en-US" sz="3200" i="1" dirty="0" err="1">
                        <a:latin typeface="Cambria Math" charset="0"/>
                        <a:cs typeface="Arial" charset="0"/>
                      </a:rPr>
                      <m:t>𝑖</m:t>
                    </m:r>
                    <m:r>
                      <a:rPr lang="en-US" sz="3200" i="1" dirty="0">
                        <a:latin typeface="Cambria Math" charset="0"/>
                      </a:rPr>
                      <m:t> </m:t>
                    </m:r>
                    <m:r>
                      <a:rPr lang="en-US" sz="3200" i="1" dirty="0">
                        <a:latin typeface="Cambria Math" charset="0"/>
                        <a:cs typeface="Arial" charset="0"/>
                      </a:rPr>
                      <m:t>µ(</m:t>
                    </m:r>
                    <m:r>
                      <a:rPr lang="en-US" sz="3200" i="1" dirty="0">
                        <a:latin typeface="Cambria Math" charset="0"/>
                        <a:cs typeface="Arial" charset="0"/>
                      </a:rPr>
                      <m:t>𝑥𝑖</m:t>
                    </m:r>
                    <m:r>
                      <a:rPr lang="en-US" sz="3200" i="1" dirty="0">
                        <a:latin typeface="Cambria Math" charset="0"/>
                        <a:cs typeface="Arial" charset="0"/>
                      </a:rPr>
                      <m:t>)</m:t>
                    </m:r>
                    <m:r>
                      <a:rPr lang="en-US" sz="3200" i="1" dirty="0">
                        <a:latin typeface="Cambria Math" charset="0"/>
                        <a:cs typeface="Arial" charset="0"/>
                      </a:rPr>
                      <m:t>𝑥𝑖</m:t>
                    </m:r>
                    <m:r>
                      <a:rPr lang="en-US" sz="3200" i="1" dirty="0">
                        <a:latin typeface="Cambria Math" charset="0"/>
                      </a:rPr>
                      <m:t>)/</m:t>
                    </m:r>
                    <m:r>
                      <m:rPr>
                        <m:sty m:val="p"/>
                      </m:rPr>
                      <a:rPr lang="el-GR" sz="3200" i="0" dirty="0">
                        <a:latin typeface="Cambria Math" charset="0"/>
                        <a:cs typeface="Arial" charset="0"/>
                      </a:rPr>
                      <m:t>Σ</m:t>
                    </m:r>
                    <m:r>
                      <a:rPr lang="en-US" sz="3200" i="1" dirty="0" err="1">
                        <a:latin typeface="Cambria Math" charset="0"/>
                        <a:cs typeface="Arial" charset="0"/>
                      </a:rPr>
                      <m:t>𝑖</m:t>
                    </m:r>
                    <m:r>
                      <a:rPr lang="en-US" sz="3200" i="1" dirty="0">
                        <a:latin typeface="Cambria Math" charset="0"/>
                        <a:cs typeface="Arial" charset="0"/>
                      </a:rPr>
                      <m:t> µ(</m:t>
                    </m:r>
                    <m:r>
                      <a:rPr lang="en-US" sz="3200" i="1" dirty="0">
                        <a:latin typeface="Cambria Math" charset="0"/>
                        <a:cs typeface="Arial" charset="0"/>
                      </a:rPr>
                      <m:t>𝑥𝑖</m:t>
                    </m:r>
                    <m:r>
                      <a:rPr lang="en-US" sz="3200" i="1" dirty="0">
                        <a:latin typeface="Cambria Math" charset="0"/>
                        <a:cs typeface="Arial" charset="0"/>
                      </a:rPr>
                      <m:t>)</m:t>
                    </m:r>
                  </m:oMath>
                </a14:m>
                <a:endParaRPr lang="en-US" sz="3200" dirty="0">
                  <a:cs typeface="Arial" charset="0"/>
                </a:endParaRPr>
              </a:p>
            </p:txBody>
          </p:sp>
        </mc:Choice>
        <mc:Fallback xmlns="">
          <p:sp>
            <p:nvSpPr>
              <p:cNvPr id="301059" name="Rectangle 3"/>
              <p:cNvSpPr>
                <a:spLocks noGrp="1" noRot="1" noChangeAspect="1" noMove="1" noResize="1" noEditPoints="1" noAdjustHandles="1" noChangeArrowheads="1" noChangeShapeType="1" noTextEdit="1"/>
              </p:cNvSpPr>
              <p:nvPr>
                <p:ph type="body" idx="1"/>
              </p:nvPr>
            </p:nvSpPr>
            <p:spPr>
              <a:xfrm>
                <a:off x="755577" y="2119313"/>
                <a:ext cx="7776863" cy="3603625"/>
              </a:xfrm>
              <a:blipFill rotWithShape="0">
                <a:blip r:embed="rId2"/>
                <a:stretch>
                  <a:fillRect l="-1097" t="-1523"/>
                </a:stretch>
              </a:blipFill>
            </p:spPr>
            <p:txBody>
              <a:bodyPr/>
              <a:lstStyle/>
              <a:p>
                <a:r>
                  <a:rPr lang="en-US">
                    <a:noFill/>
                  </a:rPr>
                  <a:t> </a:t>
                </a:r>
              </a:p>
            </p:txBody>
          </p:sp>
        </mc:Fallback>
      </mc:AlternateContent>
    </p:spTree>
    <p:extLst>
      <p:ext uri="{BB962C8B-B14F-4D97-AF65-F5344CB8AC3E}">
        <p14:creationId xmlns:p14="http://schemas.microsoft.com/office/powerpoint/2010/main" val="4168087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tx1"/>
          </a:fgClr>
          <a:bgClr>
            <a:schemeClr val="bg1"/>
          </a:bgClr>
        </a:pattFill>
        <a:effectLst/>
      </p:bgPr>
    </p:bg>
    <p:spTree>
      <p:nvGrpSpPr>
        <p:cNvPr id="1" name=""/>
        <p:cNvGrpSpPr/>
        <p:nvPr/>
      </p:nvGrpSpPr>
      <p:grpSpPr>
        <a:xfrm>
          <a:off x="0" y="0"/>
          <a:ext cx="0" cy="0"/>
          <a:chOff x="0" y="0"/>
          <a:chExt cx="0" cy="0"/>
        </a:xfrm>
      </p:grpSpPr>
      <p:grpSp>
        <p:nvGrpSpPr>
          <p:cNvPr id="4" name="Group 4"/>
          <p:cNvGrpSpPr>
            <a:grpSpLocks/>
          </p:cNvGrpSpPr>
          <p:nvPr/>
        </p:nvGrpSpPr>
        <p:grpSpPr bwMode="auto">
          <a:xfrm>
            <a:off x="533400" y="0"/>
            <a:ext cx="6326188" cy="6858000"/>
            <a:chOff x="336" y="0"/>
            <a:chExt cx="3985" cy="4320"/>
          </a:xfrm>
        </p:grpSpPr>
        <p:sp>
          <p:nvSpPr>
            <p:cNvPr id="5" name="Freeform 2"/>
            <p:cNvSpPr>
              <a:spLocks/>
            </p:cNvSpPr>
            <p:nvPr/>
          </p:nvSpPr>
          <p:spPr bwMode="auto">
            <a:xfrm>
              <a:off x="2256" y="0"/>
              <a:ext cx="2065" cy="4320"/>
            </a:xfrm>
            <a:custGeom>
              <a:avLst/>
              <a:gdLst>
                <a:gd name="T0" fmla="*/ 1152 w 2065"/>
                <a:gd name="T1" fmla="*/ 0 h 4320"/>
                <a:gd name="T2" fmla="*/ 2064 w 2065"/>
                <a:gd name="T3" fmla="*/ 0 h 4320"/>
                <a:gd name="T4" fmla="*/ 1548 w 2065"/>
                <a:gd name="T5" fmla="*/ 4319 h 4320"/>
                <a:gd name="T6" fmla="*/ 0 w 2065"/>
                <a:gd name="T7" fmla="*/ 4319 h 4320"/>
                <a:gd name="T8" fmla="*/ 1152 w 2065"/>
                <a:gd name="T9" fmla="*/ 0 h 4320"/>
              </a:gdLst>
              <a:ahLst/>
              <a:cxnLst>
                <a:cxn ang="0">
                  <a:pos x="T0" y="T1"/>
                </a:cxn>
                <a:cxn ang="0">
                  <a:pos x="T2" y="T3"/>
                </a:cxn>
                <a:cxn ang="0">
                  <a:pos x="T4" y="T5"/>
                </a:cxn>
                <a:cxn ang="0">
                  <a:pos x="T6" y="T7"/>
                </a:cxn>
                <a:cxn ang="0">
                  <a:pos x="T8" y="T9"/>
                </a:cxn>
              </a:cxnLst>
              <a:rect l="0" t="0" r="r" b="b"/>
              <a:pathLst>
                <a:path w="2065" h="4320">
                  <a:moveTo>
                    <a:pt x="1152" y="0"/>
                  </a:moveTo>
                  <a:lnTo>
                    <a:pt x="2064" y="0"/>
                  </a:lnTo>
                  <a:lnTo>
                    <a:pt x="1548" y="4319"/>
                  </a:lnTo>
                  <a:lnTo>
                    <a:pt x="0" y="4319"/>
                  </a:lnTo>
                  <a:lnTo>
                    <a:pt x="1152" y="0"/>
                  </a:lnTo>
                </a:path>
              </a:pathLst>
            </a:custGeom>
            <a:solidFill>
              <a:schemeClr val="bg2">
                <a:alpha val="50000"/>
              </a:schemeClr>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Freeform 3"/>
            <p:cNvSpPr>
              <a:spLocks/>
            </p:cNvSpPr>
            <p:nvPr/>
          </p:nvSpPr>
          <p:spPr bwMode="auto">
            <a:xfrm>
              <a:off x="336" y="0"/>
              <a:ext cx="2929" cy="4320"/>
            </a:xfrm>
            <a:custGeom>
              <a:avLst/>
              <a:gdLst>
                <a:gd name="T0" fmla="*/ 2016 w 2929"/>
                <a:gd name="T1" fmla="*/ 0 h 4320"/>
                <a:gd name="T2" fmla="*/ 0 w 2929"/>
                <a:gd name="T3" fmla="*/ 4319 h 4320"/>
                <a:gd name="T4" fmla="*/ 1518 w 2929"/>
                <a:gd name="T5" fmla="*/ 4319 h 4320"/>
                <a:gd name="T6" fmla="*/ 2928 w 2929"/>
                <a:gd name="T7" fmla="*/ 0 h 4320"/>
                <a:gd name="T8" fmla="*/ 2016 w 2929"/>
                <a:gd name="T9" fmla="*/ 0 h 4320"/>
              </a:gdLst>
              <a:ahLst/>
              <a:cxnLst>
                <a:cxn ang="0">
                  <a:pos x="T0" y="T1"/>
                </a:cxn>
                <a:cxn ang="0">
                  <a:pos x="T2" y="T3"/>
                </a:cxn>
                <a:cxn ang="0">
                  <a:pos x="T4" y="T5"/>
                </a:cxn>
                <a:cxn ang="0">
                  <a:pos x="T6" y="T7"/>
                </a:cxn>
                <a:cxn ang="0">
                  <a:pos x="T8" y="T9"/>
                </a:cxn>
              </a:cxnLst>
              <a:rect l="0" t="0" r="r" b="b"/>
              <a:pathLst>
                <a:path w="2929" h="4320">
                  <a:moveTo>
                    <a:pt x="2016" y="0"/>
                  </a:moveTo>
                  <a:lnTo>
                    <a:pt x="0" y="4319"/>
                  </a:lnTo>
                  <a:lnTo>
                    <a:pt x="1518" y="4319"/>
                  </a:lnTo>
                  <a:lnTo>
                    <a:pt x="2928" y="0"/>
                  </a:lnTo>
                  <a:lnTo>
                    <a:pt x="2016" y="0"/>
                  </a:lnTo>
                </a:path>
              </a:pathLst>
            </a:custGeom>
            <a:solidFill>
              <a:schemeClr val="bg2">
                <a:alpha val="50000"/>
              </a:schemeClr>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 name="Rectangle 5"/>
          <p:cNvSpPr>
            <a:spLocks noGrp="1" noChangeArrowheads="1"/>
          </p:cNvSpPr>
          <p:nvPr>
            <p:ph type="title"/>
          </p:nvPr>
        </p:nvSpPr>
        <p:spPr>
          <a:xfrm>
            <a:off x="838200" y="342900"/>
            <a:ext cx="7772400" cy="1104900"/>
          </a:xfrm>
          <a:noFill/>
          <a:ln/>
        </p:spPr>
        <p:txBody>
          <a:bodyPr>
            <a:normAutofit/>
          </a:bodyPr>
          <a:lstStyle/>
          <a:p>
            <a:r>
              <a:rPr lang="de-DE" altLang="en-US" sz="3200" b="1" i="1" dirty="0">
                <a:latin typeface="Times New Roman" panose="02020603050405020304" pitchFamily="18" charset="0"/>
                <a:cs typeface="Times New Roman" panose="02020603050405020304" pitchFamily="18" charset="0"/>
              </a:rPr>
              <a:t>Fuzzy Logic in Components of </a:t>
            </a:r>
            <a:br>
              <a:rPr lang="de-DE" altLang="en-US" sz="3200" b="1" i="1" dirty="0">
                <a:latin typeface="Times New Roman" panose="02020603050405020304" pitchFamily="18" charset="0"/>
                <a:cs typeface="Times New Roman" panose="02020603050405020304" pitchFamily="18" charset="0"/>
              </a:rPr>
            </a:br>
            <a:r>
              <a:rPr lang="de-DE" altLang="en-US" sz="3200" b="1" i="1" dirty="0">
                <a:latin typeface="Times New Roman" panose="02020603050405020304" pitchFamily="18" charset="0"/>
                <a:cs typeface="Times New Roman" panose="02020603050405020304" pitchFamily="18" charset="0"/>
              </a:rPr>
              <a:t>Traffic Control Systems </a:t>
            </a:r>
          </a:p>
        </p:txBody>
      </p:sp>
      <p:graphicFrame>
        <p:nvGraphicFramePr>
          <p:cNvPr id="8" name="Object 6"/>
          <p:cNvGraphicFramePr>
            <a:graphicFrameLocks/>
          </p:cNvGraphicFramePr>
          <p:nvPr>
            <p:extLst/>
          </p:nvPr>
        </p:nvGraphicFramePr>
        <p:xfrm>
          <a:off x="690563" y="2487612"/>
          <a:ext cx="4359275" cy="2651125"/>
        </p:xfrm>
        <a:graphic>
          <a:graphicData uri="http://schemas.openxmlformats.org/presentationml/2006/ole">
            <mc:AlternateContent xmlns:mc="http://schemas.openxmlformats.org/markup-compatibility/2006">
              <mc:Choice xmlns:v="urn:schemas-microsoft-com:vml" Requires="v">
                <p:oleObj spid="_x0000_s5226" name="Microsoft Drawing" r:id="rId3" imgW="6041880" imgH="3679560" progId="MSDraw">
                  <p:embed/>
                </p:oleObj>
              </mc:Choice>
              <mc:Fallback>
                <p:oleObj name="Microsoft Drawing" r:id="rId3" imgW="6041880" imgH="3679560" progId="MSDraw">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563" y="2487612"/>
                        <a:ext cx="4359275" cy="265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9" name="Group 12"/>
          <p:cNvGrpSpPr>
            <a:grpSpLocks/>
          </p:cNvGrpSpPr>
          <p:nvPr/>
        </p:nvGrpSpPr>
        <p:grpSpPr bwMode="auto">
          <a:xfrm>
            <a:off x="595313" y="4587875"/>
            <a:ext cx="2236787" cy="1766887"/>
            <a:chOff x="375" y="2601"/>
            <a:chExt cx="1409" cy="1113"/>
          </a:xfrm>
        </p:grpSpPr>
        <p:grpSp>
          <p:nvGrpSpPr>
            <p:cNvPr id="10" name="Group 9"/>
            <p:cNvGrpSpPr>
              <a:grpSpLocks/>
            </p:cNvGrpSpPr>
            <p:nvPr/>
          </p:nvGrpSpPr>
          <p:grpSpPr bwMode="auto">
            <a:xfrm>
              <a:off x="375" y="3270"/>
              <a:ext cx="1409" cy="444"/>
              <a:chOff x="375" y="3270"/>
              <a:chExt cx="1409" cy="444"/>
            </a:xfrm>
          </p:grpSpPr>
          <p:sp>
            <p:nvSpPr>
              <p:cNvPr id="13" name="Rectangle 7"/>
              <p:cNvSpPr>
                <a:spLocks noChangeArrowheads="1"/>
              </p:cNvSpPr>
              <p:nvPr/>
            </p:nvSpPr>
            <p:spPr bwMode="auto">
              <a:xfrm>
                <a:off x="398" y="3286"/>
                <a:ext cx="1333" cy="428"/>
              </a:xfrm>
              <a:prstGeom prst="rect">
                <a:avLst/>
              </a:prstGeom>
              <a:gradFill rotWithShape="0">
                <a:gsLst>
                  <a:gs pos="0">
                    <a:schemeClr val="bg1"/>
                  </a:gs>
                  <a:gs pos="100000">
                    <a:srgbClr val="DDDDDD"/>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Rectangle 8"/>
              <p:cNvSpPr>
                <a:spLocks noChangeArrowheads="1"/>
              </p:cNvSpPr>
              <p:nvPr/>
            </p:nvSpPr>
            <p:spPr bwMode="auto">
              <a:xfrm>
                <a:off x="375" y="3270"/>
                <a:ext cx="1409" cy="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de-DE" altLang="en-US" sz="1600" b="1">
                    <a:effectLst/>
                    <a:latin typeface="Arial" charset="0"/>
                  </a:rPr>
                  <a:t>Signal Analysis at Induction Sensors</a:t>
                </a:r>
              </a:p>
            </p:txBody>
          </p:sp>
        </p:grpSp>
        <p:sp>
          <p:nvSpPr>
            <p:cNvPr id="11" name="Oval 10"/>
            <p:cNvSpPr>
              <a:spLocks noChangeArrowheads="1"/>
            </p:cNvSpPr>
            <p:nvPr/>
          </p:nvSpPr>
          <p:spPr bwMode="auto">
            <a:xfrm>
              <a:off x="1173" y="2601"/>
              <a:ext cx="81" cy="81"/>
            </a:xfrm>
            <a:prstGeom prst="ellipse">
              <a:avLst/>
            </a:prstGeom>
            <a:solidFill>
              <a:srgbClr val="FF0000"/>
            </a:solidFill>
            <a:ln w="127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Line 11"/>
            <p:cNvSpPr>
              <a:spLocks noChangeShapeType="1"/>
            </p:cNvSpPr>
            <p:nvPr/>
          </p:nvSpPr>
          <p:spPr bwMode="auto">
            <a:xfrm flipH="1">
              <a:off x="1073" y="2643"/>
              <a:ext cx="145" cy="650"/>
            </a:xfrm>
            <a:prstGeom prst="line">
              <a:avLst/>
            </a:prstGeom>
            <a:noFill/>
            <a:ln w="508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 name="Group 19"/>
          <p:cNvGrpSpPr>
            <a:grpSpLocks/>
          </p:cNvGrpSpPr>
          <p:nvPr/>
        </p:nvGrpSpPr>
        <p:grpSpPr bwMode="auto">
          <a:xfrm>
            <a:off x="3168650" y="2686050"/>
            <a:ext cx="2992438" cy="4019550"/>
            <a:chOff x="1996" y="1403"/>
            <a:chExt cx="1885" cy="2532"/>
          </a:xfrm>
        </p:grpSpPr>
        <p:graphicFrame>
          <p:nvGraphicFramePr>
            <p:cNvPr id="16" name="Object 13"/>
            <p:cNvGraphicFramePr>
              <a:graphicFrameLocks/>
            </p:cNvGraphicFramePr>
            <p:nvPr/>
          </p:nvGraphicFramePr>
          <p:xfrm>
            <a:off x="1996" y="1403"/>
            <a:ext cx="1885" cy="1261"/>
          </p:xfrm>
          <a:graphic>
            <a:graphicData uri="http://schemas.openxmlformats.org/presentationml/2006/ole">
              <mc:AlternateContent xmlns:mc="http://schemas.openxmlformats.org/markup-compatibility/2006">
                <mc:Choice xmlns:v="urn:schemas-microsoft-com:vml" Requires="v">
                  <p:oleObj spid="_x0000_s5227" name="Microsoft Drawing" r:id="rId5" imgW="4478040" imgH="3009600" progId="MSDraw">
                    <p:embed/>
                  </p:oleObj>
                </mc:Choice>
                <mc:Fallback>
                  <p:oleObj name="Microsoft Drawing" r:id="rId5" imgW="4478040" imgH="3009600" progId="MSDraw">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6" y="1403"/>
                          <a:ext cx="1885" cy="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7" name="Group 16"/>
            <p:cNvGrpSpPr>
              <a:grpSpLocks/>
            </p:cNvGrpSpPr>
            <p:nvPr/>
          </p:nvGrpSpPr>
          <p:grpSpPr bwMode="auto">
            <a:xfrm>
              <a:off x="2133" y="3491"/>
              <a:ext cx="1409" cy="444"/>
              <a:chOff x="2133" y="3491"/>
              <a:chExt cx="1409" cy="444"/>
            </a:xfrm>
          </p:grpSpPr>
          <p:sp>
            <p:nvSpPr>
              <p:cNvPr id="20" name="Rectangle 14"/>
              <p:cNvSpPr>
                <a:spLocks noChangeArrowheads="1"/>
              </p:cNvSpPr>
              <p:nvPr/>
            </p:nvSpPr>
            <p:spPr bwMode="auto">
              <a:xfrm>
                <a:off x="2156" y="3507"/>
                <a:ext cx="1333" cy="428"/>
              </a:xfrm>
              <a:prstGeom prst="rect">
                <a:avLst/>
              </a:prstGeom>
              <a:gradFill rotWithShape="0">
                <a:gsLst>
                  <a:gs pos="0">
                    <a:schemeClr val="bg1"/>
                  </a:gs>
                  <a:gs pos="100000">
                    <a:srgbClr val="DDDDDD"/>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Rectangle 15"/>
              <p:cNvSpPr>
                <a:spLocks noChangeArrowheads="1"/>
              </p:cNvSpPr>
              <p:nvPr/>
            </p:nvSpPr>
            <p:spPr bwMode="auto">
              <a:xfrm>
                <a:off x="2133" y="3491"/>
                <a:ext cx="1409" cy="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de-DE" altLang="en-US" sz="1600" b="1">
                    <a:effectLst/>
                    <a:latin typeface="Arial" charset="0"/>
                  </a:rPr>
                  <a:t>Supervise Field Equippment</a:t>
                </a:r>
              </a:p>
            </p:txBody>
          </p:sp>
        </p:grpSp>
        <p:sp>
          <p:nvSpPr>
            <p:cNvPr id="18" name="Oval 17"/>
            <p:cNvSpPr>
              <a:spLocks noChangeArrowheads="1"/>
            </p:cNvSpPr>
            <p:nvPr/>
          </p:nvSpPr>
          <p:spPr bwMode="auto">
            <a:xfrm>
              <a:off x="2798" y="2406"/>
              <a:ext cx="81" cy="81"/>
            </a:xfrm>
            <a:prstGeom prst="ellipse">
              <a:avLst/>
            </a:prstGeom>
            <a:solidFill>
              <a:srgbClr val="FF0000"/>
            </a:solidFill>
            <a:ln w="127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Line 18"/>
            <p:cNvSpPr>
              <a:spLocks noChangeShapeType="1"/>
            </p:cNvSpPr>
            <p:nvPr/>
          </p:nvSpPr>
          <p:spPr bwMode="auto">
            <a:xfrm flipH="1">
              <a:off x="2801" y="2454"/>
              <a:ext cx="39" cy="1038"/>
            </a:xfrm>
            <a:prstGeom prst="line">
              <a:avLst/>
            </a:prstGeom>
            <a:noFill/>
            <a:ln w="508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2" name="Group 25"/>
          <p:cNvGrpSpPr>
            <a:grpSpLocks/>
          </p:cNvGrpSpPr>
          <p:nvPr/>
        </p:nvGrpSpPr>
        <p:grpSpPr bwMode="auto">
          <a:xfrm>
            <a:off x="5119688" y="3665537"/>
            <a:ext cx="2579687" cy="2178050"/>
            <a:chOff x="3225" y="2020"/>
            <a:chExt cx="1625" cy="1372"/>
          </a:xfrm>
        </p:grpSpPr>
        <p:sp>
          <p:nvSpPr>
            <p:cNvPr id="23" name="Oval 20"/>
            <p:cNvSpPr>
              <a:spLocks noChangeArrowheads="1"/>
            </p:cNvSpPr>
            <p:nvPr/>
          </p:nvSpPr>
          <p:spPr bwMode="auto">
            <a:xfrm>
              <a:off x="3225" y="2020"/>
              <a:ext cx="81" cy="81"/>
            </a:xfrm>
            <a:prstGeom prst="ellipse">
              <a:avLst/>
            </a:prstGeom>
            <a:solidFill>
              <a:srgbClr val="FF0000"/>
            </a:solidFill>
            <a:ln w="127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4" name="Group 23"/>
            <p:cNvGrpSpPr>
              <a:grpSpLocks/>
            </p:cNvGrpSpPr>
            <p:nvPr/>
          </p:nvGrpSpPr>
          <p:grpSpPr bwMode="auto">
            <a:xfrm>
              <a:off x="3441" y="2948"/>
              <a:ext cx="1409" cy="444"/>
              <a:chOff x="3441" y="2948"/>
              <a:chExt cx="1409" cy="444"/>
            </a:xfrm>
          </p:grpSpPr>
          <p:sp>
            <p:nvSpPr>
              <p:cNvPr id="26" name="Rectangle 21"/>
              <p:cNvSpPr>
                <a:spLocks noChangeArrowheads="1"/>
              </p:cNvSpPr>
              <p:nvPr/>
            </p:nvSpPr>
            <p:spPr bwMode="auto">
              <a:xfrm>
                <a:off x="3464" y="2964"/>
                <a:ext cx="1333" cy="428"/>
              </a:xfrm>
              <a:prstGeom prst="rect">
                <a:avLst/>
              </a:prstGeom>
              <a:gradFill rotWithShape="0">
                <a:gsLst>
                  <a:gs pos="0">
                    <a:schemeClr val="bg1"/>
                  </a:gs>
                  <a:gs pos="100000">
                    <a:srgbClr val="DDDDDD"/>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Rectangle 22"/>
              <p:cNvSpPr>
                <a:spLocks noChangeArrowheads="1"/>
              </p:cNvSpPr>
              <p:nvPr/>
            </p:nvSpPr>
            <p:spPr bwMode="auto">
              <a:xfrm>
                <a:off x="3441" y="2948"/>
                <a:ext cx="1409" cy="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de-DE" altLang="en-US" sz="1600" b="1" dirty="0">
                    <a:effectLst/>
                    <a:latin typeface="Arial" charset="0"/>
                  </a:rPr>
                  <a:t>Incident Detection Traffic Flow Analysis</a:t>
                </a:r>
              </a:p>
            </p:txBody>
          </p:sp>
        </p:grpSp>
        <p:sp>
          <p:nvSpPr>
            <p:cNvPr id="25" name="Line 24"/>
            <p:cNvSpPr>
              <a:spLocks noChangeShapeType="1"/>
            </p:cNvSpPr>
            <p:nvPr/>
          </p:nvSpPr>
          <p:spPr bwMode="auto">
            <a:xfrm>
              <a:off x="3273" y="2061"/>
              <a:ext cx="785" cy="904"/>
            </a:xfrm>
            <a:prstGeom prst="line">
              <a:avLst/>
            </a:prstGeom>
            <a:noFill/>
            <a:ln w="508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8" name="Group 33"/>
          <p:cNvGrpSpPr>
            <a:grpSpLocks/>
          </p:cNvGrpSpPr>
          <p:nvPr/>
        </p:nvGrpSpPr>
        <p:grpSpPr bwMode="auto">
          <a:xfrm>
            <a:off x="2033588" y="2047875"/>
            <a:ext cx="6853237" cy="2682875"/>
            <a:chOff x="1281" y="1001"/>
            <a:chExt cx="4317" cy="1690"/>
          </a:xfrm>
        </p:grpSpPr>
        <p:grpSp>
          <p:nvGrpSpPr>
            <p:cNvPr id="29" name="Group 30"/>
            <p:cNvGrpSpPr>
              <a:grpSpLocks/>
            </p:cNvGrpSpPr>
            <p:nvPr/>
          </p:nvGrpSpPr>
          <p:grpSpPr bwMode="auto">
            <a:xfrm>
              <a:off x="1281" y="1001"/>
              <a:ext cx="4317" cy="1690"/>
              <a:chOff x="1281" y="1001"/>
              <a:chExt cx="4317" cy="1690"/>
            </a:xfrm>
          </p:grpSpPr>
          <p:grpSp>
            <p:nvGrpSpPr>
              <p:cNvPr id="32" name="Group 28"/>
              <p:cNvGrpSpPr>
                <a:grpSpLocks/>
              </p:cNvGrpSpPr>
              <p:nvPr/>
            </p:nvGrpSpPr>
            <p:grpSpPr bwMode="auto">
              <a:xfrm>
                <a:off x="4189" y="2247"/>
                <a:ext cx="1409" cy="444"/>
                <a:chOff x="4189" y="2247"/>
                <a:chExt cx="1409" cy="444"/>
              </a:xfrm>
            </p:grpSpPr>
            <p:sp>
              <p:nvSpPr>
                <p:cNvPr id="34" name="Rectangle 26"/>
                <p:cNvSpPr>
                  <a:spLocks noChangeArrowheads="1"/>
                </p:cNvSpPr>
                <p:nvPr/>
              </p:nvSpPr>
              <p:spPr bwMode="auto">
                <a:xfrm>
                  <a:off x="4212" y="2263"/>
                  <a:ext cx="1333" cy="428"/>
                </a:xfrm>
                <a:prstGeom prst="rect">
                  <a:avLst/>
                </a:prstGeom>
                <a:gradFill rotWithShape="0">
                  <a:gsLst>
                    <a:gs pos="0">
                      <a:schemeClr val="bg1"/>
                    </a:gs>
                    <a:gs pos="100000">
                      <a:srgbClr val="DDDDDD"/>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Rectangle 27"/>
                <p:cNvSpPr>
                  <a:spLocks noChangeArrowheads="1"/>
                </p:cNvSpPr>
                <p:nvPr/>
              </p:nvSpPr>
              <p:spPr bwMode="auto">
                <a:xfrm>
                  <a:off x="4189" y="2247"/>
                  <a:ext cx="1409" cy="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de-DE" altLang="en-US" sz="1600" b="1">
                      <a:effectLst/>
                      <a:latin typeface="Arial" charset="0"/>
                    </a:rPr>
                    <a:t>Analyse Weather Condition</a:t>
                  </a:r>
                </a:p>
              </p:txBody>
            </p:sp>
          </p:grpSp>
          <p:graphicFrame>
            <p:nvGraphicFramePr>
              <p:cNvPr id="33" name="Object 29"/>
              <p:cNvGraphicFramePr>
                <a:graphicFrameLocks/>
              </p:cNvGraphicFramePr>
              <p:nvPr/>
            </p:nvGraphicFramePr>
            <p:xfrm>
              <a:off x="1281" y="1001"/>
              <a:ext cx="2798" cy="1121"/>
            </p:xfrm>
            <a:graphic>
              <a:graphicData uri="http://schemas.openxmlformats.org/presentationml/2006/ole">
                <mc:AlternateContent xmlns:mc="http://schemas.openxmlformats.org/markup-compatibility/2006">
                  <mc:Choice xmlns:v="urn:schemas-microsoft-com:vml" Requires="v">
                    <p:oleObj spid="_x0000_s5228" name="Microsoft Drawing" r:id="rId7" imgW="6700680" imgH="2771640" progId="MSDraw">
                      <p:embed/>
                    </p:oleObj>
                  </mc:Choice>
                  <mc:Fallback>
                    <p:oleObj name="Microsoft Drawing" r:id="rId7" imgW="6700680" imgH="2771640" progId="MSDraw">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81" y="1001"/>
                            <a:ext cx="2798" cy="1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30" name="Oval 31"/>
            <p:cNvSpPr>
              <a:spLocks noChangeArrowheads="1"/>
            </p:cNvSpPr>
            <p:nvPr/>
          </p:nvSpPr>
          <p:spPr bwMode="auto">
            <a:xfrm>
              <a:off x="3543" y="1750"/>
              <a:ext cx="81" cy="81"/>
            </a:xfrm>
            <a:prstGeom prst="ellipse">
              <a:avLst/>
            </a:prstGeom>
            <a:solidFill>
              <a:srgbClr val="FF0000"/>
            </a:solidFill>
            <a:ln w="127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Line 32"/>
            <p:cNvSpPr>
              <a:spLocks noChangeShapeType="1"/>
            </p:cNvSpPr>
            <p:nvPr/>
          </p:nvSpPr>
          <p:spPr bwMode="auto">
            <a:xfrm>
              <a:off x="3643" y="1819"/>
              <a:ext cx="1252" cy="445"/>
            </a:xfrm>
            <a:prstGeom prst="line">
              <a:avLst/>
            </a:prstGeom>
            <a:noFill/>
            <a:ln w="508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6" name="Group 41"/>
          <p:cNvGrpSpPr>
            <a:grpSpLocks/>
          </p:cNvGrpSpPr>
          <p:nvPr/>
        </p:nvGrpSpPr>
        <p:grpSpPr bwMode="auto">
          <a:xfrm>
            <a:off x="509588" y="2136775"/>
            <a:ext cx="8291512" cy="2263775"/>
            <a:chOff x="321" y="1057"/>
            <a:chExt cx="5223" cy="1426"/>
          </a:xfrm>
        </p:grpSpPr>
        <p:grpSp>
          <p:nvGrpSpPr>
            <p:cNvPr id="37" name="Group 36"/>
            <p:cNvGrpSpPr>
              <a:grpSpLocks/>
            </p:cNvGrpSpPr>
            <p:nvPr/>
          </p:nvGrpSpPr>
          <p:grpSpPr bwMode="auto">
            <a:xfrm>
              <a:off x="4102" y="1484"/>
              <a:ext cx="1442" cy="444"/>
              <a:chOff x="4102" y="1484"/>
              <a:chExt cx="1442" cy="444"/>
            </a:xfrm>
          </p:grpSpPr>
          <p:sp>
            <p:nvSpPr>
              <p:cNvPr id="42" name="Rectangle 34"/>
              <p:cNvSpPr>
                <a:spLocks noChangeArrowheads="1"/>
              </p:cNvSpPr>
              <p:nvPr/>
            </p:nvSpPr>
            <p:spPr bwMode="auto">
              <a:xfrm>
                <a:off x="4125" y="1500"/>
                <a:ext cx="1365" cy="428"/>
              </a:xfrm>
              <a:prstGeom prst="rect">
                <a:avLst/>
              </a:prstGeom>
              <a:gradFill rotWithShape="0">
                <a:gsLst>
                  <a:gs pos="0">
                    <a:schemeClr val="bg1"/>
                  </a:gs>
                  <a:gs pos="100000">
                    <a:srgbClr val="DDDDDD"/>
                  </a:gs>
                </a:gsLst>
                <a:path path="shape">
                  <a:fillToRect l="50000" t="50000" r="50000" b="50000"/>
                </a:path>
              </a:gra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Rectangle 35"/>
              <p:cNvSpPr>
                <a:spLocks noChangeArrowheads="1"/>
              </p:cNvSpPr>
              <p:nvPr/>
            </p:nvSpPr>
            <p:spPr bwMode="auto">
              <a:xfrm>
                <a:off x="4102" y="1484"/>
                <a:ext cx="1442" cy="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lnSpc>
                    <a:spcPct val="120000"/>
                  </a:lnSpc>
                </a:pPr>
                <a:r>
                  <a:rPr lang="de-DE" altLang="en-US" sz="1600" b="1">
                    <a:effectLst/>
                    <a:latin typeface="Arial" charset="0"/>
                  </a:rPr>
                  <a:t>Intelligent </a:t>
                </a:r>
                <a:br>
                  <a:rPr lang="de-DE" altLang="en-US" sz="1600" b="1">
                    <a:effectLst/>
                    <a:latin typeface="Arial" charset="0"/>
                  </a:rPr>
                </a:br>
                <a:r>
                  <a:rPr lang="de-DE" altLang="en-US" sz="1600" b="1">
                    <a:effectLst/>
                    <a:latin typeface="Arial" charset="0"/>
                  </a:rPr>
                  <a:t>Control</a:t>
                </a:r>
              </a:p>
            </p:txBody>
          </p:sp>
        </p:grpSp>
        <p:graphicFrame>
          <p:nvGraphicFramePr>
            <p:cNvPr id="38" name="Object 37"/>
            <p:cNvGraphicFramePr>
              <a:graphicFrameLocks/>
            </p:cNvGraphicFramePr>
            <p:nvPr/>
          </p:nvGraphicFramePr>
          <p:xfrm>
            <a:off x="321" y="1749"/>
            <a:ext cx="1485" cy="734"/>
          </p:xfrm>
          <a:graphic>
            <a:graphicData uri="http://schemas.openxmlformats.org/presentationml/2006/ole">
              <mc:AlternateContent xmlns:mc="http://schemas.openxmlformats.org/markup-compatibility/2006">
                <mc:Choice xmlns:v="urn:schemas-microsoft-com:vml" Requires="v">
                  <p:oleObj spid="_x0000_s5229" name="Microsoft Drawing" r:id="rId9" imgW="3500280" imgH="1739880" progId="MSDraw">
                    <p:embed/>
                  </p:oleObj>
                </mc:Choice>
                <mc:Fallback>
                  <p:oleObj name="Microsoft Drawing" r:id="rId9" imgW="3500280" imgH="1739880" progId="MSDraw">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1" y="1749"/>
                          <a:ext cx="1485" cy="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 name="Object 38"/>
            <p:cNvGraphicFramePr>
              <a:graphicFrameLocks/>
            </p:cNvGraphicFramePr>
            <p:nvPr/>
          </p:nvGraphicFramePr>
          <p:xfrm>
            <a:off x="2806" y="1057"/>
            <a:ext cx="454" cy="274"/>
          </p:xfrm>
          <a:graphic>
            <a:graphicData uri="http://schemas.openxmlformats.org/presentationml/2006/ole">
              <mc:AlternateContent xmlns:mc="http://schemas.openxmlformats.org/markup-compatibility/2006">
                <mc:Choice xmlns:v="urn:schemas-microsoft-com:vml" Requires="v">
                  <p:oleObj spid="_x0000_s5230" name="Microsoft Drawing" r:id="rId11" imgW="2286000" imgH="1395360" progId="MSDraw">
                    <p:embed/>
                  </p:oleObj>
                </mc:Choice>
                <mc:Fallback>
                  <p:oleObj name="Microsoft Drawing" r:id="rId11" imgW="2286000" imgH="1395360" progId="MSDraw">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06" y="1057"/>
                          <a:ext cx="454"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 name="Oval 39"/>
            <p:cNvSpPr>
              <a:spLocks noChangeArrowheads="1"/>
            </p:cNvSpPr>
            <p:nvPr/>
          </p:nvSpPr>
          <p:spPr bwMode="auto">
            <a:xfrm>
              <a:off x="3336" y="1061"/>
              <a:ext cx="81" cy="81"/>
            </a:xfrm>
            <a:prstGeom prst="ellipse">
              <a:avLst/>
            </a:prstGeom>
            <a:solidFill>
              <a:srgbClr val="FF0000"/>
            </a:solidFill>
            <a:ln w="127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 name="Line 40"/>
            <p:cNvSpPr>
              <a:spLocks noChangeShapeType="1"/>
            </p:cNvSpPr>
            <p:nvPr/>
          </p:nvSpPr>
          <p:spPr bwMode="auto">
            <a:xfrm>
              <a:off x="3384" y="1108"/>
              <a:ext cx="1407" cy="385"/>
            </a:xfrm>
            <a:prstGeom prst="line">
              <a:avLst/>
            </a:prstGeom>
            <a:noFill/>
            <a:ln w="50800">
              <a:solidFill>
                <a:srgbClr val="FF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546462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ou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ox(out)">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ox(out)">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ox(out)">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box(out)">
                                      <p:cBhvr>
                                        <p:cTn id="3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pattFill prst="pct10">
          <a:fgClr>
            <a:schemeClr val="tx1"/>
          </a:fgClr>
          <a:bgClr>
            <a:schemeClr val="bg1"/>
          </a:bgClr>
        </a:pattFill>
        <a:effectLst/>
      </p:bgPr>
    </p:bg>
    <p:spTree>
      <p:nvGrpSpPr>
        <p:cNvPr id="1" name=""/>
        <p:cNvGrpSpPr/>
        <p:nvPr/>
      </p:nvGrpSpPr>
      <p:grpSpPr>
        <a:xfrm>
          <a:off x="0" y="0"/>
          <a:ext cx="0" cy="0"/>
          <a:chOff x="0" y="0"/>
          <a:chExt cx="0" cy="0"/>
        </a:xfrm>
      </p:grpSpPr>
      <p:pic>
        <p:nvPicPr>
          <p:cNvPr id="3086" name="Picture 14" descr="https://upload.wikimedia.org/wikipedia/commons/thumb/9/99/Shinkansen0-n700.jpg/1280px-Shinkansen0-n7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5029200" cy="171371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upload.wikimedia.org/wikipedia/commons/thumb/1/1c/0_series_Yurakucho_19670505.jpg/220px-0_series_Yurakucho_196705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11" y="2788920"/>
            <a:ext cx="3278289" cy="205843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thumb/8/8b/Toyohashi_Station_001.JPG/220px-Toyohashi_Station_0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4953000"/>
            <a:ext cx="32766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upload.wikimedia.org/wikipedia/commons/thumb/c/c0/Close_look_at_Shinkansen_coaches.JPG/220px-Close_look_at_Shinkansen_coach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8281" y="3733800"/>
            <a:ext cx="2916319" cy="21031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1128" y="1777425"/>
            <a:ext cx="4953000" cy="584775"/>
          </a:xfrm>
          <a:prstGeom prst="rect">
            <a:avLst/>
          </a:prstGeom>
          <a:noFill/>
        </p:spPr>
        <p:txBody>
          <a:bodyPr wrap="square" rtlCol="0">
            <a:spAutoFit/>
          </a:bodyPr>
          <a:lstStyle/>
          <a:p>
            <a:r>
              <a:rPr lang="en-US" sz="3200" b="1" i="1" dirty="0" smtClean="0">
                <a:solidFill>
                  <a:srgbClr val="0070C0"/>
                </a:solidFill>
                <a:latin typeface="Times New Roman" panose="02020603050405020304" pitchFamily="18" charset="0"/>
                <a:cs typeface="Times New Roman" panose="02020603050405020304" pitchFamily="18" charset="0"/>
              </a:rPr>
              <a:t>JR – Shinkansen : Japan</a:t>
            </a:r>
            <a:endParaRPr lang="en-US" sz="3200" b="1" i="1" dirty="0">
              <a:solidFill>
                <a:srgbClr val="0070C0"/>
              </a:solidFill>
              <a:latin typeface="Times New Roman" panose="02020603050405020304" pitchFamily="18" charset="0"/>
              <a:cs typeface="Times New Roman" panose="02020603050405020304" pitchFamily="18" charset="0"/>
            </a:endParaRPr>
          </a:p>
        </p:txBody>
      </p:sp>
      <p:pic>
        <p:nvPicPr>
          <p:cNvPr id="3080" name="Picture 8" descr="https://upload.wikimedia.org/wikipedia/commons/thumb/e/e5/Tokyo-Station-2005-7-21_4.jpg/220px-Tokyo-Station-2005-7-21_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2747010"/>
            <a:ext cx="2636519" cy="197739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s://upload.wikimedia.org/wikipedia/commons/thumb/c/cb/JR-Maglev-MLX01-901_001.jpg/1280px-JR-Maglev-MLX01-901_0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00800" y="4800600"/>
            <a:ext cx="2667000" cy="200025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s://upload.wikimedia.org/wikipedia/commons/thumb/f/f3/Shinkansen_map_201703_en.png/800px-Shinkansen_map_201703_e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76202"/>
            <a:ext cx="3581399" cy="2285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108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barn(outVertical)">
                                      <p:cBhvr>
                                        <p:cTn id="7" dur="500"/>
                                        <p:tgtEl>
                                          <p:spTgt spid="308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086"/>
                                        </p:tgtEl>
                                        <p:attrNameLst>
                                          <p:attrName>style.visibility</p:attrName>
                                        </p:attrNameLst>
                                      </p:cBhvr>
                                      <p:to>
                                        <p:strVal val="visible"/>
                                      </p:to>
                                    </p:set>
                                    <p:anim calcmode="lin" valueType="num">
                                      <p:cBhvr additive="base">
                                        <p:cTn id="12" dur="500" fill="hold"/>
                                        <p:tgtEl>
                                          <p:spTgt spid="3086"/>
                                        </p:tgtEl>
                                        <p:attrNameLst>
                                          <p:attrName>ppt_x</p:attrName>
                                        </p:attrNameLst>
                                      </p:cBhvr>
                                      <p:tavLst>
                                        <p:tav tm="0">
                                          <p:val>
                                            <p:strVal val="0-#ppt_w/2"/>
                                          </p:val>
                                        </p:tav>
                                        <p:tav tm="100000">
                                          <p:val>
                                            <p:strVal val="#ppt_x"/>
                                          </p:val>
                                        </p:tav>
                                      </p:tavLst>
                                    </p:anim>
                                    <p:anim calcmode="lin" valueType="num">
                                      <p:cBhvr additive="base">
                                        <p:cTn id="13" dur="500" fill="hold"/>
                                        <p:tgtEl>
                                          <p:spTgt spid="308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074"/>
                                        </p:tgtEl>
                                        <p:attrNameLst>
                                          <p:attrName>style.visibility</p:attrName>
                                        </p:attrNameLst>
                                      </p:cBhvr>
                                      <p:to>
                                        <p:strVal val="visible"/>
                                      </p:to>
                                    </p:set>
                                    <p:anim calcmode="lin" valueType="num">
                                      <p:cBhvr additive="base">
                                        <p:cTn id="18" dur="500" fill="hold"/>
                                        <p:tgtEl>
                                          <p:spTgt spid="3074"/>
                                        </p:tgtEl>
                                        <p:attrNameLst>
                                          <p:attrName>ppt_x</p:attrName>
                                        </p:attrNameLst>
                                      </p:cBhvr>
                                      <p:tavLst>
                                        <p:tav tm="0">
                                          <p:val>
                                            <p:strVal val="0-#ppt_w/2"/>
                                          </p:val>
                                        </p:tav>
                                        <p:tav tm="100000">
                                          <p:val>
                                            <p:strVal val="#ppt_x"/>
                                          </p:val>
                                        </p:tav>
                                      </p:tavLst>
                                    </p:anim>
                                    <p:anim calcmode="lin" valueType="num">
                                      <p:cBhvr additive="base">
                                        <p:cTn id="19"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076"/>
                                        </p:tgtEl>
                                        <p:attrNameLst>
                                          <p:attrName>style.visibility</p:attrName>
                                        </p:attrNameLst>
                                      </p:cBhvr>
                                      <p:to>
                                        <p:strVal val="visible"/>
                                      </p:to>
                                    </p:set>
                                    <p:anim calcmode="lin" valueType="num">
                                      <p:cBhvr additive="base">
                                        <p:cTn id="24" dur="500" fill="hold"/>
                                        <p:tgtEl>
                                          <p:spTgt spid="3076"/>
                                        </p:tgtEl>
                                        <p:attrNameLst>
                                          <p:attrName>ppt_x</p:attrName>
                                        </p:attrNameLst>
                                      </p:cBhvr>
                                      <p:tavLst>
                                        <p:tav tm="0">
                                          <p:val>
                                            <p:strVal val="0-#ppt_w/2"/>
                                          </p:val>
                                        </p:tav>
                                        <p:tav tm="100000">
                                          <p:val>
                                            <p:strVal val="#ppt_x"/>
                                          </p:val>
                                        </p:tav>
                                      </p:tavLst>
                                    </p:anim>
                                    <p:anim calcmode="lin" valueType="num">
                                      <p:cBhvr additive="base">
                                        <p:cTn id="25" dur="500" fill="hold"/>
                                        <p:tgtEl>
                                          <p:spTgt spid="307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078"/>
                                        </p:tgtEl>
                                        <p:attrNameLst>
                                          <p:attrName>style.visibility</p:attrName>
                                        </p:attrNameLst>
                                      </p:cBhvr>
                                      <p:to>
                                        <p:strVal val="visible"/>
                                      </p:to>
                                    </p:set>
                                    <p:anim calcmode="lin" valueType="num">
                                      <p:cBhvr additive="base">
                                        <p:cTn id="30" dur="500" fill="hold"/>
                                        <p:tgtEl>
                                          <p:spTgt spid="3078"/>
                                        </p:tgtEl>
                                        <p:attrNameLst>
                                          <p:attrName>ppt_x</p:attrName>
                                        </p:attrNameLst>
                                      </p:cBhvr>
                                      <p:tavLst>
                                        <p:tav tm="0">
                                          <p:val>
                                            <p:strVal val="#ppt_x"/>
                                          </p:val>
                                        </p:tav>
                                        <p:tav tm="100000">
                                          <p:val>
                                            <p:strVal val="#ppt_x"/>
                                          </p:val>
                                        </p:tav>
                                      </p:tavLst>
                                    </p:anim>
                                    <p:anim calcmode="lin" valueType="num">
                                      <p:cBhvr additive="base">
                                        <p:cTn id="31" dur="500" fill="hold"/>
                                        <p:tgtEl>
                                          <p:spTgt spid="307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3080"/>
                                        </p:tgtEl>
                                        <p:attrNameLst>
                                          <p:attrName>style.visibility</p:attrName>
                                        </p:attrNameLst>
                                      </p:cBhvr>
                                      <p:to>
                                        <p:strVal val="visible"/>
                                      </p:to>
                                    </p:set>
                                    <p:anim calcmode="lin" valueType="num">
                                      <p:cBhvr additive="base">
                                        <p:cTn id="36" dur="500" fill="hold"/>
                                        <p:tgtEl>
                                          <p:spTgt spid="3080"/>
                                        </p:tgtEl>
                                        <p:attrNameLst>
                                          <p:attrName>ppt_x</p:attrName>
                                        </p:attrNameLst>
                                      </p:cBhvr>
                                      <p:tavLst>
                                        <p:tav tm="0">
                                          <p:val>
                                            <p:strVal val="1+#ppt_w/2"/>
                                          </p:val>
                                        </p:tav>
                                        <p:tav tm="100000">
                                          <p:val>
                                            <p:strVal val="#ppt_x"/>
                                          </p:val>
                                        </p:tav>
                                      </p:tavLst>
                                    </p:anim>
                                    <p:anim calcmode="lin" valueType="num">
                                      <p:cBhvr additive="base">
                                        <p:cTn id="37" dur="500" fill="hold"/>
                                        <p:tgtEl>
                                          <p:spTgt spid="308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3082"/>
                                        </p:tgtEl>
                                        <p:attrNameLst>
                                          <p:attrName>style.visibility</p:attrName>
                                        </p:attrNameLst>
                                      </p:cBhvr>
                                      <p:to>
                                        <p:strVal val="visible"/>
                                      </p:to>
                                    </p:set>
                                    <p:anim calcmode="lin" valueType="num">
                                      <p:cBhvr additive="base">
                                        <p:cTn id="42" dur="500" fill="hold"/>
                                        <p:tgtEl>
                                          <p:spTgt spid="3082"/>
                                        </p:tgtEl>
                                        <p:attrNameLst>
                                          <p:attrName>ppt_x</p:attrName>
                                        </p:attrNameLst>
                                      </p:cBhvr>
                                      <p:tavLst>
                                        <p:tav tm="0">
                                          <p:val>
                                            <p:strVal val="1+#ppt_w/2"/>
                                          </p:val>
                                        </p:tav>
                                        <p:tav tm="100000">
                                          <p:val>
                                            <p:strVal val="#ppt_x"/>
                                          </p:val>
                                        </p:tav>
                                      </p:tavLst>
                                    </p:anim>
                                    <p:anim calcmode="lin" valueType="num">
                                      <p:cBhvr additive="base">
                                        <p:cTn id="43" dur="500" fill="hold"/>
                                        <p:tgtEl>
                                          <p:spTgt spid="30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755576" y="468784"/>
            <a:ext cx="7704856" cy="1016000"/>
          </a:xfrm>
          <a:prstGeom prst="rect">
            <a:avLst/>
          </a:prstGeom>
          <a:noFill/>
          <a:ln w="9525">
            <a:noFill/>
            <a:miter lim="800000"/>
            <a:headEnd/>
            <a:tailEnd/>
          </a:ln>
        </p:spPr>
        <p:txBody>
          <a:bodyPr wrap="square">
            <a:spAutoFit/>
          </a:bodyPr>
          <a:lstStyle/>
          <a:p>
            <a:pPr algn="ctr"/>
            <a:r>
              <a:rPr lang="en-US" sz="6000">
                <a:latin typeface="Comic Sans MS" pitchFamily="66" charset="0"/>
              </a:rPr>
              <a:t>Motivation</a:t>
            </a:r>
          </a:p>
        </p:txBody>
      </p:sp>
      <p:sp>
        <p:nvSpPr>
          <p:cNvPr id="31747" name="TextBox 2"/>
          <p:cNvSpPr txBox="1">
            <a:spLocks noChangeArrowheads="1"/>
          </p:cNvSpPr>
          <p:nvPr/>
        </p:nvSpPr>
        <p:spPr bwMode="auto">
          <a:xfrm>
            <a:off x="683568" y="1549236"/>
            <a:ext cx="7776864" cy="3877985"/>
          </a:xfrm>
          <a:prstGeom prst="rect">
            <a:avLst/>
          </a:prstGeom>
          <a:noFill/>
          <a:ln w="9525">
            <a:noFill/>
            <a:miter lim="800000"/>
            <a:headEnd/>
            <a:tailEnd/>
          </a:ln>
        </p:spPr>
        <p:txBody>
          <a:bodyPr wrap="square">
            <a:spAutoFit/>
          </a:bodyPr>
          <a:lstStyle/>
          <a:p>
            <a:pPr>
              <a:spcAft>
                <a:spcPts val="600"/>
              </a:spcAft>
              <a:buFont typeface="Wingdings" pitchFamily="2" charset="2"/>
              <a:buChar char="Ø"/>
            </a:pPr>
            <a:r>
              <a:rPr lang="en-US" sz="4000" dirty="0"/>
              <a:t> </a:t>
            </a:r>
            <a:r>
              <a:rPr lang="en-US" sz="4000" b="1" i="1" dirty="0"/>
              <a:t>Role of Mathematics </a:t>
            </a:r>
            <a:r>
              <a:rPr lang="en-US" sz="4000" dirty="0"/>
              <a:t>– </a:t>
            </a:r>
          </a:p>
          <a:p>
            <a:pPr>
              <a:spcAft>
                <a:spcPts val="0"/>
              </a:spcAft>
            </a:pPr>
            <a:r>
              <a:rPr lang="en-US" sz="4000" dirty="0"/>
              <a:t>	</a:t>
            </a:r>
            <a:r>
              <a:rPr lang="en-US" sz="3600" dirty="0"/>
              <a:t>quantify objects of nature and </a:t>
            </a:r>
            <a:r>
              <a:rPr lang="en-US" sz="3600" dirty="0" smtClean="0"/>
              <a:t> </a:t>
            </a:r>
          </a:p>
          <a:p>
            <a:pPr>
              <a:spcAft>
                <a:spcPts val="0"/>
              </a:spcAft>
            </a:pPr>
            <a:r>
              <a:rPr lang="en-US" sz="3600" dirty="0"/>
              <a:t> </a:t>
            </a:r>
            <a:r>
              <a:rPr lang="en-US" sz="3600" dirty="0" smtClean="0"/>
              <a:t>      the</a:t>
            </a:r>
            <a:r>
              <a:rPr lang="en-US" sz="3600" dirty="0"/>
              <a:t> </a:t>
            </a:r>
            <a:r>
              <a:rPr lang="en-US" sz="3600" dirty="0" smtClean="0"/>
              <a:t>phenomena </a:t>
            </a:r>
            <a:r>
              <a:rPr lang="en-US" sz="3600" dirty="0"/>
              <a:t>occurring in the  </a:t>
            </a:r>
          </a:p>
          <a:p>
            <a:pPr>
              <a:spcAft>
                <a:spcPts val="0"/>
              </a:spcAft>
            </a:pPr>
            <a:r>
              <a:rPr lang="en-US" sz="3600" dirty="0"/>
              <a:t>       universe</a:t>
            </a:r>
          </a:p>
          <a:p>
            <a:pPr>
              <a:spcAft>
                <a:spcPts val="600"/>
              </a:spcAft>
              <a:buFont typeface="Wingdings" pitchFamily="2" charset="2"/>
              <a:buChar char="Ø"/>
            </a:pPr>
            <a:r>
              <a:rPr lang="en-US" sz="4000" dirty="0"/>
              <a:t> </a:t>
            </a:r>
            <a:r>
              <a:rPr lang="en-US" sz="4400" dirty="0"/>
              <a:t> </a:t>
            </a:r>
            <a:r>
              <a:rPr lang="en-US" sz="4000" b="1" i="1" dirty="0"/>
              <a:t>Role of Mathematicians </a:t>
            </a:r>
            <a:r>
              <a:rPr lang="en-US" sz="4000" dirty="0"/>
              <a:t>– </a:t>
            </a:r>
          </a:p>
          <a:p>
            <a:pPr>
              <a:spcAft>
                <a:spcPts val="600"/>
              </a:spcAft>
            </a:pPr>
            <a:r>
              <a:rPr lang="en-US" sz="4000" dirty="0"/>
              <a:t>	</a:t>
            </a:r>
            <a:r>
              <a:rPr lang="en-US" sz="3600" dirty="0"/>
              <a:t>urge to formulate quantifiers 	 	</a:t>
            </a:r>
          </a:p>
        </p:txBody>
      </p:sp>
    </p:spTree>
    <p:extLst>
      <p:ext uri="{BB962C8B-B14F-4D97-AF65-F5344CB8AC3E}">
        <p14:creationId xmlns:p14="http://schemas.microsoft.com/office/powerpoint/2010/main" val="1962788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 calcmode="lin" valueType="num">
                                      <p:cBhvr additive="base">
                                        <p:cTn id="17" dur="500" fill="hold"/>
                                        <p:tgtEl>
                                          <p:spTgt spid="31747">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17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1747">
                                            <p:txEl>
                                              <p:pRg st="3" end="3"/>
                                            </p:txEl>
                                          </p:spTgt>
                                        </p:tgtEl>
                                        <p:attrNameLst>
                                          <p:attrName>style.visibility</p:attrName>
                                        </p:attrNameLst>
                                      </p:cBhvr>
                                      <p:to>
                                        <p:strVal val="visible"/>
                                      </p:to>
                                    </p:set>
                                    <p:anim calcmode="lin" valueType="num">
                                      <p:cBhvr additive="base">
                                        <p:cTn id="21" dur="500" fill="hold"/>
                                        <p:tgtEl>
                                          <p:spTgt spid="31747">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17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 calcmode="lin" valueType="num">
                                      <p:cBhvr additive="base">
                                        <p:cTn id="27" dur="500" fill="hold"/>
                                        <p:tgtEl>
                                          <p:spTgt spid="3174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7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31747">
                                            <p:txEl>
                                              <p:pRg st="5" end="5"/>
                                            </p:txEl>
                                          </p:spTgt>
                                        </p:tgtEl>
                                        <p:attrNameLst>
                                          <p:attrName>style.visibility</p:attrName>
                                        </p:attrNameLst>
                                      </p:cBhvr>
                                      <p:to>
                                        <p:strVal val="visible"/>
                                      </p:to>
                                    </p:set>
                                    <p:anim calcmode="lin" valueType="num">
                                      <p:cBhvr additive="base">
                                        <p:cTn id="33" dur="500" fill="hold"/>
                                        <p:tgtEl>
                                          <p:spTgt spid="31747">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174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9"/>
          <p:cNvSpPr txBox="1">
            <a:spLocks noChangeArrowheads="1"/>
          </p:cNvSpPr>
          <p:nvPr/>
        </p:nvSpPr>
        <p:spPr bwMode="auto">
          <a:xfrm>
            <a:off x="1890713" y="2159000"/>
            <a:ext cx="184150" cy="457200"/>
          </a:xfrm>
          <a:prstGeom prst="rect">
            <a:avLst/>
          </a:prstGeom>
          <a:noFill/>
          <a:ln w="9525">
            <a:noFill/>
            <a:miter lim="800000"/>
            <a:headEnd/>
            <a:tailEnd/>
          </a:ln>
        </p:spPr>
        <p:txBody>
          <a:bodyPr wrap="none">
            <a:spAutoFit/>
          </a:bodyPr>
          <a:lstStyle/>
          <a:p>
            <a:endParaRPr lang="en-GB">
              <a:solidFill>
                <a:srgbClr val="C00000"/>
              </a:solidFill>
            </a:endParaRPr>
          </a:p>
        </p:txBody>
      </p:sp>
      <p:sp>
        <p:nvSpPr>
          <p:cNvPr id="43011" name="Text Box 12"/>
          <p:cNvSpPr txBox="1">
            <a:spLocks noChangeArrowheads="1"/>
          </p:cNvSpPr>
          <p:nvPr/>
        </p:nvSpPr>
        <p:spPr bwMode="auto">
          <a:xfrm>
            <a:off x="1689100" y="5301208"/>
            <a:ext cx="5472113" cy="830997"/>
          </a:xfrm>
          <a:prstGeom prst="rect">
            <a:avLst/>
          </a:prstGeom>
          <a:noFill/>
          <a:ln w="9525">
            <a:noFill/>
            <a:miter lim="800000"/>
            <a:headEnd/>
            <a:tailEnd/>
          </a:ln>
        </p:spPr>
        <p:txBody>
          <a:bodyPr>
            <a:spAutoFit/>
          </a:bodyPr>
          <a:lstStyle/>
          <a:p>
            <a:pPr algn="ctr"/>
            <a:r>
              <a:rPr lang="en-US" i="1" dirty="0">
                <a:solidFill>
                  <a:srgbClr val="0070C0"/>
                </a:solidFill>
              </a:rPr>
              <a:t>Dr. Felbin C. Kennedy</a:t>
            </a:r>
          </a:p>
          <a:p>
            <a:pPr algn="ctr"/>
            <a:r>
              <a:rPr lang="en-US" i="1" dirty="0">
                <a:solidFill>
                  <a:srgbClr val="0070C0"/>
                </a:solidFill>
              </a:rPr>
              <a:t>(with </a:t>
            </a:r>
            <a:r>
              <a:rPr lang="en-US" i="1" dirty="0" err="1">
                <a:solidFill>
                  <a:srgbClr val="0070C0"/>
                </a:solidFill>
              </a:rPr>
              <a:t>Dr.Mercy</a:t>
            </a:r>
            <a:r>
              <a:rPr lang="en-US" i="1" dirty="0">
                <a:solidFill>
                  <a:srgbClr val="0070C0"/>
                </a:solidFill>
              </a:rPr>
              <a:t> </a:t>
            </a:r>
            <a:r>
              <a:rPr lang="en-US" i="1" dirty="0" err="1">
                <a:solidFill>
                  <a:srgbClr val="0070C0"/>
                </a:solidFill>
              </a:rPr>
              <a:t>Soruparani</a:t>
            </a:r>
            <a:r>
              <a:rPr lang="en-US" i="1" dirty="0">
                <a:solidFill>
                  <a:srgbClr val="0070C0"/>
                </a:solidFill>
              </a:rPr>
              <a:t>) </a:t>
            </a:r>
          </a:p>
        </p:txBody>
      </p:sp>
      <p:sp>
        <p:nvSpPr>
          <p:cNvPr id="43012" name="Rectangle 17"/>
          <p:cNvSpPr>
            <a:spLocks noGrp="1" noChangeArrowheads="1"/>
          </p:cNvSpPr>
          <p:nvPr>
            <p:ph type="title" idx="4294967295"/>
          </p:nvPr>
        </p:nvSpPr>
        <p:spPr>
          <a:xfrm>
            <a:off x="-457200" y="654199"/>
            <a:ext cx="9448800" cy="1190625"/>
          </a:xfrm>
        </p:spPr>
        <p:txBody>
          <a:bodyPr/>
          <a:lstStyle/>
          <a:p>
            <a:pPr algn="ctr" eaLnBrk="1" hangingPunct="1"/>
            <a:r>
              <a:rPr lang="en-US" sz="2400" b="1" smtClean="0">
                <a:latin typeface="Comic Sans MS" pitchFamily="66" charset="0"/>
              </a:rPr>
              <a:t>        TRAFFIC FLOW AT SIGNALISED</a:t>
            </a:r>
            <a:br>
              <a:rPr lang="en-US" sz="2400" b="1" smtClean="0">
                <a:latin typeface="Comic Sans MS" pitchFamily="66" charset="0"/>
              </a:rPr>
            </a:br>
            <a:r>
              <a:rPr lang="en-US" sz="2400" b="1" smtClean="0">
                <a:latin typeface="Comic Sans MS" pitchFamily="66" charset="0"/>
              </a:rPr>
              <a:t> INTERSECTION</a:t>
            </a:r>
          </a:p>
        </p:txBody>
      </p:sp>
      <p:sp>
        <p:nvSpPr>
          <p:cNvPr id="13320" name="Rectangle 8"/>
          <p:cNvSpPr>
            <a:spLocks noChangeArrowheads="1"/>
          </p:cNvSpPr>
          <p:nvPr/>
        </p:nvSpPr>
        <p:spPr bwMode="auto">
          <a:xfrm>
            <a:off x="838200" y="3422650"/>
            <a:ext cx="7697788" cy="1126462"/>
          </a:xfrm>
          <a:prstGeom prst="rect">
            <a:avLst/>
          </a:prstGeom>
          <a:noFill/>
          <a:ln w="28575" algn="ctr">
            <a:noFill/>
            <a:miter lim="800000"/>
            <a:headEnd/>
            <a:tailEnd/>
          </a:ln>
          <a:effectLst/>
        </p:spPr>
        <p:txBody>
          <a:bodyPr>
            <a:spAutoFit/>
          </a:bodyPr>
          <a:lstStyle/>
          <a:p>
            <a:pPr algn="ctr">
              <a:lnSpc>
                <a:spcPct val="140000"/>
              </a:lnSpc>
              <a:defRPr/>
            </a:pPr>
            <a:r>
              <a:rPr lang="en-US" b="1" dirty="0">
                <a:effectLst>
                  <a:outerShdw blurRad="38100" dist="38100" dir="2700000" algn="tl">
                    <a:srgbClr val="C0C0C0"/>
                  </a:outerShdw>
                </a:effectLst>
                <a:latin typeface="Comic Sans MS" charset="0"/>
                <a:ea typeface="Comic Sans MS" charset="0"/>
                <a:cs typeface="Comic Sans MS" charset="0"/>
              </a:rPr>
              <a:t>NETWORKING OF TRAFFIC FLOW  </a:t>
            </a:r>
            <a:r>
              <a:rPr lang="en-US" b="1" dirty="0" smtClean="0">
                <a:effectLst>
                  <a:outerShdw blurRad="38100" dist="38100" dir="2700000" algn="tl">
                    <a:srgbClr val="C0C0C0"/>
                  </a:outerShdw>
                </a:effectLst>
                <a:latin typeface="Comic Sans MS" charset="0"/>
                <a:ea typeface="Comic Sans MS" charset="0"/>
                <a:cs typeface="Comic Sans MS" charset="0"/>
              </a:rPr>
              <a:t>FOR </a:t>
            </a:r>
            <a:r>
              <a:rPr lang="en-US" b="1" dirty="0">
                <a:effectLst>
                  <a:outerShdw blurRad="38100" dist="38100" dir="2700000" algn="tl">
                    <a:srgbClr val="C0C0C0"/>
                  </a:outerShdw>
                </a:effectLst>
                <a:latin typeface="Comic Sans MS" charset="0"/>
                <a:ea typeface="Comic Sans MS" charset="0"/>
                <a:cs typeface="Comic Sans MS" charset="0"/>
              </a:rPr>
              <a:t>TWO ADJACENT </a:t>
            </a:r>
            <a:r>
              <a:rPr lang="en-US" b="1" dirty="0" smtClean="0">
                <a:effectLst>
                  <a:outerShdw blurRad="38100" dist="38100" dir="2700000" algn="tl">
                    <a:srgbClr val="C0C0C0"/>
                  </a:outerShdw>
                </a:effectLst>
                <a:latin typeface="Comic Sans MS" charset="0"/>
                <a:ea typeface="Comic Sans MS" charset="0"/>
                <a:cs typeface="Comic Sans MS" charset="0"/>
              </a:rPr>
              <a:t>SIGNALISED </a:t>
            </a:r>
            <a:r>
              <a:rPr lang="en-US" b="1" dirty="0">
                <a:effectLst>
                  <a:outerShdw blurRad="38100" dist="38100" dir="2700000" algn="tl">
                    <a:srgbClr val="C0C0C0"/>
                  </a:outerShdw>
                </a:effectLst>
                <a:latin typeface="Comic Sans MS" charset="0"/>
                <a:ea typeface="Comic Sans MS" charset="0"/>
                <a:cs typeface="Comic Sans MS" charset="0"/>
              </a:rPr>
              <a:t>INTERSECTIONS</a:t>
            </a:r>
          </a:p>
        </p:txBody>
      </p:sp>
      <p:sp>
        <p:nvSpPr>
          <p:cNvPr id="43014" name="Text Box 9"/>
          <p:cNvSpPr txBox="1">
            <a:spLocks noChangeArrowheads="1"/>
          </p:cNvSpPr>
          <p:nvPr/>
        </p:nvSpPr>
        <p:spPr bwMode="auto">
          <a:xfrm>
            <a:off x="1014413" y="1916832"/>
            <a:ext cx="7521575" cy="830262"/>
          </a:xfrm>
          <a:prstGeom prst="rect">
            <a:avLst/>
          </a:prstGeom>
          <a:noFill/>
          <a:ln w="28575" algn="ctr">
            <a:noFill/>
            <a:miter lim="800000"/>
            <a:headEnd/>
            <a:tailEnd/>
          </a:ln>
        </p:spPr>
        <p:txBody>
          <a:bodyPr>
            <a:spAutoFit/>
          </a:bodyPr>
          <a:lstStyle/>
          <a:p>
            <a:pPr algn="ctr"/>
            <a:r>
              <a:rPr lang="en-US" i="1" dirty="0">
                <a:solidFill>
                  <a:srgbClr val="C00000"/>
                </a:solidFill>
              </a:rPr>
              <a:t>J. of </a:t>
            </a:r>
            <a:r>
              <a:rPr lang="en-US" i="1" dirty="0" err="1">
                <a:solidFill>
                  <a:srgbClr val="C00000"/>
                </a:solidFill>
              </a:rPr>
              <a:t>Combinatorics</a:t>
            </a:r>
            <a:r>
              <a:rPr lang="en-US" i="1" dirty="0">
                <a:solidFill>
                  <a:srgbClr val="C00000"/>
                </a:solidFill>
              </a:rPr>
              <a:t>, Information &amp; System Sciences </a:t>
            </a:r>
          </a:p>
          <a:p>
            <a:pPr algn="ctr"/>
            <a:r>
              <a:rPr lang="en-US" dirty="0">
                <a:solidFill>
                  <a:srgbClr val="C00000"/>
                </a:solidFill>
              </a:rPr>
              <a:t>Vol. </a:t>
            </a:r>
            <a:r>
              <a:rPr lang="en-US" b="1" dirty="0">
                <a:solidFill>
                  <a:srgbClr val="C00000"/>
                </a:solidFill>
              </a:rPr>
              <a:t>33 </a:t>
            </a:r>
            <a:r>
              <a:rPr lang="en-US" dirty="0">
                <a:solidFill>
                  <a:srgbClr val="C00000"/>
                </a:solidFill>
              </a:rPr>
              <a:t>(2008) Nos. 1-2, pages 99-109</a:t>
            </a:r>
          </a:p>
        </p:txBody>
      </p:sp>
      <p:sp>
        <p:nvSpPr>
          <p:cNvPr id="2" name="TextBox 1"/>
          <p:cNvSpPr txBox="1"/>
          <p:nvPr/>
        </p:nvSpPr>
        <p:spPr>
          <a:xfrm>
            <a:off x="3059832" y="4581128"/>
            <a:ext cx="3263329" cy="461665"/>
          </a:xfrm>
          <a:prstGeom prst="rect">
            <a:avLst/>
          </a:prstGeom>
          <a:noFill/>
        </p:spPr>
        <p:txBody>
          <a:bodyPr wrap="none" rtlCol="0">
            <a:spAutoFit/>
          </a:bodyPr>
          <a:lstStyle/>
          <a:p>
            <a:r>
              <a:rPr lang="en-US" smtClean="0">
                <a:solidFill>
                  <a:srgbClr val="C00000"/>
                </a:solidFill>
              </a:rPr>
              <a:t>Presented at RACT 2010</a:t>
            </a:r>
            <a:endParaRPr lang="en-US">
              <a:solidFill>
                <a:srgbClr val="C00000"/>
              </a:solidFill>
            </a:endParaRPr>
          </a:p>
        </p:txBody>
      </p:sp>
    </p:spTree>
    <p:extLst>
      <p:ext uri="{BB962C8B-B14F-4D97-AF65-F5344CB8AC3E}">
        <p14:creationId xmlns:p14="http://schemas.microsoft.com/office/powerpoint/2010/main" val="1634350469"/>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4"/>
          <p:cNvSpPr>
            <a:spLocks noChangeArrowheads="1"/>
          </p:cNvSpPr>
          <p:nvPr/>
        </p:nvSpPr>
        <p:spPr bwMode="auto">
          <a:xfrm>
            <a:off x="1259632" y="1722834"/>
            <a:ext cx="6696744" cy="2862322"/>
          </a:xfrm>
          <a:prstGeom prst="rect">
            <a:avLst/>
          </a:prstGeom>
          <a:noFill/>
          <a:ln w="28575" algn="ctr">
            <a:noFill/>
            <a:miter lim="800000"/>
            <a:headEnd/>
            <a:tailEnd/>
          </a:ln>
        </p:spPr>
        <p:txBody>
          <a:bodyPr wrap="square">
            <a:spAutoFit/>
          </a:bodyPr>
          <a:lstStyle/>
          <a:p>
            <a:pPr algn="ctr">
              <a:lnSpc>
                <a:spcPct val="200000"/>
              </a:lnSpc>
            </a:pPr>
            <a:r>
              <a:rPr lang="en-US" sz="3000" b="1" dirty="0"/>
              <a:t>TRAFFIC FLOW </a:t>
            </a:r>
            <a:endParaRPr lang="en-US" sz="3000" b="1" dirty="0" smtClean="0"/>
          </a:p>
          <a:p>
            <a:pPr algn="ctr">
              <a:lnSpc>
                <a:spcPct val="200000"/>
              </a:lnSpc>
            </a:pPr>
            <a:r>
              <a:rPr lang="en-US" sz="3000" b="1" dirty="0" smtClean="0"/>
              <a:t>AT A</a:t>
            </a:r>
          </a:p>
          <a:p>
            <a:pPr algn="ctr">
              <a:lnSpc>
                <a:spcPct val="200000"/>
              </a:lnSpc>
            </a:pPr>
            <a:r>
              <a:rPr lang="en-US" sz="3000" b="1" dirty="0" smtClean="0"/>
              <a:t>SIGNALISED </a:t>
            </a:r>
            <a:r>
              <a:rPr lang="en-US" sz="3000" b="1" dirty="0"/>
              <a:t>INTERSECTION</a:t>
            </a:r>
          </a:p>
        </p:txBody>
      </p:sp>
    </p:spTree>
    <p:extLst>
      <p:ext uri="{BB962C8B-B14F-4D97-AF65-F5344CB8AC3E}">
        <p14:creationId xmlns:p14="http://schemas.microsoft.com/office/powerpoint/2010/main" val="24844177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683568" y="1340768"/>
            <a:ext cx="7704856" cy="4755232"/>
          </a:xfrm>
        </p:spPr>
        <p:txBody>
          <a:bodyPr/>
          <a:lstStyle/>
          <a:p>
            <a:pPr algn="just">
              <a:lnSpc>
                <a:spcPct val="110000"/>
              </a:lnSpc>
              <a:spcBef>
                <a:spcPts val="0"/>
              </a:spcBef>
              <a:spcAft>
                <a:spcPts val="1200"/>
              </a:spcAft>
              <a:buFontTx/>
              <a:buNone/>
              <a:defRPr/>
            </a:pPr>
            <a:r>
              <a:rPr lang="en-US" dirty="0" smtClean="0"/>
              <a:t>	The performance of a traffic system, which consists of Network Topology, is shown to depend on the traffic control system involving the </a:t>
            </a:r>
            <a:r>
              <a:rPr lang="en-US" dirty="0" err="1" smtClean="0"/>
              <a:t>signalised</a:t>
            </a:r>
            <a:r>
              <a:rPr lang="en-US" dirty="0" smtClean="0"/>
              <a:t> intersection consisting of</a:t>
            </a:r>
          </a:p>
          <a:p>
            <a:pPr>
              <a:lnSpc>
                <a:spcPct val="80000"/>
              </a:lnSpc>
              <a:buFontTx/>
              <a:buNone/>
              <a:defRPr/>
            </a:pPr>
            <a:r>
              <a:rPr lang="en-US" dirty="0" smtClean="0"/>
              <a:t>		-     the flow of traffic that can happen </a:t>
            </a:r>
          </a:p>
          <a:p>
            <a:pPr>
              <a:lnSpc>
                <a:spcPct val="80000"/>
              </a:lnSpc>
              <a:buFontTx/>
              <a:buNone/>
              <a:defRPr/>
            </a:pPr>
            <a:r>
              <a:rPr lang="en-US" dirty="0"/>
              <a:t> </a:t>
            </a:r>
            <a:r>
              <a:rPr lang="en-US" dirty="0" smtClean="0"/>
              <a:t>                 simultaneously decided through networking</a:t>
            </a:r>
          </a:p>
          <a:p>
            <a:pPr lvl="1" algn="just">
              <a:lnSpc>
                <a:spcPct val="80000"/>
              </a:lnSpc>
              <a:buFont typeface="Wingdings" pitchFamily="2" charset="2"/>
              <a:buNone/>
              <a:defRPr/>
            </a:pPr>
            <a:r>
              <a:rPr lang="en-US" sz="2400" dirty="0" smtClean="0"/>
              <a:t>       -     the signal timings calculated through fuzzy </a:t>
            </a:r>
          </a:p>
          <a:p>
            <a:pPr marL="1349375" lvl="1" indent="-982663" algn="just">
              <a:lnSpc>
                <a:spcPct val="80000"/>
              </a:lnSpc>
              <a:spcAft>
                <a:spcPts val="600"/>
              </a:spcAft>
              <a:buFont typeface="Wingdings" pitchFamily="2" charset="2"/>
              <a:buNone/>
              <a:defRPr/>
            </a:pPr>
            <a:r>
              <a:rPr lang="en-US" sz="2400" dirty="0"/>
              <a:t> </a:t>
            </a:r>
            <a:r>
              <a:rPr lang="en-US" sz="2400" dirty="0" smtClean="0"/>
              <a:t>            controller taking </a:t>
            </a:r>
            <a:r>
              <a:rPr lang="en-US" dirty="0" smtClean="0"/>
              <a:t>inputs from  detectors  which are    placed upstream of the traffic flow</a:t>
            </a:r>
          </a:p>
          <a:p>
            <a:pPr algn="just">
              <a:spcBef>
                <a:spcPct val="0"/>
              </a:spcBef>
              <a:buFontTx/>
              <a:buNone/>
              <a:defRPr/>
            </a:pPr>
            <a:r>
              <a:rPr lang="en-US" dirty="0" smtClean="0"/>
              <a:t>	</a:t>
            </a:r>
            <a:r>
              <a:rPr lang="en-US" b="1" dirty="0" smtClean="0"/>
              <a:t>The difference between pre-timed and vehicle actuated signal for a specific                locality in Chennai city is modeled through                         simulation</a:t>
            </a:r>
            <a:endParaRPr lang="en-US" b="1" dirty="0" smtClean="0">
              <a:effectLst>
                <a:outerShdw blurRad="38100" dist="38100" dir="2700000" algn="tl">
                  <a:srgbClr val="C0C0C0"/>
                </a:outerShdw>
              </a:effectLst>
            </a:endParaRPr>
          </a:p>
        </p:txBody>
      </p:sp>
      <p:sp>
        <p:nvSpPr>
          <p:cNvPr id="44035" name="Rectangle 4"/>
          <p:cNvSpPr>
            <a:spLocks noChangeArrowheads="1"/>
          </p:cNvSpPr>
          <p:nvPr/>
        </p:nvSpPr>
        <p:spPr bwMode="auto">
          <a:xfrm>
            <a:off x="1440160" y="714722"/>
            <a:ext cx="6588224" cy="400110"/>
          </a:xfrm>
          <a:prstGeom prst="rect">
            <a:avLst/>
          </a:prstGeom>
          <a:noFill/>
          <a:ln w="28575" algn="ctr">
            <a:noFill/>
            <a:miter lim="800000"/>
            <a:headEnd/>
            <a:tailEnd/>
          </a:ln>
        </p:spPr>
        <p:txBody>
          <a:bodyPr wrap="square">
            <a:spAutoFit/>
          </a:bodyPr>
          <a:lstStyle/>
          <a:p>
            <a:r>
              <a:rPr lang="en-US" sz="2000" b="1" dirty="0">
                <a:solidFill>
                  <a:schemeClr val="tx2"/>
                </a:solidFill>
              </a:rPr>
              <a:t>TRAFFIC FLOW AT SIGNALISED INTERSECTION</a:t>
            </a:r>
          </a:p>
        </p:txBody>
      </p:sp>
      <p:pic>
        <p:nvPicPr>
          <p:cNvPr id="4" name="Picture 11" descr="BD07304_">
            <a:hlinkClick r:id="rId2" action="ppaction://hlinksldjump"/>
          </p:cNvPr>
          <p:cNvPicPr>
            <a:picLocks noChangeAspect="1" noChangeArrowheads="1"/>
          </p:cNvPicPr>
          <p:nvPr/>
        </p:nvPicPr>
        <p:blipFill>
          <a:blip r:embed="rId3"/>
          <a:srcRect/>
          <a:stretch>
            <a:fillRect/>
          </a:stretch>
        </p:blipFill>
        <p:spPr bwMode="auto">
          <a:xfrm>
            <a:off x="3733801" y="5013176"/>
            <a:ext cx="1414264" cy="1405944"/>
          </a:xfrm>
          <a:prstGeom prst="rect">
            <a:avLst/>
          </a:prstGeom>
          <a:noFill/>
          <a:ln w="9525">
            <a:noFill/>
            <a:miter lim="800000"/>
            <a:headEnd/>
            <a:tailEnd/>
          </a:ln>
        </p:spPr>
      </p:pic>
    </p:spTree>
    <p:extLst>
      <p:ext uri="{BB962C8B-B14F-4D97-AF65-F5344CB8AC3E}">
        <p14:creationId xmlns:p14="http://schemas.microsoft.com/office/powerpoint/2010/main" val="1757046717"/>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sp>
        <p:nvSpPr>
          <p:cNvPr id="4" name="Freeform 3"/>
          <p:cNvSpPr/>
          <p:nvPr/>
        </p:nvSpPr>
        <p:spPr>
          <a:xfrm>
            <a:off x="2362200" y="620681"/>
            <a:ext cx="4876800" cy="1006200"/>
          </a:xfrm>
          <a:custGeom>
            <a:avLst/>
            <a:gdLst>
              <a:gd name="connsiteX0" fmla="*/ 0 w 4374146"/>
              <a:gd name="connsiteY0" fmla="*/ 167703 h 1006200"/>
              <a:gd name="connsiteX1" fmla="*/ 167703 w 4374146"/>
              <a:gd name="connsiteY1" fmla="*/ 0 h 1006200"/>
              <a:gd name="connsiteX2" fmla="*/ 4206443 w 4374146"/>
              <a:gd name="connsiteY2" fmla="*/ 0 h 1006200"/>
              <a:gd name="connsiteX3" fmla="*/ 4374146 w 4374146"/>
              <a:gd name="connsiteY3" fmla="*/ 167703 h 1006200"/>
              <a:gd name="connsiteX4" fmla="*/ 4374146 w 4374146"/>
              <a:gd name="connsiteY4" fmla="*/ 838497 h 1006200"/>
              <a:gd name="connsiteX5" fmla="*/ 4206443 w 4374146"/>
              <a:gd name="connsiteY5" fmla="*/ 1006200 h 1006200"/>
              <a:gd name="connsiteX6" fmla="*/ 167703 w 4374146"/>
              <a:gd name="connsiteY6" fmla="*/ 1006200 h 1006200"/>
              <a:gd name="connsiteX7" fmla="*/ 0 w 4374146"/>
              <a:gd name="connsiteY7" fmla="*/ 838497 h 1006200"/>
              <a:gd name="connsiteX8" fmla="*/ 0 w 4374146"/>
              <a:gd name="connsiteY8" fmla="*/ 167703 h 100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146" h="1006200">
                <a:moveTo>
                  <a:pt x="0" y="167703"/>
                </a:moveTo>
                <a:cubicBezTo>
                  <a:pt x="0" y="75083"/>
                  <a:pt x="75083" y="0"/>
                  <a:pt x="167703" y="0"/>
                </a:cubicBezTo>
                <a:lnTo>
                  <a:pt x="4206443" y="0"/>
                </a:lnTo>
                <a:cubicBezTo>
                  <a:pt x="4299063" y="0"/>
                  <a:pt x="4374146" y="75083"/>
                  <a:pt x="4374146" y="167703"/>
                </a:cubicBezTo>
                <a:lnTo>
                  <a:pt x="4374146" y="838497"/>
                </a:lnTo>
                <a:cubicBezTo>
                  <a:pt x="4374146" y="931117"/>
                  <a:pt x="4299063" y="1006200"/>
                  <a:pt x="4206443" y="1006200"/>
                </a:cubicBezTo>
                <a:lnTo>
                  <a:pt x="167703" y="1006200"/>
                </a:lnTo>
                <a:cubicBezTo>
                  <a:pt x="75083" y="1006200"/>
                  <a:pt x="0" y="931117"/>
                  <a:pt x="0" y="838497"/>
                </a:cubicBezTo>
                <a:lnTo>
                  <a:pt x="0" y="167703"/>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2949" tIns="212949" rIns="212949" bIns="212949" numCol="1" spcCol="1270" anchor="ctr" anchorCtr="0">
            <a:noAutofit/>
          </a:bodyPr>
          <a:lstStyle/>
          <a:p>
            <a:pPr lvl="0" algn="l" defTabSz="1911350" rtl="0">
              <a:lnSpc>
                <a:spcPct val="90000"/>
              </a:lnSpc>
              <a:spcBef>
                <a:spcPct val="0"/>
              </a:spcBef>
              <a:spcAft>
                <a:spcPct val="35000"/>
              </a:spcAft>
            </a:pPr>
            <a:r>
              <a:rPr lang="en-US" sz="5400" kern="1200" smtClean="0">
                <a:solidFill>
                  <a:schemeClr val="tx1"/>
                </a:solidFill>
                <a:latin typeface="Comic Sans MS" panose="030F0702030302020204" pitchFamily="66" charset="0"/>
              </a:rPr>
              <a:t>A Case Study</a:t>
            </a:r>
            <a:endParaRPr lang="en-US" sz="5400" kern="1200">
              <a:solidFill>
                <a:schemeClr val="tx1"/>
              </a:solidFill>
              <a:latin typeface="Comic Sans MS" panose="030F0702030302020204" pitchFamily="66" charset="0"/>
            </a:endParaRPr>
          </a:p>
        </p:txBody>
      </p:sp>
      <p:sp>
        <p:nvSpPr>
          <p:cNvPr id="55300" name="Text Box 5"/>
          <p:cNvSpPr txBox="1">
            <a:spLocks noChangeArrowheads="1"/>
          </p:cNvSpPr>
          <p:nvPr/>
        </p:nvSpPr>
        <p:spPr bwMode="auto">
          <a:xfrm>
            <a:off x="827585" y="1909763"/>
            <a:ext cx="7488832" cy="3416300"/>
          </a:xfrm>
          <a:prstGeom prst="rect">
            <a:avLst/>
          </a:prstGeom>
          <a:noFill/>
          <a:ln w="9525">
            <a:noFill/>
            <a:miter lim="800000"/>
            <a:headEnd/>
            <a:tailEnd/>
          </a:ln>
        </p:spPr>
        <p:txBody>
          <a:bodyPr wrap="square">
            <a:spAutoFit/>
          </a:bodyPr>
          <a:lstStyle/>
          <a:p>
            <a:pPr marL="457200" indent="-457200">
              <a:lnSpc>
                <a:spcPct val="150000"/>
              </a:lnSpc>
              <a:buFontTx/>
              <a:buChar char="•"/>
            </a:pPr>
            <a:r>
              <a:rPr lang="en-US" sz="3600" dirty="0">
                <a:solidFill>
                  <a:srgbClr val="0070C0"/>
                </a:solidFill>
                <a:hlinkClick r:id="rId3" action="ppaction://hlinksldjump"/>
              </a:rPr>
              <a:t>Topography</a:t>
            </a:r>
            <a:r>
              <a:rPr lang="en-US" sz="3600" dirty="0">
                <a:solidFill>
                  <a:srgbClr val="0070C0"/>
                </a:solidFill>
              </a:rPr>
              <a:t> of a signalized intersection  Simulation</a:t>
            </a:r>
          </a:p>
          <a:p>
            <a:pPr marL="457200" indent="-457200">
              <a:lnSpc>
                <a:spcPct val="150000"/>
              </a:lnSpc>
            </a:pPr>
            <a:r>
              <a:rPr lang="en-US" sz="3600" dirty="0">
                <a:solidFill>
                  <a:srgbClr val="0070C0"/>
                </a:solidFill>
              </a:rPr>
              <a:t>		- </a:t>
            </a:r>
            <a:r>
              <a:rPr lang="en-US" sz="3600" dirty="0">
                <a:solidFill>
                  <a:srgbClr val="0070C0"/>
                </a:solidFill>
                <a:hlinkClick r:id="rId4"/>
              </a:rPr>
              <a:t>Predetermined</a:t>
            </a:r>
            <a:endParaRPr lang="en-US" sz="3600" dirty="0">
              <a:solidFill>
                <a:srgbClr val="0070C0"/>
              </a:solidFill>
            </a:endParaRPr>
          </a:p>
          <a:p>
            <a:pPr marL="457200" indent="-457200">
              <a:lnSpc>
                <a:spcPct val="150000"/>
              </a:lnSpc>
            </a:pPr>
            <a:r>
              <a:rPr lang="en-US" sz="3600" dirty="0">
                <a:solidFill>
                  <a:srgbClr val="0070C0"/>
                </a:solidFill>
              </a:rPr>
              <a:t>		- </a:t>
            </a:r>
            <a:r>
              <a:rPr lang="en-US" sz="3600" dirty="0">
                <a:solidFill>
                  <a:srgbClr val="0070C0"/>
                </a:solidFill>
                <a:hlinkClick r:id="rId5"/>
              </a:rPr>
              <a:t>Vehicle actuated</a:t>
            </a:r>
            <a:endParaRPr lang="en-US" sz="3600" dirty="0">
              <a:solidFill>
                <a:srgbClr val="0070C0"/>
              </a:solidFill>
            </a:endParaRPr>
          </a:p>
        </p:txBody>
      </p:sp>
    </p:spTree>
    <p:extLst>
      <p:ext uri="{BB962C8B-B14F-4D97-AF65-F5344CB8AC3E}">
        <p14:creationId xmlns:p14="http://schemas.microsoft.com/office/powerpoint/2010/main" val="960164343"/>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71600" y="508780"/>
            <a:ext cx="7200800" cy="831988"/>
          </a:xfrm>
          <a:custGeom>
            <a:avLst/>
            <a:gdLst>
              <a:gd name="connsiteX0" fmla="*/ 0 w 8077200"/>
              <a:gd name="connsiteY0" fmla="*/ 93602 h 561599"/>
              <a:gd name="connsiteX1" fmla="*/ 93602 w 8077200"/>
              <a:gd name="connsiteY1" fmla="*/ 0 h 561599"/>
              <a:gd name="connsiteX2" fmla="*/ 7983598 w 8077200"/>
              <a:gd name="connsiteY2" fmla="*/ 0 h 561599"/>
              <a:gd name="connsiteX3" fmla="*/ 8077200 w 8077200"/>
              <a:gd name="connsiteY3" fmla="*/ 93602 h 561599"/>
              <a:gd name="connsiteX4" fmla="*/ 8077200 w 8077200"/>
              <a:gd name="connsiteY4" fmla="*/ 467997 h 561599"/>
              <a:gd name="connsiteX5" fmla="*/ 7983598 w 8077200"/>
              <a:gd name="connsiteY5" fmla="*/ 561599 h 561599"/>
              <a:gd name="connsiteX6" fmla="*/ 93602 w 8077200"/>
              <a:gd name="connsiteY6" fmla="*/ 561599 h 561599"/>
              <a:gd name="connsiteX7" fmla="*/ 0 w 8077200"/>
              <a:gd name="connsiteY7" fmla="*/ 467997 h 561599"/>
              <a:gd name="connsiteX8" fmla="*/ 0 w 8077200"/>
              <a:gd name="connsiteY8" fmla="*/ 93602 h 56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77200" h="561599">
                <a:moveTo>
                  <a:pt x="0" y="93602"/>
                </a:moveTo>
                <a:cubicBezTo>
                  <a:pt x="0" y="41907"/>
                  <a:pt x="41907" y="0"/>
                  <a:pt x="93602" y="0"/>
                </a:cubicBezTo>
                <a:lnTo>
                  <a:pt x="7983598" y="0"/>
                </a:lnTo>
                <a:cubicBezTo>
                  <a:pt x="8035293" y="0"/>
                  <a:pt x="8077200" y="41907"/>
                  <a:pt x="8077200" y="93602"/>
                </a:cubicBezTo>
                <a:lnTo>
                  <a:pt x="8077200" y="467997"/>
                </a:lnTo>
                <a:cubicBezTo>
                  <a:pt x="8077200" y="519692"/>
                  <a:pt x="8035293" y="561599"/>
                  <a:pt x="7983598" y="561599"/>
                </a:cubicBezTo>
                <a:lnTo>
                  <a:pt x="93602" y="561599"/>
                </a:lnTo>
                <a:cubicBezTo>
                  <a:pt x="41907" y="561599"/>
                  <a:pt x="0" y="519692"/>
                  <a:pt x="0" y="467997"/>
                </a:cubicBezTo>
                <a:lnTo>
                  <a:pt x="0" y="93602"/>
                </a:lnTo>
                <a:close/>
              </a:path>
            </a:pathLst>
          </a:cu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18855" tIns="118855" rIns="118855" bIns="118855" numCol="1" spcCol="1270" anchor="ctr" anchorCtr="0">
            <a:noAutofit/>
          </a:bodyPr>
          <a:lstStyle/>
          <a:p>
            <a:pPr lvl="0" algn="l" defTabSz="1066800" rtl="0">
              <a:lnSpc>
                <a:spcPct val="150000"/>
              </a:lnSpc>
              <a:spcBef>
                <a:spcPct val="0"/>
              </a:spcBef>
              <a:spcAft>
                <a:spcPct val="35000"/>
              </a:spcAft>
            </a:pPr>
            <a:r>
              <a:rPr lang="en-US" sz="2800" kern="1200" dirty="0" smtClean="0">
                <a:solidFill>
                  <a:schemeClr val="tx1"/>
                </a:solidFill>
                <a:latin typeface="Comic Sans MS" panose="030F0702030302020204" pitchFamily="66" charset="0"/>
              </a:rPr>
              <a:t>Topography of a Signalized  Intersection</a:t>
            </a:r>
            <a:endParaRPr lang="en-US" sz="2800" kern="1200" dirty="0">
              <a:solidFill>
                <a:schemeClr val="tx1"/>
              </a:solidFill>
              <a:latin typeface="Comic Sans MS" panose="030F0702030302020204" pitchFamily="66" charset="0"/>
            </a:endParaRPr>
          </a:p>
        </p:txBody>
      </p:sp>
      <p:sp>
        <p:nvSpPr>
          <p:cNvPr id="56324" name="Text Box 8"/>
          <p:cNvSpPr txBox="1">
            <a:spLocks noChangeArrowheads="1"/>
          </p:cNvSpPr>
          <p:nvPr/>
        </p:nvSpPr>
        <p:spPr bwMode="auto">
          <a:xfrm>
            <a:off x="5145088" y="3388792"/>
            <a:ext cx="3530600" cy="490538"/>
          </a:xfrm>
          <a:prstGeom prst="rect">
            <a:avLst/>
          </a:prstGeom>
          <a:noFill/>
          <a:ln w="9525">
            <a:noFill/>
            <a:miter lim="800000"/>
            <a:headEnd/>
            <a:tailEnd/>
          </a:ln>
        </p:spPr>
        <p:txBody>
          <a:bodyPr>
            <a:spAutoFit/>
          </a:bodyPr>
          <a:lstStyle/>
          <a:p>
            <a:r>
              <a:rPr lang="en-US" sz="3200"/>
              <a:t>Spur Tank Road</a:t>
            </a:r>
          </a:p>
        </p:txBody>
      </p:sp>
      <p:sp>
        <p:nvSpPr>
          <p:cNvPr id="18439" name="Text Box 9"/>
          <p:cNvSpPr txBox="1">
            <a:spLocks noChangeArrowheads="1"/>
          </p:cNvSpPr>
          <p:nvPr/>
        </p:nvSpPr>
        <p:spPr bwMode="auto">
          <a:xfrm>
            <a:off x="3621088" y="1139198"/>
            <a:ext cx="1071062" cy="2046394"/>
          </a:xfrm>
          <a:prstGeom prst="rect">
            <a:avLst/>
          </a:prstGeom>
          <a:noFill/>
          <a:ln w="9525">
            <a:noFill/>
            <a:miter lim="800000"/>
            <a:headEnd/>
            <a:tailEnd/>
          </a:ln>
        </p:spPr>
        <p:txBody>
          <a:bodyPr vert="vert270" wrap="none">
            <a:spAutoFit/>
          </a:bodyPr>
          <a:lstStyle/>
          <a:p>
            <a:pPr>
              <a:defRPr/>
            </a:pPr>
            <a:r>
              <a:rPr lang="en-US" sz="3200" dirty="0" err="1"/>
              <a:t>McNicol’s</a:t>
            </a:r>
            <a:r>
              <a:rPr lang="en-US" sz="3200" dirty="0"/>
              <a:t> </a:t>
            </a:r>
          </a:p>
          <a:p>
            <a:pPr>
              <a:defRPr/>
            </a:pPr>
            <a:r>
              <a:rPr lang="en-US" sz="3200" dirty="0"/>
              <a:t>Road</a:t>
            </a:r>
          </a:p>
        </p:txBody>
      </p:sp>
      <p:sp>
        <p:nvSpPr>
          <p:cNvPr id="56326" name="Line 10"/>
          <p:cNvSpPr>
            <a:spLocks noChangeShapeType="1"/>
          </p:cNvSpPr>
          <p:nvPr/>
        </p:nvSpPr>
        <p:spPr bwMode="auto">
          <a:xfrm flipV="1">
            <a:off x="903288" y="3215755"/>
            <a:ext cx="7404100" cy="46037"/>
          </a:xfrm>
          <a:prstGeom prst="line">
            <a:avLst/>
          </a:prstGeom>
          <a:noFill/>
          <a:ln w="38100">
            <a:solidFill>
              <a:srgbClr val="CCECFF"/>
            </a:solidFill>
            <a:miter lim="800000"/>
            <a:headEnd/>
            <a:tailEnd/>
          </a:ln>
        </p:spPr>
        <p:txBody>
          <a:bodyPr wrap="none"/>
          <a:lstStyle/>
          <a:p>
            <a:endParaRPr lang="en-US"/>
          </a:p>
        </p:txBody>
      </p:sp>
      <p:sp>
        <p:nvSpPr>
          <p:cNvPr id="56327" name="Line 11"/>
          <p:cNvSpPr>
            <a:spLocks noChangeShapeType="1"/>
          </p:cNvSpPr>
          <p:nvPr/>
        </p:nvSpPr>
        <p:spPr bwMode="auto">
          <a:xfrm flipV="1">
            <a:off x="801688" y="4079355"/>
            <a:ext cx="7505700" cy="46037"/>
          </a:xfrm>
          <a:prstGeom prst="line">
            <a:avLst/>
          </a:prstGeom>
          <a:noFill/>
          <a:ln w="38100">
            <a:solidFill>
              <a:srgbClr val="CCECFF"/>
            </a:solidFill>
            <a:miter lim="800000"/>
            <a:headEnd/>
            <a:tailEnd/>
          </a:ln>
        </p:spPr>
        <p:txBody>
          <a:bodyPr wrap="none"/>
          <a:lstStyle/>
          <a:p>
            <a:endParaRPr lang="en-US"/>
          </a:p>
        </p:txBody>
      </p:sp>
      <p:sp>
        <p:nvSpPr>
          <p:cNvPr id="56328" name="Line 12"/>
          <p:cNvSpPr>
            <a:spLocks noChangeShapeType="1"/>
          </p:cNvSpPr>
          <p:nvPr/>
        </p:nvSpPr>
        <p:spPr bwMode="auto">
          <a:xfrm>
            <a:off x="3595688" y="1585392"/>
            <a:ext cx="0" cy="4495800"/>
          </a:xfrm>
          <a:prstGeom prst="line">
            <a:avLst/>
          </a:prstGeom>
          <a:noFill/>
          <a:ln w="38100">
            <a:solidFill>
              <a:srgbClr val="CCECFF"/>
            </a:solidFill>
            <a:miter lim="800000"/>
            <a:headEnd/>
            <a:tailEnd/>
          </a:ln>
        </p:spPr>
        <p:txBody>
          <a:bodyPr wrap="none"/>
          <a:lstStyle/>
          <a:p>
            <a:endParaRPr lang="en-US"/>
          </a:p>
        </p:txBody>
      </p:sp>
      <p:sp>
        <p:nvSpPr>
          <p:cNvPr id="56329" name="Line 13"/>
          <p:cNvSpPr>
            <a:spLocks noChangeShapeType="1"/>
          </p:cNvSpPr>
          <p:nvPr/>
        </p:nvSpPr>
        <p:spPr bwMode="auto">
          <a:xfrm>
            <a:off x="4751388" y="1585392"/>
            <a:ext cx="0" cy="4495800"/>
          </a:xfrm>
          <a:prstGeom prst="line">
            <a:avLst/>
          </a:prstGeom>
          <a:noFill/>
          <a:ln w="38100">
            <a:solidFill>
              <a:srgbClr val="CCECFF"/>
            </a:solidFill>
            <a:miter lim="800000"/>
            <a:headEnd/>
            <a:tailEnd/>
          </a:ln>
        </p:spPr>
        <p:txBody>
          <a:bodyPr wrap="none"/>
          <a:lstStyle/>
          <a:p>
            <a:endParaRPr lang="en-US"/>
          </a:p>
        </p:txBody>
      </p:sp>
      <p:pic>
        <p:nvPicPr>
          <p:cNvPr id="56330" name="Picture 11" descr="BD07304_"/>
          <p:cNvPicPr>
            <a:picLocks noChangeAspect="1" noChangeArrowheads="1"/>
          </p:cNvPicPr>
          <p:nvPr/>
        </p:nvPicPr>
        <p:blipFill>
          <a:blip r:embed="rId3"/>
          <a:srcRect/>
          <a:stretch>
            <a:fillRect/>
          </a:stretch>
        </p:blipFill>
        <p:spPr bwMode="auto">
          <a:xfrm>
            <a:off x="3790951" y="3288780"/>
            <a:ext cx="809625" cy="804862"/>
          </a:xfrm>
          <a:prstGeom prst="rect">
            <a:avLst/>
          </a:prstGeom>
          <a:noFill/>
          <a:ln w="9525">
            <a:noFill/>
            <a:miter lim="800000"/>
            <a:headEnd/>
            <a:tailEnd/>
          </a:ln>
        </p:spPr>
      </p:pic>
      <p:sp>
        <p:nvSpPr>
          <p:cNvPr id="13" name="Text Box 6"/>
          <p:cNvSpPr txBox="1">
            <a:spLocks noChangeArrowheads="1"/>
          </p:cNvSpPr>
          <p:nvPr/>
        </p:nvSpPr>
        <p:spPr bwMode="auto">
          <a:xfrm>
            <a:off x="3659188" y="4347642"/>
            <a:ext cx="1075615" cy="1777090"/>
          </a:xfrm>
          <a:prstGeom prst="rect">
            <a:avLst/>
          </a:prstGeom>
          <a:noFill/>
          <a:ln w="9525">
            <a:noFill/>
            <a:miter lim="800000"/>
            <a:headEnd/>
            <a:tailEnd/>
          </a:ln>
        </p:spPr>
        <p:txBody>
          <a:bodyPr vert="vert270" wrap="none">
            <a:spAutoFit/>
          </a:bodyPr>
          <a:lstStyle/>
          <a:p>
            <a:pPr>
              <a:defRPr/>
            </a:pPr>
            <a:r>
              <a:rPr lang="en-US" sz="3200" dirty="0"/>
              <a:t>Sterling </a:t>
            </a:r>
          </a:p>
          <a:p>
            <a:pPr>
              <a:defRPr/>
            </a:pPr>
            <a:r>
              <a:rPr lang="en-US" sz="3200" dirty="0"/>
              <a:t>Road</a:t>
            </a:r>
          </a:p>
        </p:txBody>
      </p:sp>
      <p:sp>
        <p:nvSpPr>
          <p:cNvPr id="56332" name="Text Box 7"/>
          <p:cNvSpPr txBox="1">
            <a:spLocks noChangeArrowheads="1"/>
          </p:cNvSpPr>
          <p:nvPr/>
        </p:nvSpPr>
        <p:spPr bwMode="auto">
          <a:xfrm>
            <a:off x="839788" y="3144317"/>
            <a:ext cx="2590800" cy="879475"/>
          </a:xfrm>
          <a:prstGeom prst="rect">
            <a:avLst/>
          </a:prstGeom>
          <a:noFill/>
          <a:ln w="9525">
            <a:noFill/>
            <a:miter lim="800000"/>
            <a:headEnd/>
            <a:tailEnd/>
          </a:ln>
        </p:spPr>
        <p:txBody>
          <a:bodyPr>
            <a:spAutoFit/>
          </a:bodyPr>
          <a:lstStyle/>
          <a:p>
            <a:pPr algn="ctr"/>
            <a:r>
              <a:rPr lang="en-US" sz="3200" dirty="0"/>
              <a:t>Harrington Road</a:t>
            </a:r>
          </a:p>
        </p:txBody>
      </p:sp>
    </p:spTree>
    <p:extLst>
      <p:ext uri="{BB962C8B-B14F-4D97-AF65-F5344CB8AC3E}">
        <p14:creationId xmlns:p14="http://schemas.microsoft.com/office/powerpoint/2010/main" val="2001790636"/>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subTitle" idx="1"/>
          </p:nvPr>
        </p:nvSpPr>
        <p:spPr>
          <a:xfrm>
            <a:off x="1006152" y="2438400"/>
            <a:ext cx="7238256" cy="3962400"/>
          </a:xfrm>
        </p:spPr>
        <p:txBody>
          <a:bodyPr/>
          <a:lstStyle/>
          <a:p>
            <a:pPr algn="l" eaLnBrk="1" hangingPunct="1">
              <a:lnSpc>
                <a:spcPct val="110000"/>
              </a:lnSpc>
              <a:spcAft>
                <a:spcPts val="600"/>
              </a:spcAft>
              <a:buFont typeface="Wingdings" pitchFamily="2" charset="2"/>
              <a:buBlip>
                <a:blip r:embed="rId3"/>
              </a:buBlip>
              <a:defRPr/>
            </a:pPr>
            <a:r>
              <a:rPr lang="en-US" sz="3200" dirty="0" smtClean="0"/>
              <a:t>  right of way in the intersection</a:t>
            </a:r>
          </a:p>
          <a:p>
            <a:pPr algn="l" eaLnBrk="1" hangingPunct="1">
              <a:lnSpc>
                <a:spcPct val="110000"/>
              </a:lnSpc>
              <a:spcAft>
                <a:spcPts val="600"/>
              </a:spcAft>
              <a:buFont typeface="Wingdings" pitchFamily="2" charset="2"/>
              <a:buBlip>
                <a:blip r:embed="rId4"/>
              </a:buBlip>
              <a:defRPr/>
            </a:pPr>
            <a:r>
              <a:rPr lang="en-US" sz="3200" dirty="0" smtClean="0"/>
              <a:t>  increase in number of vehicles  </a:t>
            </a:r>
          </a:p>
          <a:p>
            <a:pPr algn="l" eaLnBrk="1" hangingPunct="1">
              <a:lnSpc>
                <a:spcPct val="110000"/>
              </a:lnSpc>
              <a:spcAft>
                <a:spcPts val="600"/>
              </a:spcAft>
              <a:defRPr/>
            </a:pPr>
            <a:r>
              <a:rPr lang="en-US" sz="3200" dirty="0" smtClean="0"/>
              <a:t>    demands traffic control regulation</a:t>
            </a:r>
          </a:p>
          <a:p>
            <a:pPr algn="l" eaLnBrk="1" hangingPunct="1">
              <a:lnSpc>
                <a:spcPct val="110000"/>
              </a:lnSpc>
              <a:spcAft>
                <a:spcPts val="600"/>
              </a:spcAft>
              <a:buFont typeface="Wingdings" pitchFamily="2" charset="2"/>
              <a:buBlip>
                <a:blip r:embed="rId3"/>
              </a:buBlip>
              <a:defRPr/>
            </a:pPr>
            <a:r>
              <a:rPr lang="en-US" sz="3200" dirty="0" smtClean="0"/>
              <a:t>  to ensure safety</a:t>
            </a:r>
          </a:p>
          <a:p>
            <a:pPr algn="l" eaLnBrk="1" hangingPunct="1">
              <a:lnSpc>
                <a:spcPct val="110000"/>
              </a:lnSpc>
              <a:spcAft>
                <a:spcPts val="600"/>
              </a:spcAft>
              <a:buFont typeface="Wingdings" pitchFamily="2" charset="2"/>
              <a:buBlip>
                <a:blip r:embed="rId4"/>
              </a:buBlip>
              <a:defRPr/>
            </a:pPr>
            <a:r>
              <a:rPr lang="en-US" sz="3200" dirty="0" smtClean="0"/>
              <a:t>  to preserve order</a:t>
            </a:r>
          </a:p>
          <a:p>
            <a:pPr algn="l" eaLnBrk="1" hangingPunct="1">
              <a:spcAft>
                <a:spcPts val="600"/>
              </a:spcAft>
              <a:buFont typeface="Wingdings" pitchFamily="2" charset="2"/>
              <a:buBlip>
                <a:blip r:embed="rId3"/>
              </a:buBlip>
              <a:defRPr/>
            </a:pPr>
            <a:endParaRPr lang="en-US" sz="3200" dirty="0" smtClean="0"/>
          </a:p>
        </p:txBody>
      </p:sp>
      <p:sp>
        <p:nvSpPr>
          <p:cNvPr id="8198" name="Line 6"/>
          <p:cNvSpPr>
            <a:spLocks noChangeShapeType="1"/>
          </p:cNvSpPr>
          <p:nvPr/>
        </p:nvSpPr>
        <p:spPr bwMode="auto">
          <a:xfrm>
            <a:off x="1066800" y="1981199"/>
            <a:ext cx="6934200" cy="45719"/>
          </a:xfrm>
          <a:prstGeom prst="line">
            <a:avLst/>
          </a:prstGeom>
          <a:noFill/>
          <a:ln w="57150" cmpd="thickThin">
            <a:solidFill>
              <a:schemeClr val="tx1"/>
            </a:solidFill>
            <a:round/>
            <a:headEnd/>
            <a:tailEnd/>
          </a:ln>
        </p:spPr>
        <p:txBody>
          <a:bodyPr/>
          <a:lstStyle/>
          <a:p>
            <a:endParaRPr lang="en-US"/>
          </a:p>
        </p:txBody>
      </p:sp>
      <p:sp>
        <p:nvSpPr>
          <p:cNvPr id="10" name="Rectangle 9"/>
          <p:cNvSpPr/>
          <p:nvPr/>
        </p:nvSpPr>
        <p:spPr>
          <a:xfrm>
            <a:off x="1905000" y="838200"/>
            <a:ext cx="4750275" cy="707886"/>
          </a:xfrm>
          <a:prstGeom prst="rect">
            <a:avLst/>
          </a:prstGeom>
        </p:spPr>
        <p:txBody>
          <a:bodyPr wrap="none">
            <a:spAutoFit/>
          </a:bodyPr>
          <a:lstStyle/>
          <a:p>
            <a:pPr lvl="0"/>
            <a:r>
              <a:rPr lang="en-US" sz="4000" dirty="0" smtClean="0"/>
              <a:t>Need for Traffic Light</a:t>
            </a:r>
            <a:endParaRPr lang="en-US" sz="4000" dirty="0"/>
          </a:p>
        </p:txBody>
      </p:sp>
    </p:spTree>
    <p:extLst>
      <p:ext uri="{BB962C8B-B14F-4D97-AF65-F5344CB8AC3E}">
        <p14:creationId xmlns:p14="http://schemas.microsoft.com/office/powerpoint/2010/main" val="38763600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6"/>
          <p:cNvSpPr txBox="1">
            <a:spLocks noChangeArrowheads="1"/>
          </p:cNvSpPr>
          <p:nvPr/>
        </p:nvSpPr>
        <p:spPr bwMode="auto">
          <a:xfrm>
            <a:off x="1835696" y="1700808"/>
            <a:ext cx="5934075" cy="4524315"/>
          </a:xfrm>
          <a:prstGeom prst="rect">
            <a:avLst/>
          </a:prstGeom>
          <a:noFill/>
          <a:ln w="9525">
            <a:noFill/>
            <a:miter lim="800000"/>
            <a:headEnd/>
            <a:tailEnd/>
          </a:ln>
        </p:spPr>
        <p:txBody>
          <a:bodyPr>
            <a:spAutoFit/>
          </a:bodyPr>
          <a:lstStyle/>
          <a:p>
            <a:pPr>
              <a:lnSpc>
                <a:spcPct val="160000"/>
              </a:lnSpc>
              <a:buFontTx/>
              <a:buChar char="•"/>
            </a:pPr>
            <a:r>
              <a:rPr lang="en-US" sz="3600"/>
              <a:t> Need</a:t>
            </a:r>
          </a:p>
          <a:p>
            <a:pPr>
              <a:lnSpc>
                <a:spcPct val="160000"/>
              </a:lnSpc>
            </a:pPr>
            <a:r>
              <a:rPr lang="en-US" sz="3600" dirty="0"/>
              <a:t>      - Safety</a:t>
            </a:r>
          </a:p>
          <a:p>
            <a:pPr>
              <a:lnSpc>
                <a:spcPct val="160000"/>
              </a:lnSpc>
              <a:buFontTx/>
              <a:buChar char="•"/>
            </a:pPr>
            <a:r>
              <a:rPr lang="en-US" sz="3600" dirty="0"/>
              <a:t> Regulation of Traffic flow</a:t>
            </a:r>
          </a:p>
          <a:p>
            <a:pPr>
              <a:lnSpc>
                <a:spcPct val="160000"/>
              </a:lnSpc>
            </a:pPr>
            <a:r>
              <a:rPr lang="en-US" sz="3600" dirty="0"/>
              <a:t>       - Optimized</a:t>
            </a:r>
          </a:p>
          <a:p>
            <a:pPr>
              <a:lnSpc>
                <a:spcPct val="160000"/>
              </a:lnSpc>
            </a:pPr>
            <a:r>
              <a:rPr lang="en-US" sz="3600" dirty="0"/>
              <a:t>       - Minimum waiting time</a:t>
            </a:r>
          </a:p>
        </p:txBody>
      </p:sp>
      <p:sp>
        <p:nvSpPr>
          <p:cNvPr id="45059" name="Rectangle 7"/>
          <p:cNvSpPr>
            <a:spLocks noChangeArrowheads="1"/>
          </p:cNvSpPr>
          <p:nvPr/>
        </p:nvSpPr>
        <p:spPr bwMode="auto">
          <a:xfrm>
            <a:off x="914400" y="520700"/>
            <a:ext cx="7658100" cy="708025"/>
          </a:xfrm>
          <a:prstGeom prst="rect">
            <a:avLst/>
          </a:prstGeom>
          <a:noFill/>
          <a:ln w="9525">
            <a:noFill/>
            <a:miter lim="800000"/>
            <a:headEnd/>
            <a:tailEnd/>
          </a:ln>
        </p:spPr>
        <p:txBody>
          <a:bodyPr>
            <a:spAutoFit/>
          </a:bodyPr>
          <a:lstStyle/>
          <a:p>
            <a:pPr algn="ctr"/>
            <a:r>
              <a:rPr lang="en-US" sz="4000" b="1">
                <a:solidFill>
                  <a:schemeClr val="tx2"/>
                </a:solidFill>
              </a:rPr>
              <a:t>SIGNALISED INTERSECTION</a:t>
            </a:r>
          </a:p>
        </p:txBody>
      </p:sp>
    </p:spTree>
    <p:extLst>
      <p:ext uri="{BB962C8B-B14F-4D97-AF65-F5344CB8AC3E}">
        <p14:creationId xmlns:p14="http://schemas.microsoft.com/office/powerpoint/2010/main" val="398582724"/>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sp>
        <p:nvSpPr>
          <p:cNvPr id="46083" name="Rectangle 4"/>
          <p:cNvSpPr>
            <a:spLocks noChangeArrowheads="1"/>
          </p:cNvSpPr>
          <p:nvPr/>
        </p:nvSpPr>
        <p:spPr bwMode="auto">
          <a:xfrm>
            <a:off x="762000" y="609600"/>
            <a:ext cx="7950200" cy="708025"/>
          </a:xfrm>
          <a:prstGeom prst="rect">
            <a:avLst/>
          </a:prstGeom>
          <a:noFill/>
          <a:ln w="9525">
            <a:noFill/>
            <a:miter lim="800000"/>
            <a:headEnd/>
            <a:tailEnd/>
          </a:ln>
        </p:spPr>
        <p:txBody>
          <a:bodyPr>
            <a:spAutoFit/>
          </a:bodyPr>
          <a:lstStyle/>
          <a:p>
            <a:pPr algn="ctr"/>
            <a:r>
              <a:rPr lang="en-US" sz="4000" b="1">
                <a:solidFill>
                  <a:schemeClr val="tx2"/>
                </a:solidFill>
              </a:rPr>
              <a:t>SIGNALISED  INTERSECTION</a:t>
            </a:r>
          </a:p>
        </p:txBody>
      </p:sp>
      <p:sp>
        <p:nvSpPr>
          <p:cNvPr id="46084" name="Rectangle 5"/>
          <p:cNvSpPr>
            <a:spLocks noChangeArrowheads="1"/>
          </p:cNvSpPr>
          <p:nvPr/>
        </p:nvSpPr>
        <p:spPr bwMode="auto">
          <a:xfrm>
            <a:off x="685800" y="2006600"/>
            <a:ext cx="8585200" cy="3970338"/>
          </a:xfrm>
          <a:prstGeom prst="rect">
            <a:avLst/>
          </a:prstGeom>
          <a:noFill/>
          <a:ln w="9525">
            <a:noFill/>
            <a:miter lim="800000"/>
            <a:headEnd/>
            <a:tailEnd/>
          </a:ln>
        </p:spPr>
        <p:txBody>
          <a:bodyPr>
            <a:spAutoFit/>
          </a:bodyPr>
          <a:lstStyle/>
          <a:p>
            <a:pPr>
              <a:buClr>
                <a:schemeClr val="tx1"/>
              </a:buClr>
              <a:buSzPct val="70000"/>
              <a:buFontTx/>
              <a:buChar char="•"/>
            </a:pPr>
            <a:r>
              <a:rPr lang="en-US" sz="3600" dirty="0"/>
              <a:t> Three - road intersection</a:t>
            </a:r>
          </a:p>
          <a:p>
            <a:pPr>
              <a:buClr>
                <a:srgbClr val="CCFF33"/>
              </a:buClr>
              <a:buSzPct val="70000"/>
              <a:buFont typeface="Wingdings" pitchFamily="2" charset="2"/>
              <a:buNone/>
            </a:pPr>
            <a:r>
              <a:rPr lang="en-US" sz="3600" dirty="0"/>
              <a:t>	 Mathematical Model Representation</a:t>
            </a:r>
          </a:p>
          <a:p>
            <a:pPr>
              <a:buClr>
                <a:srgbClr val="CCFF33"/>
              </a:buClr>
              <a:buSzPct val="70000"/>
              <a:buFont typeface="Wingdings" pitchFamily="2" charset="2"/>
              <a:buNone/>
            </a:pPr>
            <a:endParaRPr lang="en-US" sz="3600" dirty="0"/>
          </a:p>
          <a:p>
            <a:pPr>
              <a:buClr>
                <a:srgbClr val="CCFF33"/>
              </a:buClr>
              <a:buSzPct val="70000"/>
              <a:buFont typeface="Wingdings" pitchFamily="2" charset="2"/>
              <a:buNone/>
            </a:pPr>
            <a:endParaRPr lang="en-US" sz="3600" dirty="0"/>
          </a:p>
          <a:p>
            <a:pPr>
              <a:buClr>
                <a:schemeClr val="tx1"/>
              </a:buClr>
              <a:buSzPct val="70000"/>
              <a:buFontTx/>
              <a:buChar char="•"/>
            </a:pPr>
            <a:r>
              <a:rPr lang="en-US" sz="3600" dirty="0"/>
              <a:t> Four - road intersection</a:t>
            </a:r>
          </a:p>
          <a:p>
            <a:pPr>
              <a:buClr>
                <a:srgbClr val="CCFF33"/>
              </a:buClr>
              <a:buSzPct val="70000"/>
              <a:buFont typeface="Wingdings" pitchFamily="2" charset="2"/>
              <a:buNone/>
            </a:pPr>
            <a:r>
              <a:rPr lang="en-US" sz="3600" dirty="0"/>
              <a:t>	Mathematical Model Representation</a:t>
            </a:r>
          </a:p>
          <a:p>
            <a:pPr>
              <a:buClr>
                <a:srgbClr val="CCFF33"/>
              </a:buClr>
              <a:buSzPct val="70000"/>
              <a:buFont typeface="Wingdings" pitchFamily="2" charset="2"/>
              <a:buNone/>
            </a:pPr>
            <a:endParaRPr lang="en-US" sz="3600" dirty="0"/>
          </a:p>
        </p:txBody>
      </p:sp>
    </p:spTree>
    <p:extLst>
      <p:ext uri="{BB962C8B-B14F-4D97-AF65-F5344CB8AC3E}">
        <p14:creationId xmlns:p14="http://schemas.microsoft.com/office/powerpoint/2010/main" val="1947849493"/>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3568" y="485800"/>
            <a:ext cx="7772400" cy="1143000"/>
          </a:xfrm>
        </p:spPr>
        <p:txBody>
          <a:bodyPr/>
          <a:lstStyle/>
          <a:p>
            <a:pPr algn="ctr" eaLnBrk="1" hangingPunct="1"/>
            <a:r>
              <a:rPr lang="en-US" sz="3600" smtClean="0">
                <a:latin typeface="Comic Sans MS" pitchFamily="66" charset="0"/>
              </a:rPr>
              <a:t>Three - road intersection</a:t>
            </a:r>
          </a:p>
        </p:txBody>
      </p:sp>
      <p:sp>
        <p:nvSpPr>
          <p:cNvPr id="48131" name="AutoShape 6"/>
          <p:cNvSpPr>
            <a:spLocks noChangeArrowheads="1"/>
          </p:cNvSpPr>
          <p:nvPr/>
        </p:nvSpPr>
        <p:spPr bwMode="auto">
          <a:xfrm>
            <a:off x="2146300" y="3057872"/>
            <a:ext cx="5867400" cy="28194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0 w 21600"/>
              <a:gd name="T13" fmla="*/ 13916 h 21600"/>
              <a:gd name="T14" fmla="*/ 21600 w 21600"/>
              <a:gd name="T15" fmla="*/ 20674 h 21600"/>
            </a:gdLst>
            <a:ahLst/>
            <a:cxnLst>
              <a:cxn ang="T8">
                <a:pos x="T0" y="T1"/>
              </a:cxn>
              <a:cxn ang="T9">
                <a:pos x="T2" y="T3"/>
              </a:cxn>
              <a:cxn ang="T10">
                <a:pos x="T4" y="T5"/>
              </a:cxn>
              <a:cxn ang="T11">
                <a:pos x="T6" y="T7"/>
              </a:cxn>
            </a:cxnLst>
            <a:rect l="T12" t="T13" r="T14" b="T15"/>
            <a:pathLst>
              <a:path w="21600" h="21600">
                <a:moveTo>
                  <a:pt x="10800" y="0"/>
                </a:moveTo>
                <a:lnTo>
                  <a:pt x="8112" y="0"/>
                </a:lnTo>
                <a:lnTo>
                  <a:pt x="8690" y="0"/>
                </a:lnTo>
                <a:lnTo>
                  <a:pt x="8690" y="13916"/>
                </a:lnTo>
                <a:lnTo>
                  <a:pt x="0" y="13916"/>
                </a:lnTo>
                <a:lnTo>
                  <a:pt x="0" y="12991"/>
                </a:lnTo>
                <a:lnTo>
                  <a:pt x="0" y="17295"/>
                </a:lnTo>
                <a:lnTo>
                  <a:pt x="0" y="21600"/>
                </a:lnTo>
                <a:lnTo>
                  <a:pt x="0" y="20674"/>
                </a:lnTo>
                <a:lnTo>
                  <a:pt x="21600" y="20674"/>
                </a:lnTo>
                <a:lnTo>
                  <a:pt x="21600" y="21600"/>
                </a:lnTo>
                <a:lnTo>
                  <a:pt x="21600" y="17295"/>
                </a:lnTo>
                <a:lnTo>
                  <a:pt x="21600" y="12991"/>
                </a:lnTo>
                <a:lnTo>
                  <a:pt x="21600" y="13916"/>
                </a:lnTo>
                <a:lnTo>
                  <a:pt x="12910" y="13916"/>
                </a:lnTo>
                <a:lnTo>
                  <a:pt x="12910" y="0"/>
                </a:lnTo>
                <a:lnTo>
                  <a:pt x="13488"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48132" name="Rectangle 7"/>
          <p:cNvSpPr>
            <a:spLocks noChangeArrowheads="1"/>
          </p:cNvSpPr>
          <p:nvPr/>
        </p:nvSpPr>
        <p:spPr bwMode="auto">
          <a:xfrm>
            <a:off x="2374900" y="5093568"/>
            <a:ext cx="457200" cy="3810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A</a:t>
            </a:r>
          </a:p>
        </p:txBody>
      </p:sp>
      <p:sp>
        <p:nvSpPr>
          <p:cNvPr id="48133" name="Rectangle 9"/>
          <p:cNvSpPr>
            <a:spLocks noChangeArrowheads="1"/>
          </p:cNvSpPr>
          <p:nvPr/>
        </p:nvSpPr>
        <p:spPr bwMode="auto">
          <a:xfrm>
            <a:off x="4813300" y="3112368"/>
            <a:ext cx="457200" cy="3810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B</a:t>
            </a:r>
          </a:p>
        </p:txBody>
      </p:sp>
      <p:sp>
        <p:nvSpPr>
          <p:cNvPr id="48134" name="Rectangle 10"/>
          <p:cNvSpPr>
            <a:spLocks noChangeArrowheads="1"/>
          </p:cNvSpPr>
          <p:nvPr/>
        </p:nvSpPr>
        <p:spPr bwMode="auto">
          <a:xfrm>
            <a:off x="7251700" y="5093568"/>
            <a:ext cx="457200" cy="3810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C</a:t>
            </a:r>
          </a:p>
        </p:txBody>
      </p:sp>
      <p:sp>
        <p:nvSpPr>
          <p:cNvPr id="48135" name="Line 12"/>
          <p:cNvSpPr>
            <a:spLocks noChangeShapeType="1"/>
          </p:cNvSpPr>
          <p:nvPr/>
        </p:nvSpPr>
        <p:spPr bwMode="auto">
          <a:xfrm>
            <a:off x="2832100" y="5322168"/>
            <a:ext cx="1600200" cy="0"/>
          </a:xfrm>
          <a:prstGeom prst="line">
            <a:avLst/>
          </a:prstGeom>
          <a:noFill/>
          <a:ln w="9525">
            <a:solidFill>
              <a:schemeClr val="bg1"/>
            </a:solidFill>
            <a:miter lim="800000"/>
            <a:headEnd/>
            <a:tailEnd/>
          </a:ln>
        </p:spPr>
        <p:txBody>
          <a:bodyPr wrap="none"/>
          <a:lstStyle/>
          <a:p>
            <a:endParaRPr lang="en-US"/>
          </a:p>
        </p:txBody>
      </p:sp>
      <p:sp>
        <p:nvSpPr>
          <p:cNvPr id="48136" name="Line 13"/>
          <p:cNvSpPr>
            <a:spLocks noChangeShapeType="1"/>
          </p:cNvSpPr>
          <p:nvPr/>
        </p:nvSpPr>
        <p:spPr bwMode="auto">
          <a:xfrm rot="5405492">
            <a:off x="4429919" y="4176787"/>
            <a:ext cx="1219200" cy="1588"/>
          </a:xfrm>
          <a:prstGeom prst="line">
            <a:avLst/>
          </a:prstGeom>
          <a:noFill/>
          <a:ln w="9525">
            <a:solidFill>
              <a:schemeClr val="bg1"/>
            </a:solidFill>
            <a:miter lim="800000"/>
            <a:headEnd/>
            <a:tailEnd/>
          </a:ln>
        </p:spPr>
        <p:txBody>
          <a:bodyPr wrap="none"/>
          <a:lstStyle/>
          <a:p>
            <a:endParaRPr lang="en-US"/>
          </a:p>
        </p:txBody>
      </p:sp>
      <p:sp>
        <p:nvSpPr>
          <p:cNvPr id="48137" name="Line 14"/>
          <p:cNvSpPr>
            <a:spLocks noChangeShapeType="1"/>
          </p:cNvSpPr>
          <p:nvPr/>
        </p:nvSpPr>
        <p:spPr bwMode="auto">
          <a:xfrm>
            <a:off x="5651500" y="5322168"/>
            <a:ext cx="1600200" cy="0"/>
          </a:xfrm>
          <a:prstGeom prst="line">
            <a:avLst/>
          </a:prstGeom>
          <a:noFill/>
          <a:ln w="9525">
            <a:solidFill>
              <a:schemeClr val="bg1"/>
            </a:solidFill>
            <a:miter lim="800000"/>
            <a:headEnd/>
            <a:tailEnd/>
          </a:ln>
        </p:spPr>
        <p:txBody>
          <a:bodyPr wrap="none"/>
          <a:lstStyle/>
          <a:p>
            <a:endParaRPr lang="en-US"/>
          </a:p>
        </p:txBody>
      </p:sp>
      <p:sp>
        <p:nvSpPr>
          <p:cNvPr id="48138" name="Oval 15"/>
          <p:cNvSpPr>
            <a:spLocks noChangeArrowheads="1"/>
          </p:cNvSpPr>
          <p:nvPr/>
        </p:nvSpPr>
        <p:spPr bwMode="auto">
          <a:xfrm>
            <a:off x="4889500" y="5093568"/>
            <a:ext cx="304800" cy="381000"/>
          </a:xfrm>
          <a:prstGeom prst="ellipse">
            <a:avLst/>
          </a:prstGeom>
          <a:solidFill>
            <a:schemeClr val="folHlink"/>
          </a:solidFill>
          <a:ln w="9525">
            <a:solidFill>
              <a:schemeClr val="bg1"/>
            </a:solidFill>
            <a:miter lim="800000"/>
            <a:headEnd/>
            <a:tailEnd/>
          </a:ln>
        </p:spPr>
        <p:txBody>
          <a:bodyPr wrap="none" anchor="ctr"/>
          <a:lstStyle/>
          <a:p>
            <a:endParaRPr lang="en-US"/>
          </a:p>
        </p:txBody>
      </p:sp>
      <p:sp>
        <p:nvSpPr>
          <p:cNvPr id="48139" name="Line 16"/>
          <p:cNvSpPr>
            <a:spLocks noChangeShapeType="1"/>
          </p:cNvSpPr>
          <p:nvPr/>
        </p:nvSpPr>
        <p:spPr bwMode="auto">
          <a:xfrm>
            <a:off x="3213100" y="5093568"/>
            <a:ext cx="838200" cy="0"/>
          </a:xfrm>
          <a:prstGeom prst="line">
            <a:avLst/>
          </a:prstGeom>
          <a:noFill/>
          <a:ln w="9525">
            <a:solidFill>
              <a:schemeClr val="tx1"/>
            </a:solidFill>
            <a:miter lim="800000"/>
            <a:headEnd/>
            <a:tailEnd type="triangle" w="med" len="med"/>
          </a:ln>
        </p:spPr>
        <p:txBody>
          <a:bodyPr wrap="none"/>
          <a:lstStyle/>
          <a:p>
            <a:endParaRPr lang="en-US"/>
          </a:p>
        </p:txBody>
      </p:sp>
      <p:sp>
        <p:nvSpPr>
          <p:cNvPr id="48140" name="Line 17"/>
          <p:cNvSpPr>
            <a:spLocks noChangeShapeType="1"/>
          </p:cNvSpPr>
          <p:nvPr/>
        </p:nvSpPr>
        <p:spPr bwMode="auto">
          <a:xfrm>
            <a:off x="5956300" y="5093568"/>
            <a:ext cx="762000" cy="0"/>
          </a:xfrm>
          <a:prstGeom prst="line">
            <a:avLst/>
          </a:prstGeom>
          <a:noFill/>
          <a:ln w="9525">
            <a:solidFill>
              <a:schemeClr val="tx1"/>
            </a:solidFill>
            <a:miter lim="800000"/>
            <a:headEnd/>
            <a:tailEnd type="triangle" w="med" len="med"/>
          </a:ln>
        </p:spPr>
        <p:txBody>
          <a:bodyPr wrap="none"/>
          <a:lstStyle/>
          <a:p>
            <a:endParaRPr lang="en-US"/>
          </a:p>
        </p:txBody>
      </p:sp>
      <p:sp>
        <p:nvSpPr>
          <p:cNvPr id="48141" name="Line 18"/>
          <p:cNvSpPr>
            <a:spLocks noChangeShapeType="1"/>
          </p:cNvSpPr>
          <p:nvPr/>
        </p:nvSpPr>
        <p:spPr bwMode="auto">
          <a:xfrm flipH="1">
            <a:off x="3289300" y="5550768"/>
            <a:ext cx="762000" cy="0"/>
          </a:xfrm>
          <a:prstGeom prst="line">
            <a:avLst/>
          </a:prstGeom>
          <a:noFill/>
          <a:ln w="9525">
            <a:solidFill>
              <a:schemeClr val="tx1"/>
            </a:solidFill>
            <a:miter lim="800000"/>
            <a:headEnd/>
            <a:tailEnd type="triangle" w="med" len="med"/>
          </a:ln>
        </p:spPr>
        <p:txBody>
          <a:bodyPr wrap="none"/>
          <a:lstStyle/>
          <a:p>
            <a:endParaRPr lang="en-US"/>
          </a:p>
        </p:txBody>
      </p:sp>
      <p:sp>
        <p:nvSpPr>
          <p:cNvPr id="48142" name="Line 19"/>
          <p:cNvSpPr>
            <a:spLocks noChangeShapeType="1"/>
          </p:cNvSpPr>
          <p:nvPr/>
        </p:nvSpPr>
        <p:spPr bwMode="auto">
          <a:xfrm flipH="1">
            <a:off x="5880100" y="5550768"/>
            <a:ext cx="838200" cy="0"/>
          </a:xfrm>
          <a:prstGeom prst="line">
            <a:avLst/>
          </a:prstGeom>
          <a:noFill/>
          <a:ln w="9525">
            <a:solidFill>
              <a:schemeClr val="tx1"/>
            </a:solidFill>
            <a:miter lim="800000"/>
            <a:headEnd/>
            <a:tailEnd type="triangle" w="med" len="med"/>
          </a:ln>
        </p:spPr>
        <p:txBody>
          <a:bodyPr wrap="none"/>
          <a:lstStyle/>
          <a:p>
            <a:endParaRPr lang="en-US"/>
          </a:p>
        </p:txBody>
      </p:sp>
      <p:sp>
        <p:nvSpPr>
          <p:cNvPr id="48143" name="Line 20"/>
          <p:cNvSpPr>
            <a:spLocks noChangeShapeType="1"/>
          </p:cNvSpPr>
          <p:nvPr/>
        </p:nvSpPr>
        <p:spPr bwMode="auto">
          <a:xfrm>
            <a:off x="5346700" y="3874368"/>
            <a:ext cx="0" cy="762000"/>
          </a:xfrm>
          <a:prstGeom prst="line">
            <a:avLst/>
          </a:prstGeom>
          <a:noFill/>
          <a:ln w="9525">
            <a:solidFill>
              <a:schemeClr val="tx1"/>
            </a:solidFill>
            <a:miter lim="800000"/>
            <a:headEnd/>
            <a:tailEnd type="triangle" w="med" len="med"/>
          </a:ln>
        </p:spPr>
        <p:txBody>
          <a:bodyPr wrap="none"/>
          <a:lstStyle/>
          <a:p>
            <a:endParaRPr lang="en-US"/>
          </a:p>
        </p:txBody>
      </p:sp>
      <p:sp>
        <p:nvSpPr>
          <p:cNvPr id="48144" name="Line 21"/>
          <p:cNvSpPr>
            <a:spLocks noChangeShapeType="1"/>
          </p:cNvSpPr>
          <p:nvPr/>
        </p:nvSpPr>
        <p:spPr bwMode="auto">
          <a:xfrm flipV="1">
            <a:off x="4737100" y="3874368"/>
            <a:ext cx="0" cy="762000"/>
          </a:xfrm>
          <a:prstGeom prst="line">
            <a:avLst/>
          </a:prstGeom>
          <a:noFill/>
          <a:ln w="9525">
            <a:solidFill>
              <a:schemeClr val="tx1"/>
            </a:solidFill>
            <a:miter lim="800000"/>
            <a:headEnd/>
            <a:tailEnd type="triangle" w="med" len="med"/>
          </a:ln>
        </p:spPr>
        <p:txBody>
          <a:bodyPr wrap="none"/>
          <a:lstStyle/>
          <a:p>
            <a:endParaRPr lang="en-US"/>
          </a:p>
        </p:txBody>
      </p:sp>
      <p:sp>
        <p:nvSpPr>
          <p:cNvPr id="48146" name="TextBox 18"/>
          <p:cNvSpPr txBox="1">
            <a:spLocks noChangeArrowheads="1"/>
          </p:cNvSpPr>
          <p:nvPr/>
        </p:nvSpPr>
        <p:spPr bwMode="auto">
          <a:xfrm>
            <a:off x="2936502" y="5725120"/>
            <a:ext cx="5595938" cy="584200"/>
          </a:xfrm>
          <a:prstGeom prst="rect">
            <a:avLst/>
          </a:prstGeom>
          <a:noFill/>
          <a:ln w="9525">
            <a:noFill/>
            <a:miter lim="800000"/>
            <a:headEnd/>
            <a:tailEnd/>
          </a:ln>
        </p:spPr>
        <p:txBody>
          <a:bodyPr>
            <a:spAutoFit/>
          </a:bodyPr>
          <a:lstStyle/>
          <a:p>
            <a:r>
              <a:rPr lang="en-US" sz="3200" b="1" dirty="0">
                <a:solidFill>
                  <a:srgbClr val="C00000"/>
                </a:solidFill>
              </a:rPr>
              <a:t>Non Compatible Turns</a:t>
            </a:r>
          </a:p>
        </p:txBody>
      </p:sp>
      <p:sp>
        <p:nvSpPr>
          <p:cNvPr id="19" name="Rectangle 18"/>
          <p:cNvSpPr>
            <a:spLocks noChangeArrowheads="1"/>
          </p:cNvSpPr>
          <p:nvPr/>
        </p:nvSpPr>
        <p:spPr bwMode="auto">
          <a:xfrm>
            <a:off x="755576" y="2095872"/>
            <a:ext cx="4826000" cy="1981200"/>
          </a:xfrm>
          <a:prstGeom prst="rect">
            <a:avLst/>
          </a:prstGeom>
          <a:noFill/>
          <a:ln w="9525">
            <a:noFill/>
            <a:miter lim="800000"/>
            <a:headEnd/>
            <a:tailEnd/>
          </a:ln>
        </p:spPr>
        <p:txBody>
          <a:bodyPr/>
          <a:lstStyle/>
          <a:p>
            <a:pPr marL="342900" indent="-342900">
              <a:lnSpc>
                <a:spcPct val="140000"/>
              </a:lnSpc>
              <a:buClr>
                <a:srgbClr val="CCFF33"/>
              </a:buClr>
              <a:buSzPct val="70000"/>
              <a:buFont typeface="Wingdings" pitchFamily="2" charset="2"/>
              <a:buChar char="n"/>
            </a:pPr>
            <a:r>
              <a:rPr lang="en-US" sz="3200" dirty="0"/>
              <a:t>(1) AC - BA &amp; CB</a:t>
            </a:r>
          </a:p>
          <a:p>
            <a:pPr marL="342900" indent="-342900">
              <a:lnSpc>
                <a:spcPct val="140000"/>
              </a:lnSpc>
              <a:buClr>
                <a:srgbClr val="CCFF33"/>
              </a:buClr>
              <a:buSzPct val="70000"/>
              <a:buFont typeface="Wingdings" pitchFamily="2" charset="2"/>
              <a:buChar char="n"/>
            </a:pPr>
            <a:r>
              <a:rPr lang="en-US" sz="3200" dirty="0"/>
              <a:t>(2) BA – AC &amp; CB</a:t>
            </a:r>
          </a:p>
          <a:p>
            <a:pPr marL="342900" indent="-342900">
              <a:lnSpc>
                <a:spcPct val="140000"/>
              </a:lnSpc>
              <a:buClr>
                <a:srgbClr val="CCFF33"/>
              </a:buClr>
              <a:buSzPct val="70000"/>
              <a:buFont typeface="Wingdings" pitchFamily="2" charset="2"/>
              <a:buChar char="n"/>
            </a:pPr>
            <a:r>
              <a:rPr lang="en-US" sz="3200" dirty="0"/>
              <a:t>(3) CB – AC &amp; BA</a:t>
            </a:r>
          </a:p>
        </p:txBody>
      </p:sp>
    </p:spTree>
    <p:extLst>
      <p:ext uri="{BB962C8B-B14F-4D97-AF65-F5344CB8AC3E}">
        <p14:creationId xmlns:p14="http://schemas.microsoft.com/office/powerpoint/2010/main" val="2029388746"/>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899592" y="490885"/>
            <a:ext cx="7480300" cy="777875"/>
          </a:xfrm>
        </p:spPr>
        <p:txBody>
          <a:bodyPr/>
          <a:lstStyle/>
          <a:p>
            <a:pPr eaLnBrk="1" hangingPunct="1"/>
            <a:r>
              <a:rPr lang="en-US" sz="2800" smtClean="0">
                <a:latin typeface="Comic Sans MS" pitchFamily="66" charset="0"/>
              </a:rPr>
              <a:t>Network representation - Single Solution</a:t>
            </a:r>
          </a:p>
        </p:txBody>
      </p:sp>
      <p:sp>
        <p:nvSpPr>
          <p:cNvPr id="49155" name="Oval 4">
            <a:hlinkClick r:id="" action="ppaction://noaction" highlightClick="1"/>
          </p:cNvPr>
          <p:cNvSpPr>
            <a:spLocks noChangeArrowheads="1"/>
          </p:cNvSpPr>
          <p:nvPr/>
        </p:nvSpPr>
        <p:spPr bwMode="auto">
          <a:xfrm>
            <a:off x="4211960" y="1282700"/>
            <a:ext cx="533400" cy="609600"/>
          </a:xfrm>
          <a:prstGeom prst="ellipse">
            <a:avLst/>
          </a:prstGeom>
          <a:solidFill>
            <a:srgbClr val="9900CC"/>
          </a:solidFill>
          <a:ln w="9525">
            <a:solidFill>
              <a:schemeClr val="tx1"/>
            </a:solidFill>
            <a:miter lim="800000"/>
            <a:headEnd/>
            <a:tailEnd/>
          </a:ln>
        </p:spPr>
        <p:txBody>
          <a:bodyPr wrap="none" anchor="ctr"/>
          <a:lstStyle/>
          <a:p>
            <a:pPr algn="ctr"/>
            <a:r>
              <a:rPr lang="en-US" sz="3200"/>
              <a:t>1</a:t>
            </a:r>
          </a:p>
        </p:txBody>
      </p:sp>
      <p:sp>
        <p:nvSpPr>
          <p:cNvPr id="49156" name="Oval 8"/>
          <p:cNvSpPr>
            <a:spLocks noChangeArrowheads="1"/>
          </p:cNvSpPr>
          <p:nvPr/>
        </p:nvSpPr>
        <p:spPr bwMode="auto">
          <a:xfrm>
            <a:off x="7793360" y="1282700"/>
            <a:ext cx="533400" cy="609600"/>
          </a:xfrm>
          <a:prstGeom prst="ellipse">
            <a:avLst/>
          </a:prstGeom>
          <a:solidFill>
            <a:srgbClr val="006699"/>
          </a:solidFill>
          <a:ln w="9525">
            <a:solidFill>
              <a:schemeClr val="tx1"/>
            </a:solidFill>
            <a:miter lim="800000"/>
            <a:headEnd/>
            <a:tailEnd/>
          </a:ln>
        </p:spPr>
        <p:txBody>
          <a:bodyPr wrap="none" anchor="ctr"/>
          <a:lstStyle/>
          <a:p>
            <a:pPr algn="ctr"/>
            <a:r>
              <a:rPr lang="en-US" sz="3200"/>
              <a:t>2</a:t>
            </a:r>
          </a:p>
        </p:txBody>
      </p:sp>
      <p:sp>
        <p:nvSpPr>
          <p:cNvPr id="49157" name="Oval 9"/>
          <p:cNvSpPr>
            <a:spLocks noChangeArrowheads="1"/>
          </p:cNvSpPr>
          <p:nvPr/>
        </p:nvSpPr>
        <p:spPr bwMode="auto">
          <a:xfrm>
            <a:off x="6084168" y="2959100"/>
            <a:ext cx="533400" cy="609600"/>
          </a:xfrm>
          <a:prstGeom prst="ellipse">
            <a:avLst/>
          </a:prstGeom>
          <a:solidFill>
            <a:schemeClr val="hlink"/>
          </a:solidFill>
          <a:ln w="9525">
            <a:solidFill>
              <a:schemeClr val="tx1"/>
            </a:solidFill>
            <a:miter lim="800000"/>
            <a:headEnd/>
            <a:tailEnd/>
          </a:ln>
        </p:spPr>
        <p:txBody>
          <a:bodyPr wrap="none" anchor="ctr"/>
          <a:lstStyle/>
          <a:p>
            <a:pPr algn="ctr"/>
            <a:r>
              <a:rPr lang="en-US" sz="3200"/>
              <a:t>3</a:t>
            </a:r>
          </a:p>
        </p:txBody>
      </p:sp>
      <p:cxnSp>
        <p:nvCxnSpPr>
          <p:cNvPr id="49158" name="AutoShape 13"/>
          <p:cNvCxnSpPr>
            <a:cxnSpLocks noChangeShapeType="1"/>
            <a:stCxn id="49155" idx="6"/>
            <a:endCxn id="49156" idx="2"/>
          </p:cNvCxnSpPr>
          <p:nvPr/>
        </p:nvCxnSpPr>
        <p:spPr bwMode="auto">
          <a:xfrm>
            <a:off x="4745360" y="1587500"/>
            <a:ext cx="3048000" cy="0"/>
          </a:xfrm>
          <a:prstGeom prst="straightConnector1">
            <a:avLst/>
          </a:prstGeom>
          <a:noFill/>
          <a:ln w="9525">
            <a:solidFill>
              <a:schemeClr val="tx1"/>
            </a:solidFill>
            <a:miter lim="800000"/>
            <a:headEnd/>
            <a:tailEnd/>
          </a:ln>
        </p:spPr>
      </p:cxnSp>
      <p:cxnSp>
        <p:nvCxnSpPr>
          <p:cNvPr id="49159" name="AutoShape 14"/>
          <p:cNvCxnSpPr>
            <a:cxnSpLocks noChangeShapeType="1"/>
            <a:stCxn id="49155" idx="5"/>
          </p:cNvCxnSpPr>
          <p:nvPr/>
        </p:nvCxnSpPr>
        <p:spPr bwMode="auto">
          <a:xfrm>
            <a:off x="4667573" y="1803400"/>
            <a:ext cx="1527175" cy="1244600"/>
          </a:xfrm>
          <a:prstGeom prst="straightConnector1">
            <a:avLst/>
          </a:prstGeom>
          <a:noFill/>
          <a:ln w="9525">
            <a:solidFill>
              <a:schemeClr val="tx1"/>
            </a:solidFill>
            <a:miter lim="800000"/>
            <a:headEnd/>
            <a:tailEnd/>
          </a:ln>
        </p:spPr>
      </p:cxnSp>
      <p:cxnSp>
        <p:nvCxnSpPr>
          <p:cNvPr id="49160" name="AutoShape 15"/>
          <p:cNvCxnSpPr>
            <a:cxnSpLocks noChangeShapeType="1"/>
            <a:endCxn id="49156" idx="3"/>
          </p:cNvCxnSpPr>
          <p:nvPr/>
        </p:nvCxnSpPr>
        <p:spPr bwMode="auto">
          <a:xfrm flipV="1">
            <a:off x="6572573" y="1803400"/>
            <a:ext cx="1298575" cy="1244600"/>
          </a:xfrm>
          <a:prstGeom prst="straightConnector1">
            <a:avLst/>
          </a:prstGeom>
          <a:noFill/>
          <a:ln w="9525">
            <a:solidFill>
              <a:schemeClr val="tx1"/>
            </a:solidFill>
            <a:miter lim="800000"/>
            <a:headEnd/>
            <a:tailEnd/>
          </a:ln>
        </p:spPr>
      </p:cxnSp>
      <p:sp>
        <p:nvSpPr>
          <p:cNvPr id="49161" name="AutoShape 32"/>
          <p:cNvSpPr>
            <a:spLocks noChangeArrowheads="1"/>
          </p:cNvSpPr>
          <p:nvPr/>
        </p:nvSpPr>
        <p:spPr bwMode="auto">
          <a:xfrm>
            <a:off x="2249760" y="3501008"/>
            <a:ext cx="5562600" cy="28194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0 w 21600"/>
              <a:gd name="T13" fmla="*/ 13916 h 21600"/>
              <a:gd name="T14" fmla="*/ 21600 w 21600"/>
              <a:gd name="T15" fmla="*/ 20674 h 21600"/>
            </a:gdLst>
            <a:ahLst/>
            <a:cxnLst>
              <a:cxn ang="T8">
                <a:pos x="T0" y="T1"/>
              </a:cxn>
              <a:cxn ang="T9">
                <a:pos x="T2" y="T3"/>
              </a:cxn>
              <a:cxn ang="T10">
                <a:pos x="T4" y="T5"/>
              </a:cxn>
              <a:cxn ang="T11">
                <a:pos x="T6" y="T7"/>
              </a:cxn>
            </a:cxnLst>
            <a:rect l="T12" t="T13" r="T14" b="T15"/>
            <a:pathLst>
              <a:path w="21600" h="21600">
                <a:moveTo>
                  <a:pt x="10800" y="0"/>
                </a:moveTo>
                <a:lnTo>
                  <a:pt x="8112" y="0"/>
                </a:lnTo>
                <a:lnTo>
                  <a:pt x="8690" y="0"/>
                </a:lnTo>
                <a:lnTo>
                  <a:pt x="8690" y="13916"/>
                </a:lnTo>
                <a:lnTo>
                  <a:pt x="0" y="13916"/>
                </a:lnTo>
                <a:lnTo>
                  <a:pt x="0" y="12991"/>
                </a:lnTo>
                <a:lnTo>
                  <a:pt x="0" y="17295"/>
                </a:lnTo>
                <a:lnTo>
                  <a:pt x="0" y="21600"/>
                </a:lnTo>
                <a:lnTo>
                  <a:pt x="0" y="20674"/>
                </a:lnTo>
                <a:lnTo>
                  <a:pt x="21600" y="20674"/>
                </a:lnTo>
                <a:lnTo>
                  <a:pt x="21600" y="21600"/>
                </a:lnTo>
                <a:lnTo>
                  <a:pt x="21600" y="17295"/>
                </a:lnTo>
                <a:lnTo>
                  <a:pt x="21600" y="12991"/>
                </a:lnTo>
                <a:lnTo>
                  <a:pt x="21600" y="13916"/>
                </a:lnTo>
                <a:lnTo>
                  <a:pt x="12910" y="13916"/>
                </a:lnTo>
                <a:lnTo>
                  <a:pt x="12910" y="0"/>
                </a:lnTo>
                <a:lnTo>
                  <a:pt x="13488"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49162" name="Rectangle 33"/>
          <p:cNvSpPr>
            <a:spLocks noChangeArrowheads="1"/>
          </p:cNvSpPr>
          <p:nvPr/>
        </p:nvSpPr>
        <p:spPr bwMode="auto">
          <a:xfrm>
            <a:off x="2478360" y="5558408"/>
            <a:ext cx="457200" cy="381000"/>
          </a:xfrm>
          <a:prstGeom prst="rect">
            <a:avLst/>
          </a:prstGeom>
          <a:solidFill>
            <a:schemeClr val="accent1"/>
          </a:solidFill>
          <a:ln w="9525">
            <a:noFill/>
            <a:miter lim="800000"/>
            <a:headEnd/>
            <a:tailEnd/>
          </a:ln>
        </p:spPr>
        <p:txBody>
          <a:bodyPr wrap="none" anchor="ctr"/>
          <a:lstStyle/>
          <a:p>
            <a:pPr algn="ctr"/>
            <a:r>
              <a:rPr lang="en-US" sz="3200"/>
              <a:t>A</a:t>
            </a:r>
          </a:p>
        </p:txBody>
      </p:sp>
      <p:sp>
        <p:nvSpPr>
          <p:cNvPr id="49163" name="Rectangle 34"/>
          <p:cNvSpPr>
            <a:spLocks noChangeArrowheads="1"/>
          </p:cNvSpPr>
          <p:nvPr/>
        </p:nvSpPr>
        <p:spPr bwMode="auto">
          <a:xfrm>
            <a:off x="4764360" y="3577208"/>
            <a:ext cx="457200" cy="381000"/>
          </a:xfrm>
          <a:prstGeom prst="rect">
            <a:avLst/>
          </a:prstGeom>
          <a:solidFill>
            <a:schemeClr val="accent1"/>
          </a:solidFill>
          <a:ln w="9525">
            <a:noFill/>
            <a:miter lim="800000"/>
            <a:headEnd/>
            <a:tailEnd/>
          </a:ln>
        </p:spPr>
        <p:txBody>
          <a:bodyPr wrap="none" anchor="ctr"/>
          <a:lstStyle/>
          <a:p>
            <a:pPr algn="ctr"/>
            <a:r>
              <a:rPr lang="en-US" sz="3200"/>
              <a:t>B</a:t>
            </a:r>
          </a:p>
        </p:txBody>
      </p:sp>
      <p:sp>
        <p:nvSpPr>
          <p:cNvPr id="49164" name="Rectangle 35"/>
          <p:cNvSpPr>
            <a:spLocks noChangeArrowheads="1"/>
          </p:cNvSpPr>
          <p:nvPr/>
        </p:nvSpPr>
        <p:spPr bwMode="auto">
          <a:xfrm>
            <a:off x="7050360" y="5558408"/>
            <a:ext cx="457200" cy="381000"/>
          </a:xfrm>
          <a:prstGeom prst="rect">
            <a:avLst/>
          </a:prstGeom>
          <a:solidFill>
            <a:schemeClr val="accent1"/>
          </a:solidFill>
          <a:ln w="9525">
            <a:noFill/>
            <a:miter lim="800000"/>
            <a:headEnd/>
            <a:tailEnd/>
          </a:ln>
        </p:spPr>
        <p:txBody>
          <a:bodyPr wrap="none" anchor="ctr"/>
          <a:lstStyle/>
          <a:p>
            <a:pPr algn="ctr"/>
            <a:r>
              <a:rPr lang="en-US" sz="3200"/>
              <a:t>C</a:t>
            </a:r>
          </a:p>
        </p:txBody>
      </p:sp>
      <p:sp>
        <p:nvSpPr>
          <p:cNvPr id="60429" name="Line 36"/>
          <p:cNvSpPr>
            <a:spLocks noChangeShapeType="1"/>
          </p:cNvSpPr>
          <p:nvPr/>
        </p:nvSpPr>
        <p:spPr bwMode="auto">
          <a:xfrm>
            <a:off x="2859360" y="5787008"/>
            <a:ext cx="1600200" cy="1588"/>
          </a:xfrm>
          <a:prstGeom prst="line">
            <a:avLst/>
          </a:prstGeom>
          <a:ln>
            <a:headEnd/>
            <a:tailEnd/>
          </a:ln>
        </p:spPr>
        <p:style>
          <a:lnRef idx="3">
            <a:schemeClr val="accent2"/>
          </a:lnRef>
          <a:fillRef idx="0">
            <a:schemeClr val="accent2"/>
          </a:fillRef>
          <a:effectRef idx="2">
            <a:schemeClr val="accent2"/>
          </a:effectRef>
          <a:fontRef idx="minor">
            <a:schemeClr val="tx1"/>
          </a:fontRef>
        </p:style>
        <p:txBody>
          <a:bodyPr wrap="none"/>
          <a:lstStyle/>
          <a:p>
            <a:pPr>
              <a:defRPr/>
            </a:pPr>
            <a:endParaRPr lang="en-US"/>
          </a:p>
        </p:txBody>
      </p:sp>
      <p:sp>
        <p:nvSpPr>
          <p:cNvPr id="60430" name="Line 37"/>
          <p:cNvSpPr>
            <a:spLocks noChangeShapeType="1"/>
          </p:cNvSpPr>
          <p:nvPr/>
        </p:nvSpPr>
        <p:spPr bwMode="auto">
          <a:xfrm rot="5405492" flipH="1">
            <a:off x="4380185" y="4639246"/>
            <a:ext cx="1222375" cy="3175"/>
          </a:xfrm>
          <a:prstGeom prst="line">
            <a:avLst/>
          </a:prstGeom>
          <a:ln>
            <a:headEnd/>
            <a:tailEnd/>
          </a:ln>
        </p:spPr>
        <p:style>
          <a:lnRef idx="3">
            <a:schemeClr val="accent2"/>
          </a:lnRef>
          <a:fillRef idx="0">
            <a:schemeClr val="accent2"/>
          </a:fillRef>
          <a:effectRef idx="2">
            <a:schemeClr val="accent2"/>
          </a:effectRef>
          <a:fontRef idx="minor">
            <a:schemeClr val="tx1"/>
          </a:fontRef>
        </p:style>
        <p:txBody>
          <a:bodyPr wrap="none"/>
          <a:lstStyle/>
          <a:p>
            <a:pPr>
              <a:defRPr/>
            </a:pPr>
            <a:endParaRPr lang="en-US"/>
          </a:p>
        </p:txBody>
      </p:sp>
      <p:sp>
        <p:nvSpPr>
          <p:cNvPr id="60431" name="Line 38"/>
          <p:cNvSpPr>
            <a:spLocks noChangeShapeType="1"/>
          </p:cNvSpPr>
          <p:nvPr/>
        </p:nvSpPr>
        <p:spPr bwMode="auto">
          <a:xfrm>
            <a:off x="5526360" y="5787008"/>
            <a:ext cx="1600200" cy="1588"/>
          </a:xfrm>
          <a:prstGeom prst="line">
            <a:avLst/>
          </a:prstGeom>
          <a:ln>
            <a:headEnd/>
            <a:tailEnd/>
          </a:ln>
        </p:spPr>
        <p:style>
          <a:lnRef idx="3">
            <a:schemeClr val="accent2"/>
          </a:lnRef>
          <a:fillRef idx="0">
            <a:schemeClr val="accent2"/>
          </a:fillRef>
          <a:effectRef idx="2">
            <a:schemeClr val="accent2"/>
          </a:effectRef>
          <a:fontRef idx="minor">
            <a:schemeClr val="tx1"/>
          </a:fontRef>
        </p:style>
        <p:txBody>
          <a:bodyPr wrap="none"/>
          <a:lstStyle/>
          <a:p>
            <a:pPr>
              <a:defRPr/>
            </a:pPr>
            <a:endParaRPr lang="en-US"/>
          </a:p>
        </p:txBody>
      </p:sp>
      <p:sp>
        <p:nvSpPr>
          <p:cNvPr id="60432" name="Oval 39"/>
          <p:cNvSpPr>
            <a:spLocks noChangeArrowheads="1"/>
          </p:cNvSpPr>
          <p:nvPr/>
        </p:nvSpPr>
        <p:spPr bwMode="auto">
          <a:xfrm>
            <a:off x="4840560" y="5558408"/>
            <a:ext cx="304800" cy="381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anchor="ctr"/>
          <a:lstStyle/>
          <a:p>
            <a:pPr>
              <a:defRPr/>
            </a:pPr>
            <a:endParaRPr lang="en-US" dirty="0"/>
          </a:p>
        </p:txBody>
      </p:sp>
      <p:sp>
        <p:nvSpPr>
          <p:cNvPr id="49169" name="Line 40"/>
          <p:cNvSpPr>
            <a:spLocks noChangeShapeType="1"/>
          </p:cNvSpPr>
          <p:nvPr/>
        </p:nvSpPr>
        <p:spPr bwMode="auto">
          <a:xfrm>
            <a:off x="3011760" y="5558408"/>
            <a:ext cx="838200" cy="1588"/>
          </a:xfrm>
          <a:prstGeom prst="line">
            <a:avLst/>
          </a:prstGeom>
          <a:noFill/>
          <a:ln w="9525">
            <a:solidFill>
              <a:schemeClr val="tx1"/>
            </a:solidFill>
            <a:miter lim="800000"/>
            <a:headEnd/>
            <a:tailEnd type="triangle" w="med" len="med"/>
          </a:ln>
        </p:spPr>
        <p:txBody>
          <a:bodyPr wrap="none"/>
          <a:lstStyle/>
          <a:p>
            <a:endParaRPr lang="en-US"/>
          </a:p>
        </p:txBody>
      </p:sp>
      <p:sp>
        <p:nvSpPr>
          <p:cNvPr id="49170" name="Line 41"/>
          <p:cNvSpPr>
            <a:spLocks noChangeShapeType="1"/>
          </p:cNvSpPr>
          <p:nvPr/>
        </p:nvSpPr>
        <p:spPr bwMode="auto">
          <a:xfrm>
            <a:off x="5754960" y="5558408"/>
            <a:ext cx="762000" cy="1588"/>
          </a:xfrm>
          <a:prstGeom prst="line">
            <a:avLst/>
          </a:prstGeom>
          <a:noFill/>
          <a:ln w="9525">
            <a:solidFill>
              <a:schemeClr val="tx1"/>
            </a:solidFill>
            <a:miter lim="800000"/>
            <a:headEnd/>
            <a:tailEnd type="triangle" w="med" len="med"/>
          </a:ln>
        </p:spPr>
        <p:txBody>
          <a:bodyPr wrap="none"/>
          <a:lstStyle/>
          <a:p>
            <a:endParaRPr lang="en-US"/>
          </a:p>
        </p:txBody>
      </p:sp>
      <p:sp>
        <p:nvSpPr>
          <p:cNvPr id="49171" name="Line 42"/>
          <p:cNvSpPr>
            <a:spLocks noChangeShapeType="1"/>
          </p:cNvSpPr>
          <p:nvPr/>
        </p:nvSpPr>
        <p:spPr bwMode="auto">
          <a:xfrm flipH="1">
            <a:off x="3087960" y="6015608"/>
            <a:ext cx="762000" cy="1588"/>
          </a:xfrm>
          <a:prstGeom prst="line">
            <a:avLst/>
          </a:prstGeom>
          <a:noFill/>
          <a:ln w="9525">
            <a:solidFill>
              <a:schemeClr val="tx1"/>
            </a:solidFill>
            <a:miter lim="800000"/>
            <a:headEnd/>
            <a:tailEnd type="triangle" w="med" len="med"/>
          </a:ln>
        </p:spPr>
        <p:txBody>
          <a:bodyPr wrap="none"/>
          <a:lstStyle/>
          <a:p>
            <a:endParaRPr lang="en-US"/>
          </a:p>
        </p:txBody>
      </p:sp>
      <p:sp>
        <p:nvSpPr>
          <p:cNvPr id="49172" name="Line 43"/>
          <p:cNvSpPr>
            <a:spLocks noChangeShapeType="1"/>
          </p:cNvSpPr>
          <p:nvPr/>
        </p:nvSpPr>
        <p:spPr bwMode="auto">
          <a:xfrm flipH="1">
            <a:off x="5678760" y="6015608"/>
            <a:ext cx="838200" cy="1588"/>
          </a:xfrm>
          <a:prstGeom prst="line">
            <a:avLst/>
          </a:prstGeom>
          <a:noFill/>
          <a:ln w="9525">
            <a:solidFill>
              <a:schemeClr val="tx1"/>
            </a:solidFill>
            <a:miter lim="800000"/>
            <a:headEnd/>
            <a:tailEnd type="triangle" w="med" len="med"/>
          </a:ln>
        </p:spPr>
        <p:txBody>
          <a:bodyPr wrap="none"/>
          <a:lstStyle/>
          <a:p>
            <a:endParaRPr lang="en-US"/>
          </a:p>
        </p:txBody>
      </p:sp>
      <p:sp>
        <p:nvSpPr>
          <p:cNvPr id="49173" name="Line 44"/>
          <p:cNvSpPr>
            <a:spLocks noChangeShapeType="1"/>
          </p:cNvSpPr>
          <p:nvPr/>
        </p:nvSpPr>
        <p:spPr bwMode="auto">
          <a:xfrm>
            <a:off x="5219973" y="4339208"/>
            <a:ext cx="1587" cy="762000"/>
          </a:xfrm>
          <a:prstGeom prst="line">
            <a:avLst/>
          </a:prstGeom>
          <a:noFill/>
          <a:ln w="9525">
            <a:solidFill>
              <a:schemeClr val="tx1"/>
            </a:solidFill>
            <a:miter lim="800000"/>
            <a:headEnd/>
            <a:tailEnd type="triangle" w="med" len="med"/>
          </a:ln>
        </p:spPr>
        <p:txBody>
          <a:bodyPr wrap="none"/>
          <a:lstStyle/>
          <a:p>
            <a:endParaRPr lang="en-US"/>
          </a:p>
        </p:txBody>
      </p:sp>
      <p:sp>
        <p:nvSpPr>
          <p:cNvPr id="49174" name="Line 45"/>
          <p:cNvSpPr>
            <a:spLocks noChangeShapeType="1"/>
          </p:cNvSpPr>
          <p:nvPr/>
        </p:nvSpPr>
        <p:spPr bwMode="auto">
          <a:xfrm flipV="1">
            <a:off x="4686573" y="4339208"/>
            <a:ext cx="1587" cy="762000"/>
          </a:xfrm>
          <a:prstGeom prst="line">
            <a:avLst/>
          </a:prstGeom>
          <a:noFill/>
          <a:ln w="9525">
            <a:solidFill>
              <a:schemeClr val="tx1"/>
            </a:solidFill>
            <a:miter lim="800000"/>
            <a:headEnd/>
            <a:tailEnd type="triangle" w="med" len="med"/>
          </a:ln>
        </p:spPr>
        <p:txBody>
          <a:bodyPr wrap="none"/>
          <a:lstStyle/>
          <a:p>
            <a:endParaRPr lang="en-US"/>
          </a:p>
        </p:txBody>
      </p:sp>
      <p:sp>
        <p:nvSpPr>
          <p:cNvPr id="49175" name="Rectangle 46"/>
          <p:cNvSpPr>
            <a:spLocks noChangeArrowheads="1"/>
          </p:cNvSpPr>
          <p:nvPr/>
        </p:nvSpPr>
        <p:spPr bwMode="auto">
          <a:xfrm>
            <a:off x="755576" y="1752600"/>
            <a:ext cx="4191000" cy="2895600"/>
          </a:xfrm>
          <a:prstGeom prst="rect">
            <a:avLst/>
          </a:prstGeom>
          <a:noFill/>
          <a:ln w="9525">
            <a:noFill/>
            <a:miter lim="800000"/>
            <a:headEnd/>
            <a:tailEnd/>
          </a:ln>
        </p:spPr>
        <p:txBody>
          <a:bodyPr/>
          <a:lstStyle/>
          <a:p>
            <a:pPr marL="342900" indent="-342900">
              <a:lnSpc>
                <a:spcPct val="130000"/>
              </a:lnSpc>
              <a:buClr>
                <a:srgbClr val="CCFF33"/>
              </a:buClr>
              <a:buSzPct val="70000"/>
              <a:buFont typeface="Wingdings" pitchFamily="2" charset="2"/>
              <a:buChar char="n"/>
            </a:pPr>
            <a:r>
              <a:rPr lang="en-US" sz="3200" dirty="0"/>
              <a:t>(1)AC - BA &amp; CB</a:t>
            </a:r>
          </a:p>
          <a:p>
            <a:pPr marL="342900" indent="-342900">
              <a:lnSpc>
                <a:spcPct val="130000"/>
              </a:lnSpc>
              <a:buClr>
                <a:srgbClr val="CCFF33"/>
              </a:buClr>
              <a:buSzPct val="70000"/>
              <a:buFont typeface="Wingdings" pitchFamily="2" charset="2"/>
              <a:buChar char="n"/>
            </a:pPr>
            <a:r>
              <a:rPr lang="en-US" sz="3200" dirty="0"/>
              <a:t>(2)BA – AC &amp; CB</a:t>
            </a:r>
          </a:p>
          <a:p>
            <a:pPr marL="342900" indent="-342900">
              <a:lnSpc>
                <a:spcPct val="130000"/>
              </a:lnSpc>
              <a:buClr>
                <a:srgbClr val="CCFF33"/>
              </a:buClr>
              <a:buSzPct val="70000"/>
              <a:buFont typeface="Wingdings" pitchFamily="2" charset="2"/>
              <a:buChar char="n"/>
            </a:pPr>
            <a:r>
              <a:rPr lang="en-US" sz="3200" dirty="0"/>
              <a:t>(3)CB – AC &amp; BA</a:t>
            </a:r>
          </a:p>
        </p:txBody>
      </p:sp>
    </p:spTree>
    <p:extLst>
      <p:ext uri="{BB962C8B-B14F-4D97-AF65-F5344CB8AC3E}">
        <p14:creationId xmlns:p14="http://schemas.microsoft.com/office/powerpoint/2010/main" val="20003247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ext Box 2"/>
          <p:cNvSpPr txBox="1">
            <a:spLocks noChangeArrowheads="1"/>
          </p:cNvSpPr>
          <p:nvPr/>
        </p:nvSpPr>
        <p:spPr bwMode="auto">
          <a:xfrm>
            <a:off x="683568" y="1980123"/>
            <a:ext cx="7776864" cy="4401205"/>
          </a:xfrm>
          <a:prstGeom prst="rect">
            <a:avLst/>
          </a:prstGeom>
          <a:noFill/>
          <a:ln w="9525">
            <a:noFill/>
            <a:miter lim="800000"/>
            <a:headEnd/>
            <a:tailEnd/>
          </a:ln>
        </p:spPr>
        <p:txBody>
          <a:bodyPr wrap="square">
            <a:spAutoFit/>
          </a:bodyPr>
          <a:lstStyle/>
          <a:p>
            <a:pPr>
              <a:buFont typeface="Arial" charset="0"/>
              <a:buChar char="•"/>
            </a:pPr>
            <a:r>
              <a:rPr lang="en-US" sz="2800" dirty="0" smtClean="0"/>
              <a:t>      </a:t>
            </a:r>
            <a:r>
              <a:rPr lang="en-US" sz="2800" dirty="0"/>
              <a:t>Babylonian mathematics </a:t>
            </a:r>
            <a:r>
              <a:rPr lang="en-US" sz="2800" i="1" dirty="0"/>
              <a:t>ca.</a:t>
            </a:r>
            <a:r>
              <a:rPr lang="en-US" sz="2800" dirty="0"/>
              <a:t> 1900 BC –</a:t>
            </a:r>
          </a:p>
          <a:p>
            <a:r>
              <a:rPr lang="en-US" sz="2800" dirty="0"/>
              <a:t>				          </a:t>
            </a:r>
            <a:r>
              <a:rPr lang="en-US" sz="2800" dirty="0" smtClean="0"/>
              <a:t>          </a:t>
            </a:r>
            <a:r>
              <a:rPr lang="en-US" sz="2800" i="1" dirty="0">
                <a:hlinkClick r:id="rId2" tooltip="Plimpton 322"/>
              </a:rPr>
              <a:t>Plimpton 322</a:t>
            </a:r>
            <a:endParaRPr lang="en-US" sz="2800" i="1" dirty="0"/>
          </a:p>
          <a:p>
            <a:endParaRPr lang="en-US" sz="2800" dirty="0"/>
          </a:p>
          <a:p>
            <a:pPr>
              <a:buFont typeface="Arial" charset="0"/>
              <a:buChar char="•"/>
            </a:pPr>
            <a:r>
              <a:rPr lang="en-US" sz="2800" dirty="0"/>
              <a:t>      Egyptian mathematics </a:t>
            </a:r>
            <a:r>
              <a:rPr lang="en-US" sz="2800" i="1" dirty="0"/>
              <a:t>ca.</a:t>
            </a:r>
            <a:r>
              <a:rPr lang="en-US" sz="2800" dirty="0"/>
              <a:t> 1850 BC – </a:t>
            </a:r>
          </a:p>
          <a:p>
            <a:r>
              <a:rPr lang="en-US" sz="2800" i="1" dirty="0"/>
              <a:t>		          Moscow Mathematical Papyrus</a:t>
            </a:r>
          </a:p>
          <a:p>
            <a:r>
              <a:rPr lang="en-US" sz="2800" dirty="0"/>
              <a:t> </a:t>
            </a:r>
          </a:p>
          <a:p>
            <a:pPr>
              <a:buFont typeface="Arial" charset="0"/>
              <a:buChar char="•"/>
            </a:pPr>
            <a:r>
              <a:rPr lang="en-US" sz="2800" dirty="0"/>
              <a:t>     Egyptian mathematics </a:t>
            </a:r>
            <a:r>
              <a:rPr lang="en-US" sz="2800" i="1" dirty="0"/>
              <a:t>ca.</a:t>
            </a:r>
            <a:r>
              <a:rPr lang="en-US" sz="2800" dirty="0"/>
              <a:t> 1650 BC </a:t>
            </a:r>
          </a:p>
          <a:p>
            <a:r>
              <a:rPr lang="en-US" sz="2800" i="1" dirty="0"/>
              <a:t>		</a:t>
            </a:r>
            <a:r>
              <a:rPr lang="en-US" sz="2800" i="1" dirty="0" smtClean="0"/>
              <a:t>               </a:t>
            </a:r>
            <a:r>
              <a:rPr lang="en-US" sz="2800" i="1" dirty="0" smtClean="0">
                <a:hlinkClick r:id="rId3" tooltip="Rhind Mathematical Papyrus"/>
              </a:rPr>
              <a:t>Rhind </a:t>
            </a:r>
            <a:r>
              <a:rPr lang="en-US" sz="2800" i="1" dirty="0"/>
              <a:t>Mathematical Papyrus</a:t>
            </a:r>
            <a:r>
              <a:rPr lang="en-US" sz="2800" dirty="0"/>
              <a:t> </a:t>
            </a:r>
          </a:p>
          <a:p>
            <a:endParaRPr lang="en-US" sz="2800" dirty="0"/>
          </a:p>
          <a:p>
            <a:pPr>
              <a:buFont typeface="Arial" charset="0"/>
              <a:buChar char="•"/>
            </a:pPr>
            <a:r>
              <a:rPr lang="en-US" sz="2800" dirty="0"/>
              <a:t>     Indian mathematics </a:t>
            </a:r>
            <a:r>
              <a:rPr lang="en-US" sz="2800" i="1" dirty="0"/>
              <a:t>ca.</a:t>
            </a:r>
            <a:r>
              <a:rPr lang="en-US" sz="2800" dirty="0"/>
              <a:t> 800 BC -   </a:t>
            </a:r>
            <a:r>
              <a:rPr lang="en-US" sz="2800" i="1" dirty="0">
                <a:hlinkClick r:id="rId4" tooltip="Shulba Sutras"/>
              </a:rPr>
              <a:t>Shulba Sutras</a:t>
            </a:r>
            <a:r>
              <a:rPr lang="en-US" sz="2800" i="1" dirty="0"/>
              <a:t> </a:t>
            </a:r>
            <a:endParaRPr lang="en-US" sz="2800" dirty="0"/>
          </a:p>
        </p:txBody>
      </p:sp>
      <p:sp>
        <p:nvSpPr>
          <p:cNvPr id="8195" name="Text Box 3"/>
          <p:cNvSpPr txBox="1">
            <a:spLocks noChangeArrowheads="1"/>
          </p:cNvSpPr>
          <p:nvPr/>
        </p:nvSpPr>
        <p:spPr bwMode="auto">
          <a:xfrm>
            <a:off x="689312" y="498822"/>
            <a:ext cx="7842216" cy="646331"/>
          </a:xfrm>
          <a:prstGeom prst="rect">
            <a:avLst/>
          </a:prstGeom>
          <a:noFill/>
          <a:ln w="9525">
            <a:noFill/>
            <a:miter lim="800000"/>
            <a:headEnd/>
            <a:tailEnd/>
          </a:ln>
        </p:spPr>
        <p:txBody>
          <a:bodyPr wrap="square">
            <a:spAutoFit/>
          </a:bodyPr>
          <a:lstStyle/>
          <a:p>
            <a:pPr algn="ctr"/>
            <a:r>
              <a:rPr lang="en-US" sz="3600" b="1" i="1"/>
              <a:t>Historical Evidence of Existence</a:t>
            </a:r>
          </a:p>
        </p:txBody>
      </p:sp>
      <p:sp>
        <p:nvSpPr>
          <p:cNvPr id="8196" name="Rectangle 3"/>
          <p:cNvSpPr>
            <a:spLocks noChangeArrowheads="1"/>
          </p:cNvSpPr>
          <p:nvPr/>
        </p:nvSpPr>
        <p:spPr bwMode="auto">
          <a:xfrm>
            <a:off x="689312" y="1214438"/>
            <a:ext cx="7842216" cy="523875"/>
          </a:xfrm>
          <a:prstGeom prst="rect">
            <a:avLst/>
          </a:prstGeom>
          <a:noFill/>
          <a:ln w="9525">
            <a:noFill/>
            <a:miter lim="800000"/>
            <a:headEnd/>
            <a:tailEnd/>
          </a:ln>
        </p:spPr>
        <p:txBody>
          <a:bodyPr wrap="square">
            <a:spAutoFit/>
          </a:bodyPr>
          <a:lstStyle/>
          <a:p>
            <a:r>
              <a:rPr lang="en-US" sz="2800"/>
              <a:t>Most ancient </a:t>
            </a:r>
            <a:r>
              <a:rPr lang="en-US" sz="2800" b="1"/>
              <a:t>Mathematical texts </a:t>
            </a:r>
            <a:r>
              <a:rPr lang="en-US" sz="2800"/>
              <a:t>available : </a:t>
            </a:r>
          </a:p>
        </p:txBody>
      </p:sp>
    </p:spTree>
    <p:extLst>
      <p:ext uri="{BB962C8B-B14F-4D97-AF65-F5344CB8AC3E}">
        <p14:creationId xmlns:p14="http://schemas.microsoft.com/office/powerpoint/2010/main" val="817334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11618"/>
                                        </p:tgtEl>
                                        <p:attrNameLst>
                                          <p:attrName>style.visibility</p:attrName>
                                        </p:attrNameLst>
                                      </p:cBhvr>
                                      <p:to>
                                        <p:strVal val="visible"/>
                                      </p:to>
                                    </p:set>
                                    <p:animEffect transition="in" filter="diamond(out)">
                                      <p:cBhvr>
                                        <p:cTn id="7" dur="2000"/>
                                        <p:tgtEl>
                                          <p:spTgt spid="111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title"/>
          </p:nvPr>
        </p:nvSpPr>
        <p:spPr>
          <a:xfrm>
            <a:off x="110876" y="567085"/>
            <a:ext cx="8637588" cy="701675"/>
          </a:xfrm>
        </p:spPr>
        <p:txBody>
          <a:bodyPr/>
          <a:lstStyle/>
          <a:p>
            <a:pPr algn="ctr" eaLnBrk="1" hangingPunct="1"/>
            <a:r>
              <a:rPr lang="en-US" sz="3600" smtClean="0">
                <a:latin typeface="Comic Sans MS" pitchFamily="66" charset="0"/>
              </a:rPr>
              <a:t>Non Compatible Turns</a:t>
            </a:r>
          </a:p>
        </p:txBody>
      </p:sp>
      <p:sp>
        <p:nvSpPr>
          <p:cNvPr id="50179" name="AutoShape 7"/>
          <p:cNvSpPr>
            <a:spLocks noChangeArrowheads="1"/>
          </p:cNvSpPr>
          <p:nvPr/>
        </p:nvSpPr>
        <p:spPr bwMode="auto">
          <a:xfrm>
            <a:off x="3168080" y="1905000"/>
            <a:ext cx="5105400" cy="40386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8920 h 21600"/>
              <a:gd name="T14" fmla="*/ 21600 w 21600"/>
              <a:gd name="T15" fmla="*/ 12680 h 21600"/>
            </a:gdLst>
            <a:ahLst/>
            <a:cxnLst>
              <a:cxn ang="T8">
                <a:pos x="T0" y="T1"/>
              </a:cxn>
              <a:cxn ang="T9">
                <a:pos x="T2" y="T3"/>
              </a:cxn>
              <a:cxn ang="T10">
                <a:pos x="T4" y="T5"/>
              </a:cxn>
              <a:cxn ang="T11">
                <a:pos x="T6" y="T7"/>
              </a:cxn>
            </a:cxnLst>
            <a:rect l="T12" t="T13" r="T14" b="T15"/>
            <a:pathLst>
              <a:path w="21600" h="21600">
                <a:moveTo>
                  <a:pt x="10800" y="0"/>
                </a:moveTo>
                <a:lnTo>
                  <a:pt x="6590" y="0"/>
                </a:lnTo>
                <a:lnTo>
                  <a:pt x="8920" y="0"/>
                </a:lnTo>
                <a:lnTo>
                  <a:pt x="8920" y="8920"/>
                </a:lnTo>
                <a:lnTo>
                  <a:pt x="0" y="8920"/>
                </a:lnTo>
                <a:lnTo>
                  <a:pt x="0" y="6590"/>
                </a:lnTo>
                <a:lnTo>
                  <a:pt x="0" y="10800"/>
                </a:lnTo>
                <a:lnTo>
                  <a:pt x="0" y="15010"/>
                </a:lnTo>
                <a:lnTo>
                  <a:pt x="0" y="12680"/>
                </a:lnTo>
                <a:lnTo>
                  <a:pt x="8920" y="12680"/>
                </a:lnTo>
                <a:lnTo>
                  <a:pt x="8920" y="21600"/>
                </a:lnTo>
                <a:lnTo>
                  <a:pt x="6590" y="21600"/>
                </a:lnTo>
                <a:lnTo>
                  <a:pt x="10800" y="21600"/>
                </a:lnTo>
                <a:lnTo>
                  <a:pt x="15010" y="21600"/>
                </a:lnTo>
                <a:lnTo>
                  <a:pt x="12680" y="21600"/>
                </a:lnTo>
                <a:lnTo>
                  <a:pt x="12680" y="12680"/>
                </a:lnTo>
                <a:lnTo>
                  <a:pt x="21600" y="12680"/>
                </a:lnTo>
                <a:lnTo>
                  <a:pt x="21600" y="15010"/>
                </a:lnTo>
                <a:lnTo>
                  <a:pt x="21600" y="10800"/>
                </a:lnTo>
                <a:lnTo>
                  <a:pt x="21600" y="6590"/>
                </a:lnTo>
                <a:lnTo>
                  <a:pt x="21600" y="8920"/>
                </a:lnTo>
                <a:lnTo>
                  <a:pt x="12680" y="8920"/>
                </a:lnTo>
                <a:lnTo>
                  <a:pt x="12680" y="0"/>
                </a:lnTo>
                <a:lnTo>
                  <a:pt x="15010"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0180" name="Rectangle 8"/>
          <p:cNvSpPr>
            <a:spLocks noChangeArrowheads="1"/>
          </p:cNvSpPr>
          <p:nvPr/>
        </p:nvSpPr>
        <p:spPr bwMode="auto">
          <a:xfrm>
            <a:off x="3320480" y="3733800"/>
            <a:ext cx="457200" cy="381000"/>
          </a:xfrm>
          <a:prstGeom prst="rect">
            <a:avLst/>
          </a:prstGeom>
          <a:solidFill>
            <a:schemeClr val="accent1"/>
          </a:solidFill>
          <a:ln w="9525">
            <a:noFill/>
            <a:miter lim="800000"/>
            <a:headEnd/>
            <a:tailEnd/>
          </a:ln>
        </p:spPr>
        <p:txBody>
          <a:bodyPr wrap="none" anchor="ctr"/>
          <a:lstStyle/>
          <a:p>
            <a:pPr algn="ctr"/>
            <a:r>
              <a:rPr lang="en-US">
                <a:solidFill>
                  <a:schemeClr val="bg2"/>
                </a:solidFill>
              </a:rPr>
              <a:t>A</a:t>
            </a:r>
          </a:p>
        </p:txBody>
      </p:sp>
      <p:sp>
        <p:nvSpPr>
          <p:cNvPr id="50181" name="Rectangle 9"/>
          <p:cNvSpPr>
            <a:spLocks noChangeArrowheads="1"/>
          </p:cNvSpPr>
          <p:nvPr/>
        </p:nvSpPr>
        <p:spPr bwMode="auto">
          <a:xfrm>
            <a:off x="7587680" y="3810000"/>
            <a:ext cx="457200" cy="381000"/>
          </a:xfrm>
          <a:prstGeom prst="rect">
            <a:avLst/>
          </a:prstGeom>
          <a:solidFill>
            <a:schemeClr val="accent1"/>
          </a:solidFill>
          <a:ln w="9525">
            <a:noFill/>
            <a:miter lim="800000"/>
            <a:headEnd/>
            <a:tailEnd/>
          </a:ln>
        </p:spPr>
        <p:txBody>
          <a:bodyPr wrap="none" anchor="ctr"/>
          <a:lstStyle/>
          <a:p>
            <a:pPr algn="ctr"/>
            <a:r>
              <a:rPr lang="en-US">
                <a:solidFill>
                  <a:schemeClr val="bg2"/>
                </a:solidFill>
              </a:rPr>
              <a:t>C</a:t>
            </a:r>
          </a:p>
        </p:txBody>
      </p:sp>
      <p:sp>
        <p:nvSpPr>
          <p:cNvPr id="50182" name="Rectangle 10"/>
          <p:cNvSpPr>
            <a:spLocks noChangeArrowheads="1"/>
          </p:cNvSpPr>
          <p:nvPr/>
        </p:nvSpPr>
        <p:spPr bwMode="auto">
          <a:xfrm>
            <a:off x="5530280" y="2057400"/>
            <a:ext cx="457200" cy="381000"/>
          </a:xfrm>
          <a:prstGeom prst="rect">
            <a:avLst/>
          </a:prstGeom>
          <a:solidFill>
            <a:schemeClr val="accent1"/>
          </a:solidFill>
          <a:ln w="9525">
            <a:noFill/>
            <a:miter lim="800000"/>
            <a:headEnd/>
            <a:tailEnd/>
          </a:ln>
        </p:spPr>
        <p:txBody>
          <a:bodyPr wrap="none" anchor="ctr"/>
          <a:lstStyle/>
          <a:p>
            <a:pPr algn="ctr"/>
            <a:r>
              <a:rPr lang="en-US">
                <a:solidFill>
                  <a:schemeClr val="bg2"/>
                </a:solidFill>
              </a:rPr>
              <a:t>B</a:t>
            </a:r>
          </a:p>
        </p:txBody>
      </p:sp>
      <p:sp>
        <p:nvSpPr>
          <p:cNvPr id="50183" name="Rectangle 11"/>
          <p:cNvSpPr>
            <a:spLocks noChangeArrowheads="1"/>
          </p:cNvSpPr>
          <p:nvPr/>
        </p:nvSpPr>
        <p:spPr bwMode="auto">
          <a:xfrm>
            <a:off x="5454080" y="5486400"/>
            <a:ext cx="457200" cy="381000"/>
          </a:xfrm>
          <a:prstGeom prst="rect">
            <a:avLst/>
          </a:prstGeom>
          <a:solidFill>
            <a:schemeClr val="accent1"/>
          </a:solidFill>
          <a:ln w="9525">
            <a:noFill/>
            <a:miter lim="800000"/>
            <a:headEnd/>
            <a:tailEnd/>
          </a:ln>
        </p:spPr>
        <p:txBody>
          <a:bodyPr wrap="none" anchor="ctr"/>
          <a:lstStyle/>
          <a:p>
            <a:pPr algn="ctr"/>
            <a:r>
              <a:rPr lang="en-US">
                <a:solidFill>
                  <a:schemeClr val="bg2"/>
                </a:solidFill>
              </a:rPr>
              <a:t>D</a:t>
            </a:r>
          </a:p>
        </p:txBody>
      </p:sp>
      <p:sp>
        <p:nvSpPr>
          <p:cNvPr id="50184" name="Line 12"/>
          <p:cNvSpPr>
            <a:spLocks noChangeShapeType="1"/>
          </p:cNvSpPr>
          <p:nvPr/>
        </p:nvSpPr>
        <p:spPr bwMode="auto">
          <a:xfrm>
            <a:off x="3777680" y="3962400"/>
            <a:ext cx="1447800" cy="0"/>
          </a:xfrm>
          <a:prstGeom prst="line">
            <a:avLst/>
          </a:prstGeom>
          <a:noFill/>
          <a:ln w="9525">
            <a:solidFill>
              <a:schemeClr val="bg2"/>
            </a:solidFill>
            <a:miter lim="800000"/>
            <a:headEnd/>
            <a:tailEnd/>
          </a:ln>
        </p:spPr>
        <p:txBody>
          <a:bodyPr wrap="none"/>
          <a:lstStyle/>
          <a:p>
            <a:endParaRPr lang="en-US"/>
          </a:p>
        </p:txBody>
      </p:sp>
      <p:sp>
        <p:nvSpPr>
          <p:cNvPr id="50185" name="Line 13"/>
          <p:cNvSpPr>
            <a:spLocks noChangeShapeType="1"/>
          </p:cNvSpPr>
          <p:nvPr/>
        </p:nvSpPr>
        <p:spPr bwMode="auto">
          <a:xfrm>
            <a:off x="6216080" y="3962400"/>
            <a:ext cx="1447800" cy="0"/>
          </a:xfrm>
          <a:prstGeom prst="line">
            <a:avLst/>
          </a:prstGeom>
          <a:noFill/>
          <a:ln w="9525">
            <a:solidFill>
              <a:schemeClr val="bg2"/>
            </a:solidFill>
            <a:miter lim="800000"/>
            <a:headEnd/>
            <a:tailEnd/>
          </a:ln>
        </p:spPr>
        <p:txBody>
          <a:bodyPr wrap="none"/>
          <a:lstStyle/>
          <a:p>
            <a:endParaRPr lang="en-US"/>
          </a:p>
        </p:txBody>
      </p:sp>
      <p:sp>
        <p:nvSpPr>
          <p:cNvPr id="50186" name="Line 14"/>
          <p:cNvSpPr>
            <a:spLocks noChangeShapeType="1"/>
          </p:cNvSpPr>
          <p:nvPr/>
        </p:nvSpPr>
        <p:spPr bwMode="auto">
          <a:xfrm>
            <a:off x="5682680" y="2438400"/>
            <a:ext cx="0" cy="1143000"/>
          </a:xfrm>
          <a:prstGeom prst="line">
            <a:avLst/>
          </a:prstGeom>
          <a:noFill/>
          <a:ln w="9525">
            <a:solidFill>
              <a:schemeClr val="bg2"/>
            </a:solidFill>
            <a:miter lim="800000"/>
            <a:headEnd/>
            <a:tailEnd/>
          </a:ln>
        </p:spPr>
        <p:txBody>
          <a:bodyPr wrap="none"/>
          <a:lstStyle/>
          <a:p>
            <a:endParaRPr lang="en-US"/>
          </a:p>
        </p:txBody>
      </p:sp>
      <p:sp>
        <p:nvSpPr>
          <p:cNvPr id="50187" name="Line 15"/>
          <p:cNvSpPr>
            <a:spLocks noChangeShapeType="1"/>
          </p:cNvSpPr>
          <p:nvPr/>
        </p:nvSpPr>
        <p:spPr bwMode="auto">
          <a:xfrm>
            <a:off x="5682680" y="4267200"/>
            <a:ext cx="0" cy="1219200"/>
          </a:xfrm>
          <a:prstGeom prst="line">
            <a:avLst/>
          </a:prstGeom>
          <a:noFill/>
          <a:ln w="9525">
            <a:solidFill>
              <a:schemeClr val="bg2"/>
            </a:solidFill>
            <a:miter lim="800000"/>
            <a:headEnd/>
            <a:tailEnd/>
          </a:ln>
        </p:spPr>
        <p:txBody>
          <a:bodyPr wrap="none"/>
          <a:lstStyle/>
          <a:p>
            <a:endParaRPr lang="en-US"/>
          </a:p>
        </p:txBody>
      </p:sp>
      <p:sp>
        <p:nvSpPr>
          <p:cNvPr id="50188" name="Line 16"/>
          <p:cNvSpPr>
            <a:spLocks noChangeShapeType="1"/>
          </p:cNvSpPr>
          <p:nvPr/>
        </p:nvSpPr>
        <p:spPr bwMode="auto">
          <a:xfrm>
            <a:off x="3930080" y="3733800"/>
            <a:ext cx="838200" cy="0"/>
          </a:xfrm>
          <a:prstGeom prst="line">
            <a:avLst/>
          </a:prstGeom>
          <a:noFill/>
          <a:ln w="9525">
            <a:solidFill>
              <a:schemeClr val="tx1"/>
            </a:solidFill>
            <a:miter lim="800000"/>
            <a:headEnd/>
            <a:tailEnd type="triangle" w="med" len="med"/>
          </a:ln>
        </p:spPr>
        <p:txBody>
          <a:bodyPr wrap="none"/>
          <a:lstStyle/>
          <a:p>
            <a:endParaRPr lang="en-US"/>
          </a:p>
        </p:txBody>
      </p:sp>
      <p:sp>
        <p:nvSpPr>
          <p:cNvPr id="50189" name="Line 17"/>
          <p:cNvSpPr>
            <a:spLocks noChangeShapeType="1"/>
          </p:cNvSpPr>
          <p:nvPr/>
        </p:nvSpPr>
        <p:spPr bwMode="auto">
          <a:xfrm>
            <a:off x="6597080" y="3733800"/>
            <a:ext cx="685800" cy="0"/>
          </a:xfrm>
          <a:prstGeom prst="line">
            <a:avLst/>
          </a:prstGeom>
          <a:noFill/>
          <a:ln w="9525">
            <a:solidFill>
              <a:schemeClr val="tx1"/>
            </a:solidFill>
            <a:miter lim="800000"/>
            <a:headEnd/>
            <a:tailEnd type="triangle" w="med" len="med"/>
          </a:ln>
        </p:spPr>
        <p:txBody>
          <a:bodyPr wrap="none"/>
          <a:lstStyle/>
          <a:p>
            <a:endParaRPr lang="en-US"/>
          </a:p>
        </p:txBody>
      </p:sp>
      <p:sp>
        <p:nvSpPr>
          <p:cNvPr id="50190" name="Line 18"/>
          <p:cNvSpPr>
            <a:spLocks noChangeShapeType="1"/>
          </p:cNvSpPr>
          <p:nvPr/>
        </p:nvSpPr>
        <p:spPr bwMode="auto">
          <a:xfrm>
            <a:off x="5911280" y="2590800"/>
            <a:ext cx="0" cy="685800"/>
          </a:xfrm>
          <a:prstGeom prst="line">
            <a:avLst/>
          </a:prstGeom>
          <a:noFill/>
          <a:ln w="9525">
            <a:solidFill>
              <a:schemeClr val="tx1"/>
            </a:solidFill>
            <a:miter lim="800000"/>
            <a:headEnd/>
            <a:tailEnd type="triangle" w="med" len="med"/>
          </a:ln>
        </p:spPr>
        <p:txBody>
          <a:bodyPr wrap="none"/>
          <a:lstStyle/>
          <a:p>
            <a:endParaRPr lang="en-US"/>
          </a:p>
        </p:txBody>
      </p:sp>
      <p:sp>
        <p:nvSpPr>
          <p:cNvPr id="50191" name="Line 19"/>
          <p:cNvSpPr>
            <a:spLocks noChangeShapeType="1"/>
          </p:cNvSpPr>
          <p:nvPr/>
        </p:nvSpPr>
        <p:spPr bwMode="auto">
          <a:xfrm>
            <a:off x="5911280" y="4419600"/>
            <a:ext cx="0" cy="990600"/>
          </a:xfrm>
          <a:prstGeom prst="line">
            <a:avLst/>
          </a:prstGeom>
          <a:noFill/>
          <a:ln w="9525">
            <a:solidFill>
              <a:schemeClr val="tx1"/>
            </a:solidFill>
            <a:miter lim="800000"/>
            <a:headEnd/>
            <a:tailEnd type="triangle" w="med" len="med"/>
          </a:ln>
        </p:spPr>
        <p:txBody>
          <a:bodyPr wrap="none"/>
          <a:lstStyle/>
          <a:p>
            <a:endParaRPr lang="en-US"/>
          </a:p>
        </p:txBody>
      </p:sp>
      <p:sp>
        <p:nvSpPr>
          <p:cNvPr id="50192" name="Line 20"/>
          <p:cNvSpPr>
            <a:spLocks noChangeShapeType="1"/>
          </p:cNvSpPr>
          <p:nvPr/>
        </p:nvSpPr>
        <p:spPr bwMode="auto">
          <a:xfrm flipV="1">
            <a:off x="5454080" y="4572000"/>
            <a:ext cx="0" cy="838200"/>
          </a:xfrm>
          <a:prstGeom prst="line">
            <a:avLst/>
          </a:prstGeom>
          <a:noFill/>
          <a:ln w="9525">
            <a:solidFill>
              <a:schemeClr val="tx1"/>
            </a:solidFill>
            <a:miter lim="800000"/>
            <a:headEnd/>
            <a:tailEnd type="triangle" w="med" len="med"/>
          </a:ln>
        </p:spPr>
        <p:txBody>
          <a:bodyPr wrap="none"/>
          <a:lstStyle/>
          <a:p>
            <a:endParaRPr lang="en-US"/>
          </a:p>
        </p:txBody>
      </p:sp>
      <p:sp>
        <p:nvSpPr>
          <p:cNvPr id="50193" name="Line 21"/>
          <p:cNvSpPr>
            <a:spLocks noChangeShapeType="1"/>
          </p:cNvSpPr>
          <p:nvPr/>
        </p:nvSpPr>
        <p:spPr bwMode="auto">
          <a:xfrm flipV="1">
            <a:off x="5454080" y="2514600"/>
            <a:ext cx="0" cy="762000"/>
          </a:xfrm>
          <a:prstGeom prst="line">
            <a:avLst/>
          </a:prstGeom>
          <a:noFill/>
          <a:ln w="9525">
            <a:solidFill>
              <a:schemeClr val="tx1"/>
            </a:solidFill>
            <a:miter lim="800000"/>
            <a:headEnd/>
            <a:tailEnd type="triangle" w="med" len="med"/>
          </a:ln>
        </p:spPr>
        <p:txBody>
          <a:bodyPr wrap="none"/>
          <a:lstStyle/>
          <a:p>
            <a:endParaRPr lang="en-US"/>
          </a:p>
        </p:txBody>
      </p:sp>
      <p:sp>
        <p:nvSpPr>
          <p:cNvPr id="50194" name="Line 22"/>
          <p:cNvSpPr>
            <a:spLocks noChangeShapeType="1"/>
          </p:cNvSpPr>
          <p:nvPr/>
        </p:nvSpPr>
        <p:spPr bwMode="auto">
          <a:xfrm flipH="1">
            <a:off x="4006280" y="4114800"/>
            <a:ext cx="838200" cy="0"/>
          </a:xfrm>
          <a:prstGeom prst="line">
            <a:avLst/>
          </a:prstGeom>
          <a:noFill/>
          <a:ln w="9525">
            <a:solidFill>
              <a:schemeClr val="tx1"/>
            </a:solidFill>
            <a:miter lim="800000"/>
            <a:headEnd/>
            <a:tailEnd type="triangle" w="med" len="med"/>
          </a:ln>
        </p:spPr>
        <p:txBody>
          <a:bodyPr wrap="none"/>
          <a:lstStyle/>
          <a:p>
            <a:endParaRPr lang="en-US"/>
          </a:p>
        </p:txBody>
      </p:sp>
      <p:sp>
        <p:nvSpPr>
          <p:cNvPr id="50195" name="Line 23"/>
          <p:cNvSpPr>
            <a:spLocks noChangeShapeType="1"/>
          </p:cNvSpPr>
          <p:nvPr/>
        </p:nvSpPr>
        <p:spPr bwMode="auto">
          <a:xfrm flipH="1">
            <a:off x="6597080" y="4114800"/>
            <a:ext cx="609600" cy="0"/>
          </a:xfrm>
          <a:prstGeom prst="line">
            <a:avLst/>
          </a:prstGeom>
          <a:noFill/>
          <a:ln w="9525">
            <a:solidFill>
              <a:schemeClr val="tx1"/>
            </a:solidFill>
            <a:miter lim="800000"/>
            <a:headEnd/>
            <a:tailEnd type="triangle" w="med" len="med"/>
          </a:ln>
        </p:spPr>
        <p:txBody>
          <a:bodyPr wrap="none"/>
          <a:lstStyle/>
          <a:p>
            <a:endParaRPr lang="en-US"/>
          </a:p>
        </p:txBody>
      </p:sp>
      <p:sp>
        <p:nvSpPr>
          <p:cNvPr id="50196" name="Oval 24"/>
          <p:cNvSpPr>
            <a:spLocks noChangeArrowheads="1"/>
          </p:cNvSpPr>
          <p:nvPr/>
        </p:nvSpPr>
        <p:spPr bwMode="auto">
          <a:xfrm>
            <a:off x="5530280" y="3733800"/>
            <a:ext cx="381000" cy="381000"/>
          </a:xfrm>
          <a:prstGeom prst="ellipse">
            <a:avLst/>
          </a:prstGeom>
          <a:solidFill>
            <a:schemeClr val="folHlink"/>
          </a:solidFill>
          <a:ln w="9525">
            <a:solidFill>
              <a:schemeClr val="bg2"/>
            </a:solidFill>
            <a:miter lim="800000"/>
            <a:headEnd/>
            <a:tailEnd/>
          </a:ln>
        </p:spPr>
        <p:txBody>
          <a:bodyPr wrap="none" anchor="ctr"/>
          <a:lstStyle/>
          <a:p>
            <a:pPr algn="ctr"/>
            <a:endParaRPr lang="en-GB">
              <a:solidFill>
                <a:srgbClr val="FFFF99"/>
              </a:solidFill>
            </a:endParaRPr>
          </a:p>
        </p:txBody>
      </p:sp>
      <p:sp>
        <p:nvSpPr>
          <p:cNvPr id="50197" name="Rectangle 26"/>
          <p:cNvSpPr>
            <a:spLocks noChangeArrowheads="1"/>
          </p:cNvSpPr>
          <p:nvPr/>
        </p:nvSpPr>
        <p:spPr bwMode="auto">
          <a:xfrm>
            <a:off x="747936" y="1054100"/>
            <a:ext cx="5638800" cy="5049838"/>
          </a:xfrm>
          <a:prstGeom prst="rect">
            <a:avLst/>
          </a:prstGeom>
          <a:noFill/>
          <a:ln w="9525">
            <a:noFill/>
            <a:miter lim="800000"/>
            <a:headEnd/>
            <a:tailEnd/>
          </a:ln>
        </p:spPr>
        <p:txBody>
          <a:bodyPr>
            <a:spAutoFit/>
          </a:bodyPr>
          <a:lstStyle/>
          <a:p>
            <a:pPr>
              <a:lnSpc>
                <a:spcPct val="180000"/>
              </a:lnSpc>
              <a:spcBef>
                <a:spcPct val="50000"/>
              </a:spcBef>
              <a:buClr>
                <a:srgbClr val="CCFF33"/>
              </a:buClr>
              <a:buSzPct val="70000"/>
              <a:buFont typeface="Wingdings" pitchFamily="2" charset="2"/>
              <a:buChar char="n"/>
            </a:pPr>
            <a:r>
              <a:rPr lang="en-US" sz="2800" dirty="0"/>
              <a:t> AC – BA, BD, CB &amp; DB</a:t>
            </a:r>
          </a:p>
          <a:p>
            <a:pPr>
              <a:lnSpc>
                <a:spcPct val="180000"/>
              </a:lnSpc>
              <a:spcBef>
                <a:spcPct val="50000"/>
              </a:spcBef>
              <a:buClr>
                <a:srgbClr val="CCFF33"/>
              </a:buClr>
              <a:buSzPct val="70000"/>
              <a:buFont typeface="Wingdings" pitchFamily="2" charset="2"/>
              <a:buChar char="n"/>
            </a:pPr>
            <a:r>
              <a:rPr lang="en-US" sz="2800" dirty="0"/>
              <a:t> AD – DB, CA, DC &amp; BA</a:t>
            </a:r>
          </a:p>
          <a:p>
            <a:pPr>
              <a:lnSpc>
                <a:spcPct val="110000"/>
              </a:lnSpc>
              <a:spcBef>
                <a:spcPct val="50000"/>
              </a:spcBef>
              <a:buClr>
                <a:srgbClr val="CCFF33"/>
              </a:buClr>
              <a:buSzPct val="70000"/>
              <a:buFont typeface="Wingdings" pitchFamily="2" charset="2"/>
              <a:buNone/>
            </a:pPr>
            <a:endParaRPr lang="en-US" sz="2800" dirty="0"/>
          </a:p>
          <a:p>
            <a:pPr>
              <a:lnSpc>
                <a:spcPct val="110000"/>
              </a:lnSpc>
              <a:spcBef>
                <a:spcPct val="50000"/>
              </a:spcBef>
              <a:buClr>
                <a:srgbClr val="CCFF33"/>
              </a:buClr>
              <a:buSzPct val="70000"/>
              <a:buFont typeface="Wingdings" pitchFamily="2" charset="2"/>
              <a:buNone/>
            </a:pPr>
            <a:endParaRPr lang="en-US" sz="2800" dirty="0"/>
          </a:p>
          <a:p>
            <a:pPr>
              <a:lnSpc>
                <a:spcPct val="180000"/>
              </a:lnSpc>
              <a:spcBef>
                <a:spcPct val="50000"/>
              </a:spcBef>
              <a:buClr>
                <a:srgbClr val="CCFF33"/>
              </a:buClr>
              <a:buSzPct val="70000"/>
              <a:buFont typeface="Wingdings" pitchFamily="2" charset="2"/>
              <a:buChar char="n"/>
            </a:pPr>
            <a:r>
              <a:rPr lang="en-US" sz="2800" dirty="0"/>
              <a:t> CA – AD, BD, DB &amp; DC</a:t>
            </a:r>
          </a:p>
          <a:p>
            <a:pPr>
              <a:lnSpc>
                <a:spcPct val="150000"/>
              </a:lnSpc>
              <a:spcBef>
                <a:spcPct val="50000"/>
              </a:spcBef>
              <a:buClr>
                <a:srgbClr val="CCFF33"/>
              </a:buClr>
              <a:buSzPct val="70000"/>
              <a:buFont typeface="Wingdings" pitchFamily="2" charset="2"/>
              <a:buChar char="n"/>
            </a:pPr>
            <a:r>
              <a:rPr lang="en-US" sz="2800" dirty="0"/>
              <a:t> CB – AC, DC, CB &amp; CA</a:t>
            </a:r>
          </a:p>
        </p:txBody>
      </p:sp>
    </p:spTree>
    <p:extLst>
      <p:ext uri="{BB962C8B-B14F-4D97-AF65-F5344CB8AC3E}">
        <p14:creationId xmlns:p14="http://schemas.microsoft.com/office/powerpoint/2010/main" val="165062716"/>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sp>
        <p:nvSpPr>
          <p:cNvPr id="51203" name="AutoShape 8"/>
          <p:cNvSpPr>
            <a:spLocks noChangeArrowheads="1"/>
          </p:cNvSpPr>
          <p:nvPr/>
        </p:nvSpPr>
        <p:spPr bwMode="auto">
          <a:xfrm>
            <a:off x="2057400" y="1981200"/>
            <a:ext cx="4953000" cy="43434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8266 h 21600"/>
              <a:gd name="T14" fmla="*/ 21600 w 21600"/>
              <a:gd name="T15" fmla="*/ 13334 h 21600"/>
            </a:gdLst>
            <a:ahLst/>
            <a:cxnLst>
              <a:cxn ang="T8">
                <a:pos x="T0" y="T1"/>
              </a:cxn>
              <a:cxn ang="T9">
                <a:pos x="T2" y="T3"/>
              </a:cxn>
              <a:cxn ang="T10">
                <a:pos x="T4" y="T5"/>
              </a:cxn>
              <a:cxn ang="T11">
                <a:pos x="T6" y="T7"/>
              </a:cxn>
            </a:cxnLst>
            <a:rect l="T12" t="T13" r="T14" b="T15"/>
            <a:pathLst>
              <a:path w="21600" h="21600">
                <a:moveTo>
                  <a:pt x="10800" y="0"/>
                </a:moveTo>
                <a:lnTo>
                  <a:pt x="5372" y="0"/>
                </a:lnTo>
                <a:lnTo>
                  <a:pt x="8266" y="0"/>
                </a:lnTo>
                <a:lnTo>
                  <a:pt x="8266" y="8266"/>
                </a:lnTo>
                <a:lnTo>
                  <a:pt x="0" y="8266"/>
                </a:lnTo>
                <a:lnTo>
                  <a:pt x="0" y="5372"/>
                </a:lnTo>
                <a:lnTo>
                  <a:pt x="0" y="10800"/>
                </a:lnTo>
                <a:lnTo>
                  <a:pt x="0" y="16228"/>
                </a:lnTo>
                <a:lnTo>
                  <a:pt x="0" y="13334"/>
                </a:lnTo>
                <a:lnTo>
                  <a:pt x="8266" y="13334"/>
                </a:lnTo>
                <a:lnTo>
                  <a:pt x="8266" y="21600"/>
                </a:lnTo>
                <a:lnTo>
                  <a:pt x="5372" y="21600"/>
                </a:lnTo>
                <a:lnTo>
                  <a:pt x="10800" y="21600"/>
                </a:lnTo>
                <a:lnTo>
                  <a:pt x="16228" y="21600"/>
                </a:lnTo>
                <a:lnTo>
                  <a:pt x="13334" y="21600"/>
                </a:lnTo>
                <a:lnTo>
                  <a:pt x="13334" y="13334"/>
                </a:lnTo>
                <a:lnTo>
                  <a:pt x="21600" y="13334"/>
                </a:lnTo>
                <a:lnTo>
                  <a:pt x="21600" y="16228"/>
                </a:lnTo>
                <a:lnTo>
                  <a:pt x="21600" y="10800"/>
                </a:lnTo>
                <a:lnTo>
                  <a:pt x="21600" y="5372"/>
                </a:lnTo>
                <a:lnTo>
                  <a:pt x="21600" y="8266"/>
                </a:lnTo>
                <a:lnTo>
                  <a:pt x="13334" y="8266"/>
                </a:lnTo>
                <a:lnTo>
                  <a:pt x="13334" y="0"/>
                </a:lnTo>
                <a:lnTo>
                  <a:pt x="16228"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1204" name="Rectangle 9"/>
          <p:cNvSpPr>
            <a:spLocks noChangeArrowheads="1"/>
          </p:cNvSpPr>
          <p:nvPr/>
        </p:nvSpPr>
        <p:spPr bwMode="auto">
          <a:xfrm>
            <a:off x="2286000" y="4038600"/>
            <a:ext cx="457200" cy="304800"/>
          </a:xfrm>
          <a:prstGeom prst="rect">
            <a:avLst/>
          </a:prstGeom>
          <a:solidFill>
            <a:schemeClr val="accent1"/>
          </a:solidFill>
          <a:ln w="9525">
            <a:noFill/>
            <a:miter lim="800000"/>
            <a:headEnd/>
            <a:tailEnd/>
          </a:ln>
        </p:spPr>
        <p:txBody>
          <a:bodyPr wrap="none" anchor="ctr"/>
          <a:lstStyle/>
          <a:p>
            <a:pPr algn="ctr"/>
            <a:r>
              <a:rPr lang="en-US" sz="3200">
                <a:solidFill>
                  <a:schemeClr val="bg1"/>
                </a:solidFill>
              </a:rPr>
              <a:t>A</a:t>
            </a:r>
          </a:p>
        </p:txBody>
      </p:sp>
      <p:sp>
        <p:nvSpPr>
          <p:cNvPr id="51205" name="Rectangle 11"/>
          <p:cNvSpPr>
            <a:spLocks noChangeArrowheads="1"/>
          </p:cNvSpPr>
          <p:nvPr/>
        </p:nvSpPr>
        <p:spPr bwMode="auto">
          <a:xfrm>
            <a:off x="4495800" y="2489200"/>
            <a:ext cx="457200" cy="304800"/>
          </a:xfrm>
          <a:prstGeom prst="rect">
            <a:avLst/>
          </a:prstGeom>
          <a:solidFill>
            <a:schemeClr val="accent1"/>
          </a:solidFill>
          <a:ln w="9525">
            <a:noFill/>
            <a:miter lim="800000"/>
            <a:headEnd/>
            <a:tailEnd/>
          </a:ln>
        </p:spPr>
        <p:txBody>
          <a:bodyPr wrap="none" anchor="ctr"/>
          <a:lstStyle/>
          <a:p>
            <a:pPr algn="ctr"/>
            <a:r>
              <a:rPr lang="en-US" sz="3600">
                <a:solidFill>
                  <a:srgbClr val="FF3300"/>
                </a:solidFill>
              </a:rPr>
              <a:t>B</a:t>
            </a:r>
          </a:p>
        </p:txBody>
      </p:sp>
      <p:sp>
        <p:nvSpPr>
          <p:cNvPr id="51206" name="Rectangle 12"/>
          <p:cNvSpPr>
            <a:spLocks noChangeArrowheads="1"/>
          </p:cNvSpPr>
          <p:nvPr/>
        </p:nvSpPr>
        <p:spPr bwMode="auto">
          <a:xfrm>
            <a:off x="4419600" y="5740400"/>
            <a:ext cx="457200" cy="304800"/>
          </a:xfrm>
          <a:prstGeom prst="rect">
            <a:avLst/>
          </a:prstGeom>
          <a:solidFill>
            <a:schemeClr val="accent1"/>
          </a:solidFill>
          <a:ln w="9525">
            <a:noFill/>
            <a:miter lim="800000"/>
            <a:headEnd/>
            <a:tailEnd/>
          </a:ln>
        </p:spPr>
        <p:txBody>
          <a:bodyPr wrap="none" anchor="ctr"/>
          <a:lstStyle/>
          <a:p>
            <a:pPr algn="ctr"/>
            <a:r>
              <a:rPr lang="en-US" sz="3200">
                <a:solidFill>
                  <a:srgbClr val="FF3300"/>
                </a:solidFill>
              </a:rPr>
              <a:t>D</a:t>
            </a:r>
          </a:p>
        </p:txBody>
      </p:sp>
      <p:sp>
        <p:nvSpPr>
          <p:cNvPr id="51207" name="Rectangle 13"/>
          <p:cNvSpPr>
            <a:spLocks noChangeArrowheads="1"/>
          </p:cNvSpPr>
          <p:nvPr/>
        </p:nvSpPr>
        <p:spPr bwMode="auto">
          <a:xfrm>
            <a:off x="6248400" y="4038600"/>
            <a:ext cx="457200" cy="304800"/>
          </a:xfrm>
          <a:prstGeom prst="rect">
            <a:avLst/>
          </a:prstGeom>
          <a:solidFill>
            <a:schemeClr val="accent1"/>
          </a:solidFill>
          <a:ln w="9525">
            <a:noFill/>
            <a:miter lim="800000"/>
            <a:headEnd/>
            <a:tailEnd/>
          </a:ln>
        </p:spPr>
        <p:txBody>
          <a:bodyPr wrap="none" anchor="ctr"/>
          <a:lstStyle/>
          <a:p>
            <a:pPr algn="ctr"/>
            <a:r>
              <a:rPr lang="en-US" sz="3200">
                <a:solidFill>
                  <a:srgbClr val="FF3300"/>
                </a:solidFill>
              </a:rPr>
              <a:t>C</a:t>
            </a:r>
          </a:p>
        </p:txBody>
      </p:sp>
      <p:cxnSp>
        <p:nvCxnSpPr>
          <p:cNvPr id="51208" name="AutoShape 18"/>
          <p:cNvCxnSpPr>
            <a:cxnSpLocks noChangeShapeType="1"/>
          </p:cNvCxnSpPr>
          <p:nvPr/>
        </p:nvCxnSpPr>
        <p:spPr bwMode="auto">
          <a:xfrm rot="16200000" flipH="1">
            <a:off x="3162300" y="3886200"/>
            <a:ext cx="1219200" cy="2133600"/>
          </a:xfrm>
          <a:prstGeom prst="curvedConnector3">
            <a:avLst>
              <a:gd name="adj1" fmla="val -523"/>
            </a:avLst>
          </a:prstGeom>
          <a:noFill/>
          <a:ln w="9525">
            <a:solidFill>
              <a:schemeClr val="tx1"/>
            </a:solidFill>
            <a:miter lim="800000"/>
            <a:headEnd/>
            <a:tailEnd type="triangle" w="med" len="med"/>
          </a:ln>
        </p:spPr>
      </p:cxnSp>
      <p:cxnSp>
        <p:nvCxnSpPr>
          <p:cNvPr id="51209" name="AutoShape 19"/>
          <p:cNvCxnSpPr>
            <a:cxnSpLocks noChangeShapeType="1"/>
          </p:cNvCxnSpPr>
          <p:nvPr/>
        </p:nvCxnSpPr>
        <p:spPr bwMode="auto">
          <a:xfrm rot="-5400000">
            <a:off x="3149600" y="2400300"/>
            <a:ext cx="1143000" cy="2133600"/>
          </a:xfrm>
          <a:prstGeom prst="curvedConnector3">
            <a:avLst>
              <a:gd name="adj1" fmla="val 0"/>
            </a:avLst>
          </a:prstGeom>
          <a:noFill/>
          <a:ln w="9525">
            <a:solidFill>
              <a:schemeClr val="tx1"/>
            </a:solidFill>
            <a:miter lim="800000"/>
            <a:headEnd/>
            <a:tailEnd type="triangle" w="med" len="med"/>
          </a:ln>
        </p:spPr>
      </p:cxnSp>
      <p:cxnSp>
        <p:nvCxnSpPr>
          <p:cNvPr id="51210" name="AutoShape 20"/>
          <p:cNvCxnSpPr>
            <a:cxnSpLocks noChangeShapeType="1"/>
            <a:stCxn id="51204" idx="3"/>
            <a:endCxn id="51207" idx="1"/>
          </p:cNvCxnSpPr>
          <p:nvPr/>
        </p:nvCxnSpPr>
        <p:spPr bwMode="auto">
          <a:xfrm>
            <a:off x="2743200" y="4191000"/>
            <a:ext cx="3505200" cy="0"/>
          </a:xfrm>
          <a:prstGeom prst="straightConnector1">
            <a:avLst/>
          </a:prstGeom>
          <a:noFill/>
          <a:ln w="9525">
            <a:solidFill>
              <a:schemeClr val="tx1"/>
            </a:solidFill>
            <a:miter lim="800000"/>
            <a:headEnd/>
            <a:tailEnd type="triangle" w="med" len="med"/>
          </a:ln>
        </p:spPr>
      </p:cxnSp>
      <p:sp>
        <p:nvSpPr>
          <p:cNvPr id="51211" name="Rectangle 22"/>
          <p:cNvSpPr>
            <a:spLocks noGrp="1" noChangeArrowheads="1"/>
          </p:cNvSpPr>
          <p:nvPr>
            <p:ph type="title" idx="4294967295"/>
          </p:nvPr>
        </p:nvSpPr>
        <p:spPr>
          <a:xfrm>
            <a:off x="609600" y="641350"/>
            <a:ext cx="6705600" cy="762000"/>
          </a:xfrm>
        </p:spPr>
        <p:txBody>
          <a:bodyPr/>
          <a:lstStyle/>
          <a:p>
            <a:pPr algn="ctr" eaLnBrk="1" hangingPunct="1"/>
            <a:r>
              <a:rPr lang="en-US" sz="3600" smtClean="0">
                <a:latin typeface="Comic Sans MS" pitchFamily="66" charset="0"/>
              </a:rPr>
              <a:t>Signal Pattern</a:t>
            </a:r>
          </a:p>
        </p:txBody>
      </p:sp>
    </p:spTree>
    <p:extLst>
      <p:ext uri="{BB962C8B-B14F-4D97-AF65-F5344CB8AC3E}">
        <p14:creationId xmlns:p14="http://schemas.microsoft.com/office/powerpoint/2010/main" val="1218790636"/>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AutoShape 26"/>
          <p:cNvSpPr>
            <a:spLocks noChangeArrowheads="1"/>
          </p:cNvSpPr>
          <p:nvPr/>
        </p:nvSpPr>
        <p:spPr bwMode="auto">
          <a:xfrm>
            <a:off x="5715000" y="3429000"/>
            <a:ext cx="3124200" cy="34290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8266 h 21600"/>
              <a:gd name="T14" fmla="*/ 21600 w 21600"/>
              <a:gd name="T15" fmla="*/ 13334 h 21600"/>
            </a:gdLst>
            <a:ahLst/>
            <a:cxnLst>
              <a:cxn ang="T8">
                <a:pos x="T0" y="T1"/>
              </a:cxn>
              <a:cxn ang="T9">
                <a:pos x="T2" y="T3"/>
              </a:cxn>
              <a:cxn ang="T10">
                <a:pos x="T4" y="T5"/>
              </a:cxn>
              <a:cxn ang="T11">
                <a:pos x="T6" y="T7"/>
              </a:cxn>
            </a:cxnLst>
            <a:rect l="T12" t="T13" r="T14" b="T15"/>
            <a:pathLst>
              <a:path w="21600" h="21600">
                <a:moveTo>
                  <a:pt x="10800" y="0"/>
                </a:moveTo>
                <a:lnTo>
                  <a:pt x="5372" y="0"/>
                </a:lnTo>
                <a:lnTo>
                  <a:pt x="8266" y="0"/>
                </a:lnTo>
                <a:lnTo>
                  <a:pt x="8266" y="8266"/>
                </a:lnTo>
                <a:lnTo>
                  <a:pt x="0" y="8266"/>
                </a:lnTo>
                <a:lnTo>
                  <a:pt x="0" y="5372"/>
                </a:lnTo>
                <a:lnTo>
                  <a:pt x="0" y="10800"/>
                </a:lnTo>
                <a:lnTo>
                  <a:pt x="0" y="16228"/>
                </a:lnTo>
                <a:lnTo>
                  <a:pt x="0" y="13334"/>
                </a:lnTo>
                <a:lnTo>
                  <a:pt x="8266" y="13334"/>
                </a:lnTo>
                <a:lnTo>
                  <a:pt x="8266" y="21600"/>
                </a:lnTo>
                <a:lnTo>
                  <a:pt x="5372" y="21600"/>
                </a:lnTo>
                <a:lnTo>
                  <a:pt x="10800" y="21600"/>
                </a:lnTo>
                <a:lnTo>
                  <a:pt x="16228" y="21600"/>
                </a:lnTo>
                <a:lnTo>
                  <a:pt x="13334" y="21600"/>
                </a:lnTo>
                <a:lnTo>
                  <a:pt x="13334" y="13334"/>
                </a:lnTo>
                <a:lnTo>
                  <a:pt x="21600" y="13334"/>
                </a:lnTo>
                <a:lnTo>
                  <a:pt x="21600" y="16228"/>
                </a:lnTo>
                <a:lnTo>
                  <a:pt x="21600" y="10800"/>
                </a:lnTo>
                <a:lnTo>
                  <a:pt x="21600" y="5372"/>
                </a:lnTo>
                <a:lnTo>
                  <a:pt x="21600" y="8266"/>
                </a:lnTo>
                <a:lnTo>
                  <a:pt x="13334" y="8266"/>
                </a:lnTo>
                <a:lnTo>
                  <a:pt x="13334" y="0"/>
                </a:lnTo>
                <a:lnTo>
                  <a:pt x="16228"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2227" name="AutoShape 4"/>
          <p:cNvSpPr>
            <a:spLocks noChangeArrowheads="1"/>
          </p:cNvSpPr>
          <p:nvPr/>
        </p:nvSpPr>
        <p:spPr bwMode="auto">
          <a:xfrm>
            <a:off x="0" y="3429000"/>
            <a:ext cx="3124200" cy="34290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8266 h 21600"/>
              <a:gd name="T14" fmla="*/ 21600 w 21600"/>
              <a:gd name="T15" fmla="*/ 13334 h 21600"/>
            </a:gdLst>
            <a:ahLst/>
            <a:cxnLst>
              <a:cxn ang="T8">
                <a:pos x="T0" y="T1"/>
              </a:cxn>
              <a:cxn ang="T9">
                <a:pos x="T2" y="T3"/>
              </a:cxn>
              <a:cxn ang="T10">
                <a:pos x="T4" y="T5"/>
              </a:cxn>
              <a:cxn ang="T11">
                <a:pos x="T6" y="T7"/>
              </a:cxn>
            </a:cxnLst>
            <a:rect l="T12" t="T13" r="T14" b="T15"/>
            <a:pathLst>
              <a:path w="21600" h="21600">
                <a:moveTo>
                  <a:pt x="10800" y="0"/>
                </a:moveTo>
                <a:lnTo>
                  <a:pt x="5372" y="0"/>
                </a:lnTo>
                <a:lnTo>
                  <a:pt x="8266" y="0"/>
                </a:lnTo>
                <a:lnTo>
                  <a:pt x="8266" y="8266"/>
                </a:lnTo>
                <a:lnTo>
                  <a:pt x="0" y="8266"/>
                </a:lnTo>
                <a:lnTo>
                  <a:pt x="0" y="5372"/>
                </a:lnTo>
                <a:lnTo>
                  <a:pt x="0" y="10800"/>
                </a:lnTo>
                <a:lnTo>
                  <a:pt x="0" y="16228"/>
                </a:lnTo>
                <a:lnTo>
                  <a:pt x="0" y="13334"/>
                </a:lnTo>
                <a:lnTo>
                  <a:pt x="8266" y="13334"/>
                </a:lnTo>
                <a:lnTo>
                  <a:pt x="8266" y="21600"/>
                </a:lnTo>
                <a:lnTo>
                  <a:pt x="5372" y="21600"/>
                </a:lnTo>
                <a:lnTo>
                  <a:pt x="10800" y="21600"/>
                </a:lnTo>
                <a:lnTo>
                  <a:pt x="16228" y="21600"/>
                </a:lnTo>
                <a:lnTo>
                  <a:pt x="13334" y="21600"/>
                </a:lnTo>
                <a:lnTo>
                  <a:pt x="13334" y="13334"/>
                </a:lnTo>
                <a:lnTo>
                  <a:pt x="21600" y="13334"/>
                </a:lnTo>
                <a:lnTo>
                  <a:pt x="21600" y="16228"/>
                </a:lnTo>
                <a:lnTo>
                  <a:pt x="21600" y="10800"/>
                </a:lnTo>
                <a:lnTo>
                  <a:pt x="21600" y="5372"/>
                </a:lnTo>
                <a:lnTo>
                  <a:pt x="21600" y="8266"/>
                </a:lnTo>
                <a:lnTo>
                  <a:pt x="13334" y="8266"/>
                </a:lnTo>
                <a:lnTo>
                  <a:pt x="13334" y="0"/>
                </a:lnTo>
                <a:lnTo>
                  <a:pt x="16228"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2228" name="Rectangle 5"/>
          <p:cNvSpPr>
            <a:spLocks noChangeArrowheads="1"/>
          </p:cNvSpPr>
          <p:nvPr/>
        </p:nvSpPr>
        <p:spPr bwMode="auto">
          <a:xfrm>
            <a:off x="228600" y="49657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A</a:t>
            </a:r>
          </a:p>
        </p:txBody>
      </p:sp>
      <p:sp>
        <p:nvSpPr>
          <p:cNvPr id="52229" name="Rectangle 6"/>
          <p:cNvSpPr>
            <a:spLocks noChangeArrowheads="1"/>
          </p:cNvSpPr>
          <p:nvPr/>
        </p:nvSpPr>
        <p:spPr bwMode="auto">
          <a:xfrm>
            <a:off x="1371600" y="38227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B</a:t>
            </a:r>
          </a:p>
        </p:txBody>
      </p:sp>
      <p:sp>
        <p:nvSpPr>
          <p:cNvPr id="52230" name="Rectangle 7"/>
          <p:cNvSpPr>
            <a:spLocks noChangeArrowheads="1"/>
          </p:cNvSpPr>
          <p:nvPr/>
        </p:nvSpPr>
        <p:spPr bwMode="auto">
          <a:xfrm>
            <a:off x="1463675" y="62611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D</a:t>
            </a:r>
          </a:p>
        </p:txBody>
      </p:sp>
      <p:sp>
        <p:nvSpPr>
          <p:cNvPr id="52231" name="Rectangle 8"/>
          <p:cNvSpPr>
            <a:spLocks noChangeArrowheads="1"/>
          </p:cNvSpPr>
          <p:nvPr/>
        </p:nvSpPr>
        <p:spPr bwMode="auto">
          <a:xfrm>
            <a:off x="2590800" y="50419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C</a:t>
            </a:r>
          </a:p>
        </p:txBody>
      </p:sp>
      <p:sp>
        <p:nvSpPr>
          <p:cNvPr id="52232" name="Rectangle 12"/>
          <p:cNvSpPr>
            <a:spLocks noGrp="1" noChangeArrowheads="1"/>
          </p:cNvSpPr>
          <p:nvPr>
            <p:ph type="title" idx="4294967295"/>
          </p:nvPr>
        </p:nvSpPr>
        <p:spPr>
          <a:xfrm>
            <a:off x="228600" y="152400"/>
            <a:ext cx="8915400" cy="701675"/>
          </a:xfrm>
        </p:spPr>
        <p:txBody>
          <a:bodyPr/>
          <a:lstStyle/>
          <a:p>
            <a:pPr algn="ctr" eaLnBrk="1" hangingPunct="1"/>
            <a:r>
              <a:rPr lang="en-US" sz="3600" smtClean="0">
                <a:latin typeface="Comic Sans MS" pitchFamily="66" charset="0"/>
              </a:rPr>
              <a:t>Signal Pattern</a:t>
            </a:r>
          </a:p>
        </p:txBody>
      </p:sp>
      <p:cxnSp>
        <p:nvCxnSpPr>
          <p:cNvPr id="52233" name="AutoShape 17"/>
          <p:cNvCxnSpPr>
            <a:cxnSpLocks noChangeShapeType="1"/>
            <a:stCxn id="52228" idx="3"/>
            <a:endCxn id="52230" idx="0"/>
          </p:cNvCxnSpPr>
          <p:nvPr/>
        </p:nvCxnSpPr>
        <p:spPr bwMode="auto">
          <a:xfrm>
            <a:off x="517525" y="5086350"/>
            <a:ext cx="1090613" cy="1174750"/>
          </a:xfrm>
          <a:prstGeom prst="curvedConnector2">
            <a:avLst/>
          </a:prstGeom>
          <a:noFill/>
          <a:ln w="15875">
            <a:solidFill>
              <a:schemeClr val="tx1"/>
            </a:solidFill>
            <a:miter lim="800000"/>
            <a:headEnd/>
            <a:tailEnd type="triangle" w="lg" len="lg"/>
          </a:ln>
        </p:spPr>
      </p:cxnSp>
      <p:cxnSp>
        <p:nvCxnSpPr>
          <p:cNvPr id="52234" name="AutoShape 18"/>
          <p:cNvCxnSpPr>
            <a:cxnSpLocks noChangeShapeType="1"/>
            <a:stCxn id="52231" idx="1"/>
            <a:endCxn id="52229" idx="2"/>
          </p:cNvCxnSpPr>
          <p:nvPr/>
        </p:nvCxnSpPr>
        <p:spPr bwMode="auto">
          <a:xfrm rot="10800000">
            <a:off x="1516063" y="4064000"/>
            <a:ext cx="1074737" cy="1098550"/>
          </a:xfrm>
          <a:prstGeom prst="curvedConnector2">
            <a:avLst/>
          </a:prstGeom>
          <a:noFill/>
          <a:ln w="15875">
            <a:solidFill>
              <a:schemeClr val="tx1"/>
            </a:solidFill>
            <a:miter lim="800000"/>
            <a:headEnd/>
            <a:tailEnd type="triangle" w="lg" len="lg"/>
          </a:ln>
        </p:spPr>
      </p:cxnSp>
      <p:sp>
        <p:nvSpPr>
          <p:cNvPr id="52235" name="AutoShape 19"/>
          <p:cNvSpPr>
            <a:spLocks noChangeArrowheads="1"/>
          </p:cNvSpPr>
          <p:nvPr/>
        </p:nvSpPr>
        <p:spPr bwMode="auto">
          <a:xfrm>
            <a:off x="4724400" y="990600"/>
            <a:ext cx="3124200" cy="34290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8266 h 21600"/>
              <a:gd name="T14" fmla="*/ 21600 w 21600"/>
              <a:gd name="T15" fmla="*/ 13334 h 21600"/>
            </a:gdLst>
            <a:ahLst/>
            <a:cxnLst>
              <a:cxn ang="T8">
                <a:pos x="T0" y="T1"/>
              </a:cxn>
              <a:cxn ang="T9">
                <a:pos x="T2" y="T3"/>
              </a:cxn>
              <a:cxn ang="T10">
                <a:pos x="T4" y="T5"/>
              </a:cxn>
              <a:cxn ang="T11">
                <a:pos x="T6" y="T7"/>
              </a:cxn>
            </a:cxnLst>
            <a:rect l="T12" t="T13" r="T14" b="T15"/>
            <a:pathLst>
              <a:path w="21600" h="21600">
                <a:moveTo>
                  <a:pt x="10800" y="0"/>
                </a:moveTo>
                <a:lnTo>
                  <a:pt x="5372" y="0"/>
                </a:lnTo>
                <a:lnTo>
                  <a:pt x="8266" y="0"/>
                </a:lnTo>
                <a:lnTo>
                  <a:pt x="8266" y="8266"/>
                </a:lnTo>
                <a:lnTo>
                  <a:pt x="0" y="8266"/>
                </a:lnTo>
                <a:lnTo>
                  <a:pt x="0" y="5372"/>
                </a:lnTo>
                <a:lnTo>
                  <a:pt x="0" y="10800"/>
                </a:lnTo>
                <a:lnTo>
                  <a:pt x="0" y="16228"/>
                </a:lnTo>
                <a:lnTo>
                  <a:pt x="0" y="13334"/>
                </a:lnTo>
                <a:lnTo>
                  <a:pt x="8266" y="13334"/>
                </a:lnTo>
                <a:lnTo>
                  <a:pt x="8266" y="21600"/>
                </a:lnTo>
                <a:lnTo>
                  <a:pt x="5372" y="21600"/>
                </a:lnTo>
                <a:lnTo>
                  <a:pt x="10800" y="21600"/>
                </a:lnTo>
                <a:lnTo>
                  <a:pt x="16228" y="21600"/>
                </a:lnTo>
                <a:lnTo>
                  <a:pt x="13334" y="21600"/>
                </a:lnTo>
                <a:lnTo>
                  <a:pt x="13334" y="13334"/>
                </a:lnTo>
                <a:lnTo>
                  <a:pt x="21600" y="13334"/>
                </a:lnTo>
                <a:lnTo>
                  <a:pt x="21600" y="16228"/>
                </a:lnTo>
                <a:lnTo>
                  <a:pt x="21600" y="10800"/>
                </a:lnTo>
                <a:lnTo>
                  <a:pt x="21600" y="5372"/>
                </a:lnTo>
                <a:lnTo>
                  <a:pt x="21600" y="8266"/>
                </a:lnTo>
                <a:lnTo>
                  <a:pt x="13334" y="8266"/>
                </a:lnTo>
                <a:lnTo>
                  <a:pt x="13334" y="0"/>
                </a:lnTo>
                <a:lnTo>
                  <a:pt x="16228" y="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52236" name="Rectangle 20"/>
          <p:cNvSpPr>
            <a:spLocks noChangeArrowheads="1"/>
          </p:cNvSpPr>
          <p:nvPr/>
        </p:nvSpPr>
        <p:spPr bwMode="auto">
          <a:xfrm>
            <a:off x="4876800" y="25908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A</a:t>
            </a:r>
          </a:p>
        </p:txBody>
      </p:sp>
      <p:sp>
        <p:nvSpPr>
          <p:cNvPr id="52237" name="Rectangle 21"/>
          <p:cNvSpPr>
            <a:spLocks noChangeArrowheads="1"/>
          </p:cNvSpPr>
          <p:nvPr/>
        </p:nvSpPr>
        <p:spPr bwMode="auto">
          <a:xfrm>
            <a:off x="6172200" y="14351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B</a:t>
            </a:r>
          </a:p>
        </p:txBody>
      </p:sp>
      <p:sp>
        <p:nvSpPr>
          <p:cNvPr id="52238" name="Rectangle 22"/>
          <p:cNvSpPr>
            <a:spLocks noChangeArrowheads="1"/>
          </p:cNvSpPr>
          <p:nvPr/>
        </p:nvSpPr>
        <p:spPr bwMode="auto">
          <a:xfrm>
            <a:off x="6172200" y="3810000"/>
            <a:ext cx="304800" cy="3937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D</a:t>
            </a:r>
          </a:p>
        </p:txBody>
      </p:sp>
      <p:sp>
        <p:nvSpPr>
          <p:cNvPr id="52239" name="Rectangle 23"/>
          <p:cNvSpPr>
            <a:spLocks noChangeArrowheads="1"/>
          </p:cNvSpPr>
          <p:nvPr/>
        </p:nvSpPr>
        <p:spPr bwMode="auto">
          <a:xfrm>
            <a:off x="7315200" y="25908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C</a:t>
            </a:r>
          </a:p>
        </p:txBody>
      </p:sp>
      <p:sp>
        <p:nvSpPr>
          <p:cNvPr id="52240" name="Rectangle 27"/>
          <p:cNvSpPr>
            <a:spLocks noChangeArrowheads="1"/>
          </p:cNvSpPr>
          <p:nvPr/>
        </p:nvSpPr>
        <p:spPr bwMode="auto">
          <a:xfrm>
            <a:off x="5943600" y="49657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A</a:t>
            </a:r>
          </a:p>
        </p:txBody>
      </p:sp>
      <p:sp>
        <p:nvSpPr>
          <p:cNvPr id="52241" name="Rectangle 28"/>
          <p:cNvSpPr>
            <a:spLocks noChangeArrowheads="1"/>
          </p:cNvSpPr>
          <p:nvPr/>
        </p:nvSpPr>
        <p:spPr bwMode="auto">
          <a:xfrm>
            <a:off x="7086600" y="38100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B</a:t>
            </a:r>
          </a:p>
        </p:txBody>
      </p:sp>
      <p:sp>
        <p:nvSpPr>
          <p:cNvPr id="52242" name="Rectangle 29"/>
          <p:cNvSpPr>
            <a:spLocks noChangeArrowheads="1"/>
          </p:cNvSpPr>
          <p:nvPr/>
        </p:nvSpPr>
        <p:spPr bwMode="auto">
          <a:xfrm>
            <a:off x="7178675" y="62611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D</a:t>
            </a:r>
          </a:p>
        </p:txBody>
      </p:sp>
      <p:sp>
        <p:nvSpPr>
          <p:cNvPr id="52243" name="Rectangle 30"/>
          <p:cNvSpPr>
            <a:spLocks noChangeArrowheads="1"/>
          </p:cNvSpPr>
          <p:nvPr/>
        </p:nvSpPr>
        <p:spPr bwMode="auto">
          <a:xfrm>
            <a:off x="8305800" y="50419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C</a:t>
            </a:r>
          </a:p>
        </p:txBody>
      </p:sp>
      <p:cxnSp>
        <p:nvCxnSpPr>
          <p:cNvPr id="52244" name="AutoShape 36"/>
          <p:cNvCxnSpPr>
            <a:cxnSpLocks noChangeShapeType="1"/>
            <a:stCxn id="52241" idx="3"/>
            <a:endCxn id="52240" idx="3"/>
          </p:cNvCxnSpPr>
          <p:nvPr/>
        </p:nvCxnSpPr>
        <p:spPr bwMode="auto">
          <a:xfrm flipH="1">
            <a:off x="6232525" y="3930650"/>
            <a:ext cx="1143000" cy="1155700"/>
          </a:xfrm>
          <a:prstGeom prst="curvedConnector3">
            <a:avLst>
              <a:gd name="adj1" fmla="val -8889"/>
            </a:avLst>
          </a:prstGeom>
          <a:noFill/>
          <a:ln w="15875">
            <a:solidFill>
              <a:schemeClr val="tx1"/>
            </a:solidFill>
            <a:miter lim="800000"/>
            <a:headEnd/>
            <a:tailEnd type="triangle" w="lg" len="lg"/>
          </a:ln>
        </p:spPr>
      </p:cxnSp>
      <p:cxnSp>
        <p:nvCxnSpPr>
          <p:cNvPr id="52245" name="AutoShape 37"/>
          <p:cNvCxnSpPr>
            <a:cxnSpLocks noChangeShapeType="1"/>
            <a:stCxn id="52242" idx="1"/>
            <a:endCxn id="52243" idx="1"/>
          </p:cNvCxnSpPr>
          <p:nvPr/>
        </p:nvCxnSpPr>
        <p:spPr bwMode="auto">
          <a:xfrm rot="10800000" flipH="1">
            <a:off x="7178675" y="5162550"/>
            <a:ext cx="1127125" cy="1219200"/>
          </a:xfrm>
          <a:prstGeom prst="curvedConnector3">
            <a:avLst>
              <a:gd name="adj1" fmla="val 1125"/>
            </a:avLst>
          </a:prstGeom>
          <a:noFill/>
          <a:ln w="15875">
            <a:solidFill>
              <a:schemeClr val="tx1"/>
            </a:solidFill>
            <a:miter lim="800000"/>
            <a:headEnd/>
            <a:tailEnd type="triangle" w="lg" len="lg"/>
          </a:ln>
        </p:spPr>
      </p:cxnSp>
      <p:sp>
        <p:nvSpPr>
          <p:cNvPr id="52246" name="AutoShape 38"/>
          <p:cNvSpPr>
            <a:spLocks noChangeArrowheads="1"/>
          </p:cNvSpPr>
          <p:nvPr/>
        </p:nvSpPr>
        <p:spPr bwMode="auto">
          <a:xfrm>
            <a:off x="1295400" y="990600"/>
            <a:ext cx="3124200" cy="34290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0 w 21600"/>
              <a:gd name="T13" fmla="*/ 8266 h 21600"/>
              <a:gd name="T14" fmla="*/ 21600 w 21600"/>
              <a:gd name="T15" fmla="*/ 13334 h 21600"/>
            </a:gdLst>
            <a:ahLst/>
            <a:cxnLst>
              <a:cxn ang="T8">
                <a:pos x="T0" y="T1"/>
              </a:cxn>
              <a:cxn ang="T9">
                <a:pos x="T2" y="T3"/>
              </a:cxn>
              <a:cxn ang="T10">
                <a:pos x="T4" y="T5"/>
              </a:cxn>
              <a:cxn ang="T11">
                <a:pos x="T6" y="T7"/>
              </a:cxn>
            </a:cxnLst>
            <a:rect l="T12" t="T13" r="T14" b="T15"/>
            <a:pathLst>
              <a:path w="21600" h="21600">
                <a:moveTo>
                  <a:pt x="10800" y="0"/>
                </a:moveTo>
                <a:lnTo>
                  <a:pt x="5372" y="0"/>
                </a:lnTo>
                <a:lnTo>
                  <a:pt x="8266" y="0"/>
                </a:lnTo>
                <a:lnTo>
                  <a:pt x="8266" y="8266"/>
                </a:lnTo>
                <a:lnTo>
                  <a:pt x="0" y="8266"/>
                </a:lnTo>
                <a:lnTo>
                  <a:pt x="0" y="5372"/>
                </a:lnTo>
                <a:lnTo>
                  <a:pt x="0" y="10800"/>
                </a:lnTo>
                <a:lnTo>
                  <a:pt x="0" y="16228"/>
                </a:lnTo>
                <a:lnTo>
                  <a:pt x="0" y="13334"/>
                </a:lnTo>
                <a:lnTo>
                  <a:pt x="8266" y="13334"/>
                </a:lnTo>
                <a:lnTo>
                  <a:pt x="8266" y="21600"/>
                </a:lnTo>
                <a:lnTo>
                  <a:pt x="5372" y="21600"/>
                </a:lnTo>
                <a:lnTo>
                  <a:pt x="10800" y="21600"/>
                </a:lnTo>
                <a:lnTo>
                  <a:pt x="16228" y="21600"/>
                </a:lnTo>
                <a:lnTo>
                  <a:pt x="13334" y="21600"/>
                </a:lnTo>
                <a:lnTo>
                  <a:pt x="13334" y="13334"/>
                </a:lnTo>
                <a:lnTo>
                  <a:pt x="21600" y="13334"/>
                </a:lnTo>
                <a:lnTo>
                  <a:pt x="21600" y="16228"/>
                </a:lnTo>
                <a:lnTo>
                  <a:pt x="21600" y="10800"/>
                </a:lnTo>
                <a:lnTo>
                  <a:pt x="21600" y="5372"/>
                </a:lnTo>
                <a:lnTo>
                  <a:pt x="21600" y="8266"/>
                </a:lnTo>
                <a:lnTo>
                  <a:pt x="13334" y="8266"/>
                </a:lnTo>
                <a:lnTo>
                  <a:pt x="13334" y="0"/>
                </a:lnTo>
                <a:lnTo>
                  <a:pt x="16228" y="0"/>
                </a:lnTo>
                <a:close/>
              </a:path>
            </a:pathLst>
          </a:custGeom>
          <a:solidFill>
            <a:schemeClr val="accent1"/>
          </a:solidFill>
          <a:ln w="9525">
            <a:solidFill>
              <a:schemeClr val="tx1"/>
            </a:solidFill>
            <a:miter lim="800000"/>
            <a:headEnd/>
            <a:tailEnd/>
          </a:ln>
        </p:spPr>
        <p:txBody>
          <a:bodyPr wrap="none" anchor="ctr"/>
          <a:lstStyle/>
          <a:p>
            <a:pPr algn="ctr"/>
            <a:endParaRPr lang="en-US"/>
          </a:p>
        </p:txBody>
      </p:sp>
      <p:sp>
        <p:nvSpPr>
          <p:cNvPr id="52247" name="Rectangle 39"/>
          <p:cNvSpPr>
            <a:spLocks noChangeArrowheads="1"/>
          </p:cNvSpPr>
          <p:nvPr/>
        </p:nvSpPr>
        <p:spPr bwMode="auto">
          <a:xfrm>
            <a:off x="1447800" y="25146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A</a:t>
            </a:r>
          </a:p>
        </p:txBody>
      </p:sp>
      <p:sp>
        <p:nvSpPr>
          <p:cNvPr id="52248" name="Rectangle 40"/>
          <p:cNvSpPr>
            <a:spLocks noChangeArrowheads="1"/>
          </p:cNvSpPr>
          <p:nvPr/>
        </p:nvSpPr>
        <p:spPr bwMode="auto">
          <a:xfrm>
            <a:off x="2667000" y="13843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B</a:t>
            </a:r>
          </a:p>
        </p:txBody>
      </p:sp>
      <p:sp>
        <p:nvSpPr>
          <p:cNvPr id="52249" name="Rectangle 41"/>
          <p:cNvSpPr>
            <a:spLocks noChangeArrowheads="1"/>
          </p:cNvSpPr>
          <p:nvPr/>
        </p:nvSpPr>
        <p:spPr bwMode="auto">
          <a:xfrm>
            <a:off x="2759075" y="38227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D</a:t>
            </a:r>
          </a:p>
        </p:txBody>
      </p:sp>
      <p:sp>
        <p:nvSpPr>
          <p:cNvPr id="52250" name="Rectangle 42"/>
          <p:cNvSpPr>
            <a:spLocks noChangeArrowheads="1"/>
          </p:cNvSpPr>
          <p:nvPr/>
        </p:nvSpPr>
        <p:spPr bwMode="auto">
          <a:xfrm>
            <a:off x="3886200" y="2514600"/>
            <a:ext cx="288925" cy="241300"/>
          </a:xfrm>
          <a:prstGeom prst="rect">
            <a:avLst/>
          </a:prstGeom>
          <a:solidFill>
            <a:schemeClr val="accent1"/>
          </a:solidFill>
          <a:ln w="9525">
            <a:noFill/>
            <a:miter lim="800000"/>
            <a:headEnd/>
            <a:tailEnd/>
          </a:ln>
        </p:spPr>
        <p:txBody>
          <a:bodyPr wrap="none" anchor="ctr"/>
          <a:lstStyle/>
          <a:p>
            <a:pPr algn="ctr"/>
            <a:r>
              <a:rPr lang="en-US" sz="3200">
                <a:solidFill>
                  <a:schemeClr val="bg2"/>
                </a:solidFill>
              </a:rPr>
              <a:t>C</a:t>
            </a:r>
          </a:p>
        </p:txBody>
      </p:sp>
      <p:cxnSp>
        <p:nvCxnSpPr>
          <p:cNvPr id="52251" name="AutoShape 43"/>
          <p:cNvCxnSpPr>
            <a:cxnSpLocks noChangeShapeType="1"/>
            <a:stCxn id="52247" idx="0"/>
            <a:endCxn id="52250" idx="0"/>
          </p:cNvCxnSpPr>
          <p:nvPr/>
        </p:nvCxnSpPr>
        <p:spPr bwMode="auto">
          <a:xfrm>
            <a:off x="1592263" y="2514600"/>
            <a:ext cx="2438400" cy="0"/>
          </a:xfrm>
          <a:prstGeom prst="straightConnector1">
            <a:avLst/>
          </a:prstGeom>
          <a:noFill/>
          <a:ln w="15875">
            <a:solidFill>
              <a:schemeClr val="tx1"/>
            </a:solidFill>
            <a:miter lim="800000"/>
            <a:headEnd/>
            <a:tailEnd type="triangle" w="lg" len="lg"/>
          </a:ln>
        </p:spPr>
      </p:cxnSp>
      <p:cxnSp>
        <p:nvCxnSpPr>
          <p:cNvPr id="52252" name="AutoShape 44"/>
          <p:cNvCxnSpPr>
            <a:cxnSpLocks noChangeShapeType="1"/>
            <a:stCxn id="52250" idx="2"/>
            <a:endCxn id="52247" idx="2"/>
          </p:cNvCxnSpPr>
          <p:nvPr/>
        </p:nvCxnSpPr>
        <p:spPr bwMode="auto">
          <a:xfrm flipH="1">
            <a:off x="1592263" y="2755900"/>
            <a:ext cx="2438400" cy="0"/>
          </a:xfrm>
          <a:prstGeom prst="straightConnector1">
            <a:avLst/>
          </a:prstGeom>
          <a:noFill/>
          <a:ln w="15875">
            <a:solidFill>
              <a:schemeClr val="tx1"/>
            </a:solidFill>
            <a:miter lim="800000"/>
            <a:headEnd/>
            <a:tailEnd type="triangle" w="lg" len="lg"/>
          </a:ln>
        </p:spPr>
      </p:cxnSp>
      <p:cxnSp>
        <p:nvCxnSpPr>
          <p:cNvPr id="52253" name="AutoShape 48"/>
          <p:cNvCxnSpPr>
            <a:cxnSpLocks noChangeShapeType="1"/>
            <a:stCxn id="52238" idx="1"/>
            <a:endCxn id="52237" idx="1"/>
          </p:cNvCxnSpPr>
          <p:nvPr/>
        </p:nvCxnSpPr>
        <p:spPr bwMode="auto">
          <a:xfrm flipV="1">
            <a:off x="6172200" y="1555750"/>
            <a:ext cx="0" cy="2451100"/>
          </a:xfrm>
          <a:prstGeom prst="straightConnector1">
            <a:avLst/>
          </a:prstGeom>
          <a:noFill/>
          <a:ln w="15875">
            <a:solidFill>
              <a:schemeClr val="tx1"/>
            </a:solidFill>
            <a:miter lim="800000"/>
            <a:headEnd/>
            <a:tailEnd type="triangle" w="lg" len="lg"/>
          </a:ln>
        </p:spPr>
      </p:cxnSp>
      <p:cxnSp>
        <p:nvCxnSpPr>
          <p:cNvPr id="52254" name="AutoShape 49"/>
          <p:cNvCxnSpPr>
            <a:cxnSpLocks noChangeShapeType="1"/>
            <a:stCxn id="52237" idx="3"/>
            <a:endCxn id="52238" idx="3"/>
          </p:cNvCxnSpPr>
          <p:nvPr/>
        </p:nvCxnSpPr>
        <p:spPr bwMode="auto">
          <a:xfrm>
            <a:off x="6461125" y="1555750"/>
            <a:ext cx="15875" cy="2451100"/>
          </a:xfrm>
          <a:prstGeom prst="straightConnector1">
            <a:avLst/>
          </a:prstGeom>
          <a:noFill/>
          <a:ln w="15875">
            <a:solidFill>
              <a:schemeClr val="tx1"/>
            </a:solidFill>
            <a:miter lim="800000"/>
            <a:headEnd/>
            <a:tailEnd type="triangle" w="lg" len="lg"/>
          </a:ln>
        </p:spPr>
      </p:cxnSp>
    </p:spTree>
    <p:extLst>
      <p:ext uri="{BB962C8B-B14F-4D97-AF65-F5344CB8AC3E}">
        <p14:creationId xmlns:p14="http://schemas.microsoft.com/office/powerpoint/2010/main" val="1007261836"/>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68560" y="697062"/>
            <a:ext cx="9144000" cy="1147762"/>
          </a:xfrm>
        </p:spPr>
        <p:txBody>
          <a:bodyPr/>
          <a:lstStyle/>
          <a:p>
            <a:pPr eaLnBrk="1" hangingPunct="1"/>
            <a:r>
              <a:rPr lang="en-US" sz="3600" dirty="0" smtClean="0">
                <a:latin typeface="Comic Sans MS" pitchFamily="66" charset="0"/>
              </a:rPr>
              <a:t>Network representation :								  Solution - 1</a:t>
            </a:r>
          </a:p>
        </p:txBody>
      </p:sp>
      <p:sp>
        <p:nvSpPr>
          <p:cNvPr id="53251" name="Rectangle 3"/>
          <p:cNvSpPr>
            <a:spLocks noGrp="1" noChangeArrowheads="1"/>
          </p:cNvSpPr>
          <p:nvPr>
            <p:ph type="body" idx="1"/>
          </p:nvPr>
        </p:nvSpPr>
        <p:spPr>
          <a:xfrm>
            <a:off x="1387228" y="1319039"/>
            <a:ext cx="7010400" cy="4572000"/>
          </a:xfrm>
        </p:spPr>
        <p:txBody>
          <a:bodyPr/>
          <a:lstStyle/>
          <a:p>
            <a:pPr eaLnBrk="1" hangingPunct="1">
              <a:buFont typeface="Wingdings" pitchFamily="2" charset="2"/>
              <a:buNone/>
            </a:pPr>
            <a:r>
              <a:rPr lang="en-US" smtClean="0"/>
              <a:t>  </a:t>
            </a:r>
          </a:p>
        </p:txBody>
      </p:sp>
      <p:sp>
        <p:nvSpPr>
          <p:cNvPr id="53252" name="Oval 4"/>
          <p:cNvSpPr>
            <a:spLocks noChangeArrowheads="1"/>
          </p:cNvSpPr>
          <p:nvPr/>
        </p:nvSpPr>
        <p:spPr bwMode="auto">
          <a:xfrm>
            <a:off x="3558928" y="1904826"/>
            <a:ext cx="533400" cy="609600"/>
          </a:xfrm>
          <a:prstGeom prst="ellipse">
            <a:avLst/>
          </a:prstGeom>
          <a:solidFill>
            <a:schemeClr val="accent1"/>
          </a:solidFill>
          <a:ln w="9525">
            <a:solidFill>
              <a:schemeClr val="tx1"/>
            </a:solidFill>
            <a:miter lim="800000"/>
            <a:headEnd/>
            <a:tailEnd/>
          </a:ln>
        </p:spPr>
        <p:txBody>
          <a:bodyPr wrap="none" anchor="ctr"/>
          <a:lstStyle/>
          <a:p>
            <a:pPr algn="ctr"/>
            <a:r>
              <a:rPr lang="en-US">
                <a:solidFill>
                  <a:schemeClr val="bg2"/>
                </a:solidFill>
              </a:rPr>
              <a:t>1</a:t>
            </a:r>
          </a:p>
        </p:txBody>
      </p:sp>
      <p:sp>
        <p:nvSpPr>
          <p:cNvPr id="53253" name="Oval 5"/>
          <p:cNvSpPr>
            <a:spLocks noChangeArrowheads="1"/>
          </p:cNvSpPr>
          <p:nvPr/>
        </p:nvSpPr>
        <p:spPr bwMode="auto">
          <a:xfrm>
            <a:off x="7368928" y="4876626"/>
            <a:ext cx="533400" cy="609600"/>
          </a:xfrm>
          <a:prstGeom prst="ellipse">
            <a:avLst/>
          </a:prstGeom>
          <a:solidFill>
            <a:srgbClr val="006699"/>
          </a:solidFill>
          <a:ln w="9525">
            <a:solidFill>
              <a:schemeClr val="tx1"/>
            </a:solidFill>
            <a:miter lim="800000"/>
            <a:headEnd/>
            <a:tailEnd/>
          </a:ln>
        </p:spPr>
        <p:txBody>
          <a:bodyPr wrap="none" anchor="ctr"/>
          <a:lstStyle/>
          <a:p>
            <a:pPr algn="ctr"/>
            <a:r>
              <a:rPr lang="en-US">
                <a:solidFill>
                  <a:schemeClr val="bg2"/>
                </a:solidFill>
              </a:rPr>
              <a:t>4</a:t>
            </a:r>
          </a:p>
        </p:txBody>
      </p:sp>
      <p:sp>
        <p:nvSpPr>
          <p:cNvPr id="53254" name="Oval 6"/>
          <p:cNvSpPr>
            <a:spLocks noChangeArrowheads="1"/>
          </p:cNvSpPr>
          <p:nvPr/>
        </p:nvSpPr>
        <p:spPr bwMode="auto">
          <a:xfrm>
            <a:off x="7368928" y="2971626"/>
            <a:ext cx="533400" cy="609600"/>
          </a:xfrm>
          <a:prstGeom prst="ellipse">
            <a:avLst/>
          </a:prstGeom>
          <a:solidFill>
            <a:schemeClr val="accent1"/>
          </a:solidFill>
          <a:ln w="9525">
            <a:solidFill>
              <a:schemeClr val="tx1"/>
            </a:solidFill>
            <a:miter lim="800000"/>
            <a:headEnd/>
            <a:tailEnd/>
          </a:ln>
        </p:spPr>
        <p:txBody>
          <a:bodyPr wrap="none" anchor="ctr"/>
          <a:lstStyle/>
          <a:p>
            <a:pPr algn="ctr"/>
            <a:r>
              <a:rPr lang="en-US">
                <a:solidFill>
                  <a:schemeClr val="bg2"/>
                </a:solidFill>
              </a:rPr>
              <a:t>3</a:t>
            </a:r>
          </a:p>
        </p:txBody>
      </p:sp>
      <p:sp>
        <p:nvSpPr>
          <p:cNvPr id="53255" name="Oval 7"/>
          <p:cNvSpPr>
            <a:spLocks noChangeArrowheads="1"/>
          </p:cNvSpPr>
          <p:nvPr/>
        </p:nvSpPr>
        <p:spPr bwMode="auto">
          <a:xfrm>
            <a:off x="5692528" y="1904826"/>
            <a:ext cx="533400" cy="609600"/>
          </a:xfrm>
          <a:prstGeom prst="ellipse">
            <a:avLst/>
          </a:prstGeom>
          <a:solidFill>
            <a:srgbClr val="006699"/>
          </a:solidFill>
          <a:ln w="9525">
            <a:solidFill>
              <a:schemeClr val="tx1"/>
            </a:solidFill>
            <a:miter lim="800000"/>
            <a:headEnd/>
            <a:tailEnd/>
          </a:ln>
        </p:spPr>
        <p:txBody>
          <a:bodyPr wrap="none" anchor="ctr"/>
          <a:lstStyle/>
          <a:p>
            <a:pPr algn="ctr"/>
            <a:r>
              <a:rPr lang="en-US">
                <a:solidFill>
                  <a:schemeClr val="bg2"/>
                </a:solidFill>
              </a:rPr>
              <a:t>2</a:t>
            </a:r>
          </a:p>
        </p:txBody>
      </p:sp>
      <p:sp>
        <p:nvSpPr>
          <p:cNvPr id="53256" name="Oval 8"/>
          <p:cNvSpPr>
            <a:spLocks noChangeArrowheads="1"/>
          </p:cNvSpPr>
          <p:nvPr/>
        </p:nvSpPr>
        <p:spPr bwMode="auto">
          <a:xfrm>
            <a:off x="5616328" y="5638626"/>
            <a:ext cx="533400" cy="609600"/>
          </a:xfrm>
          <a:prstGeom prst="ellipse">
            <a:avLst/>
          </a:prstGeom>
          <a:solidFill>
            <a:schemeClr val="accent2"/>
          </a:solidFill>
          <a:ln w="9525">
            <a:solidFill>
              <a:schemeClr val="tx1"/>
            </a:solidFill>
            <a:miter lim="800000"/>
            <a:headEnd/>
            <a:tailEnd/>
          </a:ln>
        </p:spPr>
        <p:txBody>
          <a:bodyPr wrap="none" anchor="ctr"/>
          <a:lstStyle/>
          <a:p>
            <a:pPr algn="ctr"/>
            <a:r>
              <a:rPr lang="en-US">
                <a:solidFill>
                  <a:schemeClr val="bg2"/>
                </a:solidFill>
              </a:rPr>
              <a:t>5</a:t>
            </a:r>
          </a:p>
        </p:txBody>
      </p:sp>
      <p:sp>
        <p:nvSpPr>
          <p:cNvPr id="53257" name="Oval 9"/>
          <p:cNvSpPr>
            <a:spLocks noChangeArrowheads="1"/>
          </p:cNvSpPr>
          <p:nvPr/>
        </p:nvSpPr>
        <p:spPr bwMode="auto">
          <a:xfrm>
            <a:off x="3558928" y="5638626"/>
            <a:ext cx="533400" cy="609600"/>
          </a:xfrm>
          <a:prstGeom prst="ellipse">
            <a:avLst/>
          </a:prstGeom>
          <a:solidFill>
            <a:schemeClr val="hlink"/>
          </a:solidFill>
          <a:ln w="9525">
            <a:solidFill>
              <a:schemeClr val="tx1"/>
            </a:solidFill>
            <a:miter lim="800000"/>
            <a:headEnd/>
            <a:tailEnd/>
          </a:ln>
        </p:spPr>
        <p:txBody>
          <a:bodyPr wrap="none" anchor="ctr"/>
          <a:lstStyle/>
          <a:p>
            <a:pPr algn="ctr"/>
            <a:r>
              <a:rPr lang="en-US">
                <a:solidFill>
                  <a:schemeClr val="bg2"/>
                </a:solidFill>
              </a:rPr>
              <a:t>6</a:t>
            </a:r>
          </a:p>
        </p:txBody>
      </p:sp>
      <p:sp>
        <p:nvSpPr>
          <p:cNvPr id="53258" name="Oval 10"/>
          <p:cNvSpPr>
            <a:spLocks noChangeArrowheads="1"/>
          </p:cNvSpPr>
          <p:nvPr/>
        </p:nvSpPr>
        <p:spPr bwMode="auto">
          <a:xfrm>
            <a:off x="1806328" y="4876626"/>
            <a:ext cx="533400" cy="609600"/>
          </a:xfrm>
          <a:prstGeom prst="ellipse">
            <a:avLst/>
          </a:prstGeom>
          <a:solidFill>
            <a:schemeClr val="accent2"/>
          </a:solidFill>
          <a:ln w="9525">
            <a:solidFill>
              <a:schemeClr val="tx1"/>
            </a:solidFill>
            <a:miter lim="800000"/>
            <a:headEnd/>
            <a:tailEnd/>
          </a:ln>
        </p:spPr>
        <p:txBody>
          <a:bodyPr wrap="none" anchor="ctr"/>
          <a:lstStyle/>
          <a:p>
            <a:pPr algn="ctr"/>
            <a:r>
              <a:rPr lang="en-US">
                <a:solidFill>
                  <a:schemeClr val="bg2"/>
                </a:solidFill>
              </a:rPr>
              <a:t>7</a:t>
            </a:r>
          </a:p>
        </p:txBody>
      </p:sp>
      <p:sp>
        <p:nvSpPr>
          <p:cNvPr id="53259" name="Oval 11"/>
          <p:cNvSpPr>
            <a:spLocks noChangeArrowheads="1"/>
          </p:cNvSpPr>
          <p:nvPr/>
        </p:nvSpPr>
        <p:spPr bwMode="auto">
          <a:xfrm>
            <a:off x="1806328" y="2971626"/>
            <a:ext cx="533400" cy="609600"/>
          </a:xfrm>
          <a:prstGeom prst="ellipse">
            <a:avLst/>
          </a:prstGeom>
          <a:solidFill>
            <a:schemeClr val="hlink"/>
          </a:solidFill>
          <a:ln w="9525">
            <a:solidFill>
              <a:schemeClr val="tx1"/>
            </a:solidFill>
            <a:miter lim="800000"/>
            <a:headEnd/>
            <a:tailEnd/>
          </a:ln>
        </p:spPr>
        <p:txBody>
          <a:bodyPr wrap="none" anchor="ctr"/>
          <a:lstStyle/>
          <a:p>
            <a:pPr algn="ctr"/>
            <a:r>
              <a:rPr lang="en-US">
                <a:solidFill>
                  <a:schemeClr val="bg2"/>
                </a:solidFill>
              </a:rPr>
              <a:t>8</a:t>
            </a:r>
          </a:p>
        </p:txBody>
      </p:sp>
      <p:cxnSp>
        <p:nvCxnSpPr>
          <p:cNvPr id="53260" name="AutoShape 12"/>
          <p:cNvCxnSpPr>
            <a:cxnSpLocks noChangeShapeType="1"/>
            <a:stCxn id="53252" idx="6"/>
            <a:endCxn id="53255" idx="2"/>
          </p:cNvCxnSpPr>
          <p:nvPr/>
        </p:nvCxnSpPr>
        <p:spPr bwMode="auto">
          <a:xfrm>
            <a:off x="4092328" y="2209626"/>
            <a:ext cx="1600200" cy="0"/>
          </a:xfrm>
          <a:prstGeom prst="straightConnector1">
            <a:avLst/>
          </a:prstGeom>
          <a:noFill/>
          <a:ln w="9525">
            <a:solidFill>
              <a:schemeClr val="tx1"/>
            </a:solidFill>
            <a:miter lim="800000"/>
            <a:headEnd/>
            <a:tailEnd/>
          </a:ln>
        </p:spPr>
      </p:cxnSp>
      <p:cxnSp>
        <p:nvCxnSpPr>
          <p:cNvPr id="53261" name="AutoShape 13"/>
          <p:cNvCxnSpPr>
            <a:cxnSpLocks noChangeShapeType="1"/>
            <a:stCxn id="53252" idx="4"/>
            <a:endCxn id="53257" idx="0"/>
          </p:cNvCxnSpPr>
          <p:nvPr/>
        </p:nvCxnSpPr>
        <p:spPr bwMode="auto">
          <a:xfrm>
            <a:off x="3825628" y="2514426"/>
            <a:ext cx="0" cy="3124200"/>
          </a:xfrm>
          <a:prstGeom prst="straightConnector1">
            <a:avLst/>
          </a:prstGeom>
          <a:noFill/>
          <a:ln w="9525">
            <a:solidFill>
              <a:schemeClr val="tx1"/>
            </a:solidFill>
            <a:miter lim="800000"/>
            <a:headEnd/>
            <a:tailEnd/>
          </a:ln>
        </p:spPr>
      </p:cxnSp>
      <p:cxnSp>
        <p:nvCxnSpPr>
          <p:cNvPr id="53262" name="AutoShape 14"/>
          <p:cNvCxnSpPr>
            <a:cxnSpLocks noChangeShapeType="1"/>
            <a:stCxn id="53252" idx="3"/>
            <a:endCxn id="53258" idx="7"/>
          </p:cNvCxnSpPr>
          <p:nvPr/>
        </p:nvCxnSpPr>
        <p:spPr bwMode="auto">
          <a:xfrm flipH="1">
            <a:off x="2261941" y="2425526"/>
            <a:ext cx="1374775" cy="2540000"/>
          </a:xfrm>
          <a:prstGeom prst="straightConnector1">
            <a:avLst/>
          </a:prstGeom>
          <a:noFill/>
          <a:ln w="9525">
            <a:solidFill>
              <a:schemeClr val="tx1"/>
            </a:solidFill>
            <a:miter lim="800000"/>
            <a:headEnd/>
            <a:tailEnd/>
          </a:ln>
        </p:spPr>
      </p:cxnSp>
      <p:cxnSp>
        <p:nvCxnSpPr>
          <p:cNvPr id="53263" name="AutoShape 15"/>
          <p:cNvCxnSpPr>
            <a:cxnSpLocks noChangeShapeType="1"/>
            <a:stCxn id="53252" idx="5"/>
            <a:endCxn id="53253" idx="1"/>
          </p:cNvCxnSpPr>
          <p:nvPr/>
        </p:nvCxnSpPr>
        <p:spPr bwMode="auto">
          <a:xfrm>
            <a:off x="4014541" y="2425526"/>
            <a:ext cx="3432175" cy="2540000"/>
          </a:xfrm>
          <a:prstGeom prst="straightConnector1">
            <a:avLst/>
          </a:prstGeom>
          <a:noFill/>
          <a:ln w="9525">
            <a:solidFill>
              <a:schemeClr val="tx1"/>
            </a:solidFill>
            <a:miter lim="800000"/>
            <a:headEnd/>
            <a:tailEnd/>
          </a:ln>
        </p:spPr>
      </p:cxnSp>
      <p:cxnSp>
        <p:nvCxnSpPr>
          <p:cNvPr id="53264" name="AutoShape 16"/>
          <p:cNvCxnSpPr>
            <a:cxnSpLocks noChangeShapeType="1"/>
            <a:stCxn id="53255" idx="5"/>
            <a:endCxn id="53254" idx="1"/>
          </p:cNvCxnSpPr>
          <p:nvPr/>
        </p:nvCxnSpPr>
        <p:spPr bwMode="auto">
          <a:xfrm>
            <a:off x="6148141" y="2425526"/>
            <a:ext cx="1298575" cy="635000"/>
          </a:xfrm>
          <a:prstGeom prst="straightConnector1">
            <a:avLst/>
          </a:prstGeom>
          <a:noFill/>
          <a:ln w="9525">
            <a:solidFill>
              <a:schemeClr val="tx1"/>
            </a:solidFill>
            <a:miter lim="800000"/>
            <a:headEnd/>
            <a:tailEnd/>
          </a:ln>
        </p:spPr>
      </p:cxnSp>
      <p:cxnSp>
        <p:nvCxnSpPr>
          <p:cNvPr id="53265" name="AutoShape 17"/>
          <p:cNvCxnSpPr>
            <a:cxnSpLocks noChangeShapeType="1"/>
            <a:stCxn id="53255" idx="4"/>
            <a:endCxn id="53258" idx="6"/>
          </p:cNvCxnSpPr>
          <p:nvPr/>
        </p:nvCxnSpPr>
        <p:spPr bwMode="auto">
          <a:xfrm flipH="1">
            <a:off x="2339728" y="2514426"/>
            <a:ext cx="3619500" cy="2667000"/>
          </a:xfrm>
          <a:prstGeom prst="straightConnector1">
            <a:avLst/>
          </a:prstGeom>
          <a:noFill/>
          <a:ln w="9525">
            <a:solidFill>
              <a:schemeClr val="tx1"/>
            </a:solidFill>
            <a:miter lim="800000"/>
            <a:headEnd/>
            <a:tailEnd/>
          </a:ln>
        </p:spPr>
      </p:cxnSp>
      <p:cxnSp>
        <p:nvCxnSpPr>
          <p:cNvPr id="53266" name="AutoShape 18"/>
          <p:cNvCxnSpPr>
            <a:cxnSpLocks noChangeShapeType="1"/>
            <a:stCxn id="53255" idx="3"/>
            <a:endCxn id="53259" idx="7"/>
          </p:cNvCxnSpPr>
          <p:nvPr/>
        </p:nvCxnSpPr>
        <p:spPr bwMode="auto">
          <a:xfrm flipH="1">
            <a:off x="2261941" y="2425526"/>
            <a:ext cx="3508375" cy="635000"/>
          </a:xfrm>
          <a:prstGeom prst="straightConnector1">
            <a:avLst/>
          </a:prstGeom>
          <a:noFill/>
          <a:ln w="9525">
            <a:solidFill>
              <a:schemeClr val="tx1"/>
            </a:solidFill>
            <a:miter lim="800000"/>
            <a:headEnd/>
            <a:tailEnd/>
          </a:ln>
        </p:spPr>
      </p:cxnSp>
      <p:cxnSp>
        <p:nvCxnSpPr>
          <p:cNvPr id="53267" name="AutoShape 19"/>
          <p:cNvCxnSpPr>
            <a:cxnSpLocks noChangeShapeType="1"/>
            <a:stCxn id="53254" idx="4"/>
            <a:endCxn id="53253" idx="0"/>
          </p:cNvCxnSpPr>
          <p:nvPr/>
        </p:nvCxnSpPr>
        <p:spPr bwMode="auto">
          <a:xfrm>
            <a:off x="7635628" y="3581226"/>
            <a:ext cx="0" cy="1295400"/>
          </a:xfrm>
          <a:prstGeom prst="straightConnector1">
            <a:avLst/>
          </a:prstGeom>
          <a:noFill/>
          <a:ln w="9525">
            <a:solidFill>
              <a:schemeClr val="tx1"/>
            </a:solidFill>
            <a:miter lim="800000"/>
            <a:headEnd/>
            <a:tailEnd/>
          </a:ln>
        </p:spPr>
      </p:cxnSp>
      <p:cxnSp>
        <p:nvCxnSpPr>
          <p:cNvPr id="53268" name="AutoShape 20"/>
          <p:cNvCxnSpPr>
            <a:cxnSpLocks noChangeShapeType="1"/>
            <a:stCxn id="53254" idx="3"/>
            <a:endCxn id="53256" idx="7"/>
          </p:cNvCxnSpPr>
          <p:nvPr/>
        </p:nvCxnSpPr>
        <p:spPr bwMode="auto">
          <a:xfrm flipH="1">
            <a:off x="6071941" y="3492326"/>
            <a:ext cx="1374775" cy="2235200"/>
          </a:xfrm>
          <a:prstGeom prst="straightConnector1">
            <a:avLst/>
          </a:prstGeom>
          <a:noFill/>
          <a:ln w="9525">
            <a:solidFill>
              <a:schemeClr val="tx1"/>
            </a:solidFill>
            <a:miter lim="800000"/>
            <a:headEnd/>
            <a:tailEnd/>
          </a:ln>
        </p:spPr>
      </p:cxnSp>
      <p:cxnSp>
        <p:nvCxnSpPr>
          <p:cNvPr id="53269" name="AutoShape 21"/>
          <p:cNvCxnSpPr>
            <a:cxnSpLocks noChangeShapeType="1"/>
            <a:stCxn id="53254" idx="2"/>
            <a:endCxn id="53259" idx="6"/>
          </p:cNvCxnSpPr>
          <p:nvPr/>
        </p:nvCxnSpPr>
        <p:spPr bwMode="auto">
          <a:xfrm flipH="1">
            <a:off x="2339728" y="3276426"/>
            <a:ext cx="5029200" cy="0"/>
          </a:xfrm>
          <a:prstGeom prst="straightConnector1">
            <a:avLst/>
          </a:prstGeom>
          <a:noFill/>
          <a:ln w="9525">
            <a:solidFill>
              <a:schemeClr val="tx1"/>
            </a:solidFill>
            <a:miter lim="800000"/>
            <a:headEnd/>
            <a:tailEnd/>
          </a:ln>
        </p:spPr>
      </p:cxnSp>
      <p:cxnSp>
        <p:nvCxnSpPr>
          <p:cNvPr id="53270" name="AutoShape 22"/>
          <p:cNvCxnSpPr>
            <a:cxnSpLocks noChangeShapeType="1"/>
            <a:stCxn id="53256" idx="2"/>
            <a:endCxn id="53257" idx="6"/>
          </p:cNvCxnSpPr>
          <p:nvPr/>
        </p:nvCxnSpPr>
        <p:spPr bwMode="auto">
          <a:xfrm flipH="1">
            <a:off x="4092328" y="5943426"/>
            <a:ext cx="1524000" cy="0"/>
          </a:xfrm>
          <a:prstGeom prst="straightConnector1">
            <a:avLst/>
          </a:prstGeom>
          <a:noFill/>
          <a:ln w="9525">
            <a:solidFill>
              <a:schemeClr val="tx1"/>
            </a:solidFill>
            <a:miter lim="800000"/>
            <a:headEnd/>
            <a:tailEnd/>
          </a:ln>
        </p:spPr>
      </p:cxnSp>
      <p:cxnSp>
        <p:nvCxnSpPr>
          <p:cNvPr id="53271" name="AutoShape 23"/>
          <p:cNvCxnSpPr>
            <a:cxnSpLocks noChangeShapeType="1"/>
            <a:stCxn id="53256" idx="1"/>
            <a:endCxn id="53259" idx="5"/>
          </p:cNvCxnSpPr>
          <p:nvPr/>
        </p:nvCxnSpPr>
        <p:spPr bwMode="auto">
          <a:xfrm flipH="1" flipV="1">
            <a:off x="2261941" y="3492326"/>
            <a:ext cx="3432175" cy="2235200"/>
          </a:xfrm>
          <a:prstGeom prst="straightConnector1">
            <a:avLst/>
          </a:prstGeom>
          <a:noFill/>
          <a:ln w="9525">
            <a:solidFill>
              <a:schemeClr val="tx1"/>
            </a:solidFill>
            <a:miter lim="800000"/>
            <a:headEnd/>
            <a:tailEnd/>
          </a:ln>
        </p:spPr>
      </p:cxnSp>
      <p:cxnSp>
        <p:nvCxnSpPr>
          <p:cNvPr id="53272" name="AutoShape 24"/>
          <p:cNvCxnSpPr>
            <a:cxnSpLocks noChangeShapeType="1"/>
            <a:stCxn id="53256" idx="6"/>
            <a:endCxn id="53253" idx="3"/>
          </p:cNvCxnSpPr>
          <p:nvPr/>
        </p:nvCxnSpPr>
        <p:spPr bwMode="auto">
          <a:xfrm flipV="1">
            <a:off x="6149728" y="5397326"/>
            <a:ext cx="1296988" cy="546100"/>
          </a:xfrm>
          <a:prstGeom prst="straightConnector1">
            <a:avLst/>
          </a:prstGeom>
          <a:noFill/>
          <a:ln w="9525">
            <a:solidFill>
              <a:schemeClr val="tx1"/>
            </a:solidFill>
            <a:miter lim="800000"/>
            <a:headEnd/>
            <a:tailEnd/>
          </a:ln>
        </p:spPr>
      </p:cxnSp>
      <p:cxnSp>
        <p:nvCxnSpPr>
          <p:cNvPr id="53273" name="AutoShape 25"/>
          <p:cNvCxnSpPr>
            <a:cxnSpLocks noChangeShapeType="1"/>
            <a:stCxn id="53253" idx="2"/>
            <a:endCxn id="53257" idx="7"/>
          </p:cNvCxnSpPr>
          <p:nvPr/>
        </p:nvCxnSpPr>
        <p:spPr bwMode="auto">
          <a:xfrm flipH="1">
            <a:off x="4014541" y="5181426"/>
            <a:ext cx="3354387" cy="546100"/>
          </a:xfrm>
          <a:prstGeom prst="straightConnector1">
            <a:avLst/>
          </a:prstGeom>
          <a:noFill/>
          <a:ln w="9525">
            <a:solidFill>
              <a:schemeClr val="tx1"/>
            </a:solidFill>
            <a:miter lim="800000"/>
            <a:headEnd/>
            <a:tailEnd/>
          </a:ln>
        </p:spPr>
      </p:cxnSp>
      <p:cxnSp>
        <p:nvCxnSpPr>
          <p:cNvPr id="53274" name="AutoShape 26"/>
          <p:cNvCxnSpPr>
            <a:cxnSpLocks noChangeShapeType="1"/>
            <a:stCxn id="53258" idx="0"/>
            <a:endCxn id="53259" idx="4"/>
          </p:cNvCxnSpPr>
          <p:nvPr/>
        </p:nvCxnSpPr>
        <p:spPr bwMode="auto">
          <a:xfrm flipV="1">
            <a:off x="2073028" y="3581226"/>
            <a:ext cx="0" cy="1295400"/>
          </a:xfrm>
          <a:prstGeom prst="straightConnector1">
            <a:avLst/>
          </a:prstGeom>
          <a:noFill/>
          <a:ln w="9525">
            <a:solidFill>
              <a:schemeClr val="tx1"/>
            </a:solidFill>
            <a:miter lim="800000"/>
            <a:headEnd/>
            <a:tailEnd/>
          </a:ln>
        </p:spPr>
      </p:cxnSp>
      <p:cxnSp>
        <p:nvCxnSpPr>
          <p:cNvPr id="53275" name="AutoShape 27"/>
          <p:cNvCxnSpPr>
            <a:cxnSpLocks noChangeShapeType="1"/>
            <a:stCxn id="53257" idx="2"/>
            <a:endCxn id="53258" idx="5"/>
          </p:cNvCxnSpPr>
          <p:nvPr/>
        </p:nvCxnSpPr>
        <p:spPr bwMode="auto">
          <a:xfrm flipH="1" flipV="1">
            <a:off x="2261941" y="5397326"/>
            <a:ext cx="1296987" cy="546100"/>
          </a:xfrm>
          <a:prstGeom prst="straightConnector1">
            <a:avLst/>
          </a:prstGeom>
          <a:noFill/>
          <a:ln w="9525">
            <a:solidFill>
              <a:schemeClr val="tx1"/>
            </a:solidFill>
            <a:miter lim="800000"/>
            <a:headEnd/>
            <a:tailEnd/>
          </a:ln>
        </p:spPr>
      </p:cxnSp>
    </p:spTree>
    <p:extLst>
      <p:ext uri="{BB962C8B-B14F-4D97-AF65-F5344CB8AC3E}">
        <p14:creationId xmlns:p14="http://schemas.microsoft.com/office/powerpoint/2010/main" val="2122711693"/>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title"/>
          </p:nvPr>
        </p:nvSpPr>
        <p:spPr>
          <a:xfrm>
            <a:off x="-396552" y="461541"/>
            <a:ext cx="8991600" cy="1311275"/>
          </a:xfrm>
        </p:spPr>
        <p:txBody>
          <a:bodyPr/>
          <a:lstStyle/>
          <a:p>
            <a:pPr eaLnBrk="1" hangingPunct="1"/>
            <a:r>
              <a:rPr lang="en-US" sz="3600" dirty="0" smtClean="0">
                <a:latin typeface="Comic Sans MS" pitchFamily="66" charset="0"/>
              </a:rPr>
              <a:t>Network representation:</a:t>
            </a:r>
            <a:br>
              <a:rPr lang="en-US" sz="3600" dirty="0" smtClean="0">
                <a:latin typeface="Comic Sans MS" pitchFamily="66" charset="0"/>
              </a:rPr>
            </a:br>
            <a:r>
              <a:rPr lang="en-US" sz="3600" dirty="0" smtClean="0">
                <a:latin typeface="Comic Sans MS" pitchFamily="66" charset="0"/>
              </a:rPr>
              <a:t>						Solution - 2</a:t>
            </a:r>
          </a:p>
        </p:txBody>
      </p:sp>
      <p:sp>
        <p:nvSpPr>
          <p:cNvPr id="54275" name="Rectangle 4"/>
          <p:cNvSpPr>
            <a:spLocks noGrp="1" noChangeArrowheads="1"/>
          </p:cNvSpPr>
          <p:nvPr>
            <p:ph type="body" idx="1"/>
          </p:nvPr>
        </p:nvSpPr>
        <p:spPr>
          <a:xfrm>
            <a:off x="914722" y="2019921"/>
            <a:ext cx="6196013" cy="3603625"/>
          </a:xfrm>
        </p:spPr>
        <p:txBody>
          <a:bodyPr/>
          <a:lstStyle/>
          <a:p>
            <a:pPr eaLnBrk="1" hangingPunct="1">
              <a:buFont typeface="Wingdings" pitchFamily="2" charset="2"/>
              <a:buNone/>
            </a:pPr>
            <a:r>
              <a:rPr lang="en-US" smtClean="0"/>
              <a:t>  </a:t>
            </a:r>
          </a:p>
        </p:txBody>
      </p:sp>
      <p:sp>
        <p:nvSpPr>
          <p:cNvPr id="54276" name="Oval 5"/>
          <p:cNvSpPr>
            <a:spLocks noChangeArrowheads="1"/>
          </p:cNvSpPr>
          <p:nvPr/>
        </p:nvSpPr>
        <p:spPr bwMode="auto">
          <a:xfrm>
            <a:off x="3603947" y="1881808"/>
            <a:ext cx="533400" cy="609600"/>
          </a:xfrm>
          <a:prstGeom prst="ellipse">
            <a:avLst/>
          </a:prstGeom>
          <a:solidFill>
            <a:schemeClr val="accent1"/>
          </a:solidFill>
          <a:ln w="9525">
            <a:solidFill>
              <a:schemeClr val="tx1"/>
            </a:solidFill>
            <a:miter lim="800000"/>
            <a:headEnd/>
            <a:tailEnd/>
          </a:ln>
        </p:spPr>
        <p:txBody>
          <a:bodyPr wrap="none" anchor="ctr"/>
          <a:lstStyle/>
          <a:p>
            <a:pPr algn="ctr"/>
            <a:r>
              <a:rPr lang="en-US">
                <a:solidFill>
                  <a:schemeClr val="bg2"/>
                </a:solidFill>
              </a:rPr>
              <a:t>1</a:t>
            </a:r>
          </a:p>
        </p:txBody>
      </p:sp>
      <p:sp>
        <p:nvSpPr>
          <p:cNvPr id="54277" name="Oval 6"/>
          <p:cNvSpPr>
            <a:spLocks noChangeArrowheads="1"/>
          </p:cNvSpPr>
          <p:nvPr/>
        </p:nvSpPr>
        <p:spPr bwMode="auto">
          <a:xfrm>
            <a:off x="7413947" y="4853608"/>
            <a:ext cx="533400" cy="609600"/>
          </a:xfrm>
          <a:prstGeom prst="ellipse">
            <a:avLst/>
          </a:prstGeom>
          <a:solidFill>
            <a:schemeClr val="accent2"/>
          </a:solidFill>
          <a:ln w="9525">
            <a:solidFill>
              <a:schemeClr val="tx1"/>
            </a:solidFill>
            <a:miter lim="800000"/>
            <a:headEnd/>
            <a:tailEnd/>
          </a:ln>
        </p:spPr>
        <p:txBody>
          <a:bodyPr wrap="none" anchor="ctr"/>
          <a:lstStyle/>
          <a:p>
            <a:pPr algn="ctr"/>
            <a:r>
              <a:rPr lang="en-US">
                <a:solidFill>
                  <a:schemeClr val="bg2"/>
                </a:solidFill>
              </a:rPr>
              <a:t>4</a:t>
            </a:r>
          </a:p>
        </p:txBody>
      </p:sp>
      <p:sp>
        <p:nvSpPr>
          <p:cNvPr id="54278" name="Oval 7"/>
          <p:cNvSpPr>
            <a:spLocks noChangeArrowheads="1"/>
          </p:cNvSpPr>
          <p:nvPr/>
        </p:nvSpPr>
        <p:spPr bwMode="auto">
          <a:xfrm>
            <a:off x="7413947" y="2948608"/>
            <a:ext cx="533400" cy="609600"/>
          </a:xfrm>
          <a:prstGeom prst="ellipse">
            <a:avLst/>
          </a:prstGeom>
          <a:solidFill>
            <a:srgbClr val="006699"/>
          </a:solidFill>
          <a:ln w="9525">
            <a:solidFill>
              <a:schemeClr val="tx1"/>
            </a:solidFill>
            <a:miter lim="800000"/>
            <a:headEnd/>
            <a:tailEnd/>
          </a:ln>
        </p:spPr>
        <p:txBody>
          <a:bodyPr wrap="none" anchor="ctr"/>
          <a:lstStyle/>
          <a:p>
            <a:pPr algn="ctr"/>
            <a:r>
              <a:rPr lang="en-US">
                <a:solidFill>
                  <a:schemeClr val="bg2"/>
                </a:solidFill>
              </a:rPr>
              <a:t>3</a:t>
            </a:r>
          </a:p>
        </p:txBody>
      </p:sp>
      <p:sp>
        <p:nvSpPr>
          <p:cNvPr id="54279" name="Oval 8"/>
          <p:cNvSpPr>
            <a:spLocks noChangeArrowheads="1"/>
          </p:cNvSpPr>
          <p:nvPr/>
        </p:nvSpPr>
        <p:spPr bwMode="auto">
          <a:xfrm>
            <a:off x="5737547" y="1881808"/>
            <a:ext cx="533400" cy="609600"/>
          </a:xfrm>
          <a:prstGeom prst="ellipse">
            <a:avLst/>
          </a:prstGeom>
          <a:solidFill>
            <a:schemeClr val="hlink"/>
          </a:solidFill>
          <a:ln w="9525">
            <a:solidFill>
              <a:schemeClr val="tx1"/>
            </a:solidFill>
            <a:miter lim="800000"/>
            <a:headEnd/>
            <a:tailEnd/>
          </a:ln>
        </p:spPr>
        <p:txBody>
          <a:bodyPr wrap="none" anchor="ctr"/>
          <a:lstStyle/>
          <a:p>
            <a:pPr algn="ctr"/>
            <a:r>
              <a:rPr lang="en-US">
                <a:solidFill>
                  <a:schemeClr val="bg2"/>
                </a:solidFill>
              </a:rPr>
              <a:t>2</a:t>
            </a:r>
          </a:p>
        </p:txBody>
      </p:sp>
      <p:sp>
        <p:nvSpPr>
          <p:cNvPr id="54280" name="Oval 9"/>
          <p:cNvSpPr>
            <a:spLocks noChangeArrowheads="1"/>
          </p:cNvSpPr>
          <p:nvPr/>
        </p:nvSpPr>
        <p:spPr bwMode="auto">
          <a:xfrm>
            <a:off x="5661347" y="5615608"/>
            <a:ext cx="533400" cy="609600"/>
          </a:xfrm>
          <a:prstGeom prst="ellipse">
            <a:avLst/>
          </a:prstGeom>
          <a:solidFill>
            <a:schemeClr val="accent1"/>
          </a:solidFill>
          <a:ln w="9525">
            <a:solidFill>
              <a:schemeClr val="tx1"/>
            </a:solidFill>
            <a:miter lim="800000"/>
            <a:headEnd/>
            <a:tailEnd/>
          </a:ln>
        </p:spPr>
        <p:txBody>
          <a:bodyPr wrap="none" anchor="ctr"/>
          <a:lstStyle/>
          <a:p>
            <a:pPr algn="ctr"/>
            <a:r>
              <a:rPr lang="en-US">
                <a:solidFill>
                  <a:schemeClr val="bg2"/>
                </a:solidFill>
              </a:rPr>
              <a:t>5</a:t>
            </a:r>
          </a:p>
        </p:txBody>
      </p:sp>
      <p:sp>
        <p:nvSpPr>
          <p:cNvPr id="54281" name="Oval 10"/>
          <p:cNvSpPr>
            <a:spLocks noChangeArrowheads="1"/>
          </p:cNvSpPr>
          <p:nvPr/>
        </p:nvSpPr>
        <p:spPr bwMode="auto">
          <a:xfrm>
            <a:off x="3603947" y="5615608"/>
            <a:ext cx="533400" cy="609600"/>
          </a:xfrm>
          <a:prstGeom prst="ellipse">
            <a:avLst/>
          </a:prstGeom>
          <a:solidFill>
            <a:schemeClr val="hlink"/>
          </a:solidFill>
          <a:ln w="9525">
            <a:solidFill>
              <a:schemeClr val="tx1"/>
            </a:solidFill>
            <a:miter lim="800000"/>
            <a:headEnd/>
            <a:tailEnd/>
          </a:ln>
        </p:spPr>
        <p:txBody>
          <a:bodyPr wrap="none" anchor="ctr"/>
          <a:lstStyle/>
          <a:p>
            <a:pPr algn="ctr"/>
            <a:r>
              <a:rPr lang="en-US">
                <a:solidFill>
                  <a:schemeClr val="bg2"/>
                </a:solidFill>
              </a:rPr>
              <a:t>6</a:t>
            </a:r>
          </a:p>
        </p:txBody>
      </p:sp>
      <p:sp>
        <p:nvSpPr>
          <p:cNvPr id="54282" name="Oval 11"/>
          <p:cNvSpPr>
            <a:spLocks noChangeArrowheads="1"/>
          </p:cNvSpPr>
          <p:nvPr/>
        </p:nvSpPr>
        <p:spPr bwMode="auto">
          <a:xfrm>
            <a:off x="1851347" y="4853608"/>
            <a:ext cx="533400" cy="609600"/>
          </a:xfrm>
          <a:prstGeom prst="ellipse">
            <a:avLst/>
          </a:prstGeom>
          <a:solidFill>
            <a:srgbClr val="006699"/>
          </a:solidFill>
          <a:ln w="9525">
            <a:solidFill>
              <a:schemeClr val="tx1"/>
            </a:solidFill>
            <a:miter lim="800000"/>
            <a:headEnd/>
            <a:tailEnd/>
          </a:ln>
        </p:spPr>
        <p:txBody>
          <a:bodyPr wrap="none" anchor="ctr"/>
          <a:lstStyle/>
          <a:p>
            <a:pPr algn="ctr"/>
            <a:r>
              <a:rPr lang="en-US">
                <a:solidFill>
                  <a:schemeClr val="bg2"/>
                </a:solidFill>
              </a:rPr>
              <a:t>7</a:t>
            </a:r>
          </a:p>
        </p:txBody>
      </p:sp>
      <p:sp>
        <p:nvSpPr>
          <p:cNvPr id="54283" name="Oval 12"/>
          <p:cNvSpPr>
            <a:spLocks noChangeArrowheads="1"/>
          </p:cNvSpPr>
          <p:nvPr/>
        </p:nvSpPr>
        <p:spPr bwMode="auto">
          <a:xfrm>
            <a:off x="1851347" y="2948608"/>
            <a:ext cx="533400" cy="609600"/>
          </a:xfrm>
          <a:prstGeom prst="ellipse">
            <a:avLst/>
          </a:prstGeom>
          <a:solidFill>
            <a:schemeClr val="accent2"/>
          </a:solidFill>
          <a:ln w="9525">
            <a:solidFill>
              <a:schemeClr val="tx1"/>
            </a:solidFill>
            <a:miter lim="800000"/>
            <a:headEnd/>
            <a:tailEnd/>
          </a:ln>
        </p:spPr>
        <p:txBody>
          <a:bodyPr wrap="none" anchor="ctr"/>
          <a:lstStyle/>
          <a:p>
            <a:pPr algn="ctr"/>
            <a:r>
              <a:rPr lang="en-US">
                <a:solidFill>
                  <a:schemeClr val="bg2"/>
                </a:solidFill>
              </a:rPr>
              <a:t>8</a:t>
            </a:r>
          </a:p>
        </p:txBody>
      </p:sp>
      <p:cxnSp>
        <p:nvCxnSpPr>
          <p:cNvPr id="54284" name="AutoShape 13"/>
          <p:cNvCxnSpPr>
            <a:cxnSpLocks noChangeShapeType="1"/>
            <a:stCxn id="54276" idx="6"/>
            <a:endCxn id="54279" idx="2"/>
          </p:cNvCxnSpPr>
          <p:nvPr/>
        </p:nvCxnSpPr>
        <p:spPr bwMode="auto">
          <a:xfrm>
            <a:off x="4137347" y="2186608"/>
            <a:ext cx="1600200" cy="0"/>
          </a:xfrm>
          <a:prstGeom prst="straightConnector1">
            <a:avLst/>
          </a:prstGeom>
          <a:noFill/>
          <a:ln w="9525">
            <a:solidFill>
              <a:schemeClr val="tx1"/>
            </a:solidFill>
            <a:miter lim="800000"/>
            <a:headEnd/>
            <a:tailEnd/>
          </a:ln>
        </p:spPr>
      </p:cxnSp>
      <p:cxnSp>
        <p:nvCxnSpPr>
          <p:cNvPr id="54285" name="AutoShape 14"/>
          <p:cNvCxnSpPr>
            <a:cxnSpLocks noChangeShapeType="1"/>
            <a:stCxn id="54276" idx="4"/>
            <a:endCxn id="54281" idx="0"/>
          </p:cNvCxnSpPr>
          <p:nvPr/>
        </p:nvCxnSpPr>
        <p:spPr bwMode="auto">
          <a:xfrm>
            <a:off x="3870647" y="2491408"/>
            <a:ext cx="0" cy="3124200"/>
          </a:xfrm>
          <a:prstGeom prst="straightConnector1">
            <a:avLst/>
          </a:prstGeom>
          <a:noFill/>
          <a:ln w="9525">
            <a:solidFill>
              <a:schemeClr val="tx1"/>
            </a:solidFill>
            <a:miter lim="800000"/>
            <a:headEnd/>
            <a:tailEnd/>
          </a:ln>
        </p:spPr>
      </p:cxnSp>
      <p:cxnSp>
        <p:nvCxnSpPr>
          <p:cNvPr id="54286" name="AutoShape 15"/>
          <p:cNvCxnSpPr>
            <a:cxnSpLocks noChangeShapeType="1"/>
            <a:stCxn id="54276" idx="3"/>
            <a:endCxn id="54282" idx="7"/>
          </p:cNvCxnSpPr>
          <p:nvPr/>
        </p:nvCxnSpPr>
        <p:spPr bwMode="auto">
          <a:xfrm flipH="1">
            <a:off x="2306960" y="2402508"/>
            <a:ext cx="1374775" cy="2540000"/>
          </a:xfrm>
          <a:prstGeom prst="straightConnector1">
            <a:avLst/>
          </a:prstGeom>
          <a:noFill/>
          <a:ln w="9525">
            <a:solidFill>
              <a:schemeClr val="tx1"/>
            </a:solidFill>
            <a:miter lim="800000"/>
            <a:headEnd/>
            <a:tailEnd/>
          </a:ln>
        </p:spPr>
      </p:cxnSp>
      <p:cxnSp>
        <p:nvCxnSpPr>
          <p:cNvPr id="54287" name="AutoShape 16"/>
          <p:cNvCxnSpPr>
            <a:cxnSpLocks noChangeShapeType="1"/>
            <a:stCxn id="54276" idx="5"/>
            <a:endCxn id="54277" idx="1"/>
          </p:cNvCxnSpPr>
          <p:nvPr/>
        </p:nvCxnSpPr>
        <p:spPr bwMode="auto">
          <a:xfrm>
            <a:off x="4059560" y="2402508"/>
            <a:ext cx="3432175" cy="2540000"/>
          </a:xfrm>
          <a:prstGeom prst="straightConnector1">
            <a:avLst/>
          </a:prstGeom>
          <a:noFill/>
          <a:ln w="9525">
            <a:solidFill>
              <a:schemeClr val="tx1"/>
            </a:solidFill>
            <a:miter lim="800000"/>
            <a:headEnd/>
            <a:tailEnd/>
          </a:ln>
        </p:spPr>
      </p:cxnSp>
      <p:cxnSp>
        <p:nvCxnSpPr>
          <p:cNvPr id="54288" name="AutoShape 17"/>
          <p:cNvCxnSpPr>
            <a:cxnSpLocks noChangeShapeType="1"/>
            <a:stCxn id="54279" idx="5"/>
            <a:endCxn id="54278" idx="1"/>
          </p:cNvCxnSpPr>
          <p:nvPr/>
        </p:nvCxnSpPr>
        <p:spPr bwMode="auto">
          <a:xfrm>
            <a:off x="6193160" y="2402508"/>
            <a:ext cx="1298575" cy="635000"/>
          </a:xfrm>
          <a:prstGeom prst="straightConnector1">
            <a:avLst/>
          </a:prstGeom>
          <a:noFill/>
          <a:ln w="9525">
            <a:solidFill>
              <a:schemeClr val="tx1"/>
            </a:solidFill>
            <a:miter lim="800000"/>
            <a:headEnd/>
            <a:tailEnd/>
          </a:ln>
        </p:spPr>
      </p:cxnSp>
      <p:cxnSp>
        <p:nvCxnSpPr>
          <p:cNvPr id="54289" name="AutoShape 18"/>
          <p:cNvCxnSpPr>
            <a:cxnSpLocks noChangeShapeType="1"/>
            <a:stCxn id="54279" idx="4"/>
            <a:endCxn id="54282" idx="6"/>
          </p:cNvCxnSpPr>
          <p:nvPr/>
        </p:nvCxnSpPr>
        <p:spPr bwMode="auto">
          <a:xfrm flipH="1">
            <a:off x="2384747" y="2491408"/>
            <a:ext cx="3619500" cy="2667000"/>
          </a:xfrm>
          <a:prstGeom prst="straightConnector1">
            <a:avLst/>
          </a:prstGeom>
          <a:noFill/>
          <a:ln w="9525">
            <a:solidFill>
              <a:schemeClr val="tx1"/>
            </a:solidFill>
            <a:miter lim="800000"/>
            <a:headEnd/>
            <a:tailEnd/>
          </a:ln>
        </p:spPr>
      </p:cxnSp>
      <p:cxnSp>
        <p:nvCxnSpPr>
          <p:cNvPr id="54290" name="AutoShape 19"/>
          <p:cNvCxnSpPr>
            <a:cxnSpLocks noChangeShapeType="1"/>
            <a:stCxn id="54279" idx="3"/>
            <a:endCxn id="54283" idx="7"/>
          </p:cNvCxnSpPr>
          <p:nvPr/>
        </p:nvCxnSpPr>
        <p:spPr bwMode="auto">
          <a:xfrm flipH="1">
            <a:off x="2306960" y="2402508"/>
            <a:ext cx="3508375" cy="635000"/>
          </a:xfrm>
          <a:prstGeom prst="straightConnector1">
            <a:avLst/>
          </a:prstGeom>
          <a:noFill/>
          <a:ln w="9525">
            <a:solidFill>
              <a:schemeClr val="tx1"/>
            </a:solidFill>
            <a:miter lim="800000"/>
            <a:headEnd/>
            <a:tailEnd/>
          </a:ln>
        </p:spPr>
      </p:cxnSp>
      <p:cxnSp>
        <p:nvCxnSpPr>
          <p:cNvPr id="54291" name="AutoShape 20"/>
          <p:cNvCxnSpPr>
            <a:cxnSpLocks noChangeShapeType="1"/>
            <a:stCxn id="54278" idx="4"/>
            <a:endCxn id="54277" idx="0"/>
          </p:cNvCxnSpPr>
          <p:nvPr/>
        </p:nvCxnSpPr>
        <p:spPr bwMode="auto">
          <a:xfrm>
            <a:off x="7680647" y="3558208"/>
            <a:ext cx="0" cy="1295400"/>
          </a:xfrm>
          <a:prstGeom prst="straightConnector1">
            <a:avLst/>
          </a:prstGeom>
          <a:noFill/>
          <a:ln w="9525">
            <a:solidFill>
              <a:schemeClr val="tx1"/>
            </a:solidFill>
            <a:miter lim="800000"/>
            <a:headEnd/>
            <a:tailEnd/>
          </a:ln>
        </p:spPr>
      </p:cxnSp>
      <p:cxnSp>
        <p:nvCxnSpPr>
          <p:cNvPr id="54292" name="AutoShape 21"/>
          <p:cNvCxnSpPr>
            <a:cxnSpLocks noChangeShapeType="1"/>
            <a:stCxn id="54278" idx="3"/>
            <a:endCxn id="54280" idx="7"/>
          </p:cNvCxnSpPr>
          <p:nvPr/>
        </p:nvCxnSpPr>
        <p:spPr bwMode="auto">
          <a:xfrm flipH="1">
            <a:off x="6116960" y="3469308"/>
            <a:ext cx="1374775" cy="2235200"/>
          </a:xfrm>
          <a:prstGeom prst="straightConnector1">
            <a:avLst/>
          </a:prstGeom>
          <a:noFill/>
          <a:ln w="9525">
            <a:solidFill>
              <a:schemeClr val="tx1"/>
            </a:solidFill>
            <a:miter lim="800000"/>
            <a:headEnd/>
            <a:tailEnd/>
          </a:ln>
        </p:spPr>
      </p:cxnSp>
      <p:cxnSp>
        <p:nvCxnSpPr>
          <p:cNvPr id="54293" name="AutoShape 22"/>
          <p:cNvCxnSpPr>
            <a:cxnSpLocks noChangeShapeType="1"/>
            <a:stCxn id="54278" idx="2"/>
            <a:endCxn id="54283" idx="6"/>
          </p:cNvCxnSpPr>
          <p:nvPr/>
        </p:nvCxnSpPr>
        <p:spPr bwMode="auto">
          <a:xfrm flipH="1">
            <a:off x="2384747" y="3253408"/>
            <a:ext cx="5029200" cy="0"/>
          </a:xfrm>
          <a:prstGeom prst="straightConnector1">
            <a:avLst/>
          </a:prstGeom>
          <a:noFill/>
          <a:ln w="9525">
            <a:solidFill>
              <a:schemeClr val="tx1"/>
            </a:solidFill>
            <a:miter lim="800000"/>
            <a:headEnd/>
            <a:tailEnd/>
          </a:ln>
        </p:spPr>
      </p:cxnSp>
      <p:cxnSp>
        <p:nvCxnSpPr>
          <p:cNvPr id="54294" name="AutoShape 23"/>
          <p:cNvCxnSpPr>
            <a:cxnSpLocks noChangeShapeType="1"/>
            <a:stCxn id="54280" idx="2"/>
            <a:endCxn id="54281" idx="6"/>
          </p:cNvCxnSpPr>
          <p:nvPr/>
        </p:nvCxnSpPr>
        <p:spPr bwMode="auto">
          <a:xfrm flipH="1">
            <a:off x="4137347" y="5920408"/>
            <a:ext cx="1524000" cy="0"/>
          </a:xfrm>
          <a:prstGeom prst="straightConnector1">
            <a:avLst/>
          </a:prstGeom>
          <a:noFill/>
          <a:ln w="9525">
            <a:solidFill>
              <a:schemeClr val="tx1"/>
            </a:solidFill>
            <a:miter lim="800000"/>
            <a:headEnd/>
            <a:tailEnd/>
          </a:ln>
        </p:spPr>
      </p:cxnSp>
      <p:cxnSp>
        <p:nvCxnSpPr>
          <p:cNvPr id="54295" name="AutoShape 24"/>
          <p:cNvCxnSpPr>
            <a:cxnSpLocks noChangeShapeType="1"/>
            <a:stCxn id="54280" idx="1"/>
            <a:endCxn id="54283" idx="5"/>
          </p:cNvCxnSpPr>
          <p:nvPr/>
        </p:nvCxnSpPr>
        <p:spPr bwMode="auto">
          <a:xfrm flipH="1" flipV="1">
            <a:off x="2306960" y="3469308"/>
            <a:ext cx="3432175" cy="2235200"/>
          </a:xfrm>
          <a:prstGeom prst="straightConnector1">
            <a:avLst/>
          </a:prstGeom>
          <a:noFill/>
          <a:ln w="9525">
            <a:solidFill>
              <a:schemeClr val="tx1"/>
            </a:solidFill>
            <a:miter lim="800000"/>
            <a:headEnd/>
            <a:tailEnd/>
          </a:ln>
        </p:spPr>
      </p:cxnSp>
      <p:cxnSp>
        <p:nvCxnSpPr>
          <p:cNvPr id="54296" name="AutoShape 25"/>
          <p:cNvCxnSpPr>
            <a:cxnSpLocks noChangeShapeType="1"/>
            <a:stCxn id="54280" idx="6"/>
            <a:endCxn id="54277" idx="3"/>
          </p:cNvCxnSpPr>
          <p:nvPr/>
        </p:nvCxnSpPr>
        <p:spPr bwMode="auto">
          <a:xfrm flipV="1">
            <a:off x="6194747" y="5374308"/>
            <a:ext cx="1296988" cy="546100"/>
          </a:xfrm>
          <a:prstGeom prst="straightConnector1">
            <a:avLst/>
          </a:prstGeom>
          <a:noFill/>
          <a:ln w="9525">
            <a:solidFill>
              <a:schemeClr val="tx1"/>
            </a:solidFill>
            <a:miter lim="800000"/>
            <a:headEnd/>
            <a:tailEnd/>
          </a:ln>
        </p:spPr>
      </p:cxnSp>
      <p:cxnSp>
        <p:nvCxnSpPr>
          <p:cNvPr id="54297" name="AutoShape 26"/>
          <p:cNvCxnSpPr>
            <a:cxnSpLocks noChangeShapeType="1"/>
            <a:stCxn id="54277" idx="2"/>
            <a:endCxn id="54281" idx="7"/>
          </p:cNvCxnSpPr>
          <p:nvPr/>
        </p:nvCxnSpPr>
        <p:spPr bwMode="auto">
          <a:xfrm flipH="1">
            <a:off x="4059560" y="5158408"/>
            <a:ext cx="3354387" cy="546100"/>
          </a:xfrm>
          <a:prstGeom prst="straightConnector1">
            <a:avLst/>
          </a:prstGeom>
          <a:noFill/>
          <a:ln w="9525">
            <a:solidFill>
              <a:schemeClr val="tx1"/>
            </a:solidFill>
            <a:miter lim="800000"/>
            <a:headEnd/>
            <a:tailEnd/>
          </a:ln>
        </p:spPr>
      </p:cxnSp>
      <p:cxnSp>
        <p:nvCxnSpPr>
          <p:cNvPr id="54298" name="AutoShape 27"/>
          <p:cNvCxnSpPr>
            <a:cxnSpLocks noChangeShapeType="1"/>
            <a:stCxn id="54282" idx="0"/>
            <a:endCxn id="54283" idx="4"/>
          </p:cNvCxnSpPr>
          <p:nvPr/>
        </p:nvCxnSpPr>
        <p:spPr bwMode="auto">
          <a:xfrm flipV="1">
            <a:off x="2118047" y="3558208"/>
            <a:ext cx="0" cy="1295400"/>
          </a:xfrm>
          <a:prstGeom prst="straightConnector1">
            <a:avLst/>
          </a:prstGeom>
          <a:noFill/>
          <a:ln w="9525">
            <a:solidFill>
              <a:schemeClr val="tx1"/>
            </a:solidFill>
            <a:miter lim="800000"/>
            <a:headEnd/>
            <a:tailEnd/>
          </a:ln>
        </p:spPr>
      </p:cxnSp>
      <p:cxnSp>
        <p:nvCxnSpPr>
          <p:cNvPr id="54299" name="AutoShape 28"/>
          <p:cNvCxnSpPr>
            <a:cxnSpLocks noChangeShapeType="1"/>
            <a:stCxn id="54281" idx="2"/>
            <a:endCxn id="54282" idx="5"/>
          </p:cNvCxnSpPr>
          <p:nvPr/>
        </p:nvCxnSpPr>
        <p:spPr bwMode="auto">
          <a:xfrm flipH="1" flipV="1">
            <a:off x="2306960" y="5374308"/>
            <a:ext cx="1296987" cy="546100"/>
          </a:xfrm>
          <a:prstGeom prst="straightConnector1">
            <a:avLst/>
          </a:prstGeom>
          <a:noFill/>
          <a:ln w="9525">
            <a:solidFill>
              <a:schemeClr val="tx1"/>
            </a:solidFill>
            <a:miter lim="800000"/>
            <a:headEnd/>
            <a:tailEnd/>
          </a:ln>
        </p:spPr>
      </p:cxnSp>
    </p:spTree>
    <p:extLst>
      <p:ext uri="{BB962C8B-B14F-4D97-AF65-F5344CB8AC3E}">
        <p14:creationId xmlns:p14="http://schemas.microsoft.com/office/powerpoint/2010/main" val="2067716957"/>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4"/>
          <p:cNvSpPr>
            <a:spLocks noGrp="1" noChangeArrowheads="1"/>
          </p:cNvSpPr>
          <p:nvPr>
            <p:ph type="title" idx="4294967295"/>
          </p:nvPr>
        </p:nvSpPr>
        <p:spPr>
          <a:xfrm>
            <a:off x="-180528" y="711101"/>
            <a:ext cx="8686800" cy="701675"/>
          </a:xfrm>
        </p:spPr>
        <p:txBody>
          <a:bodyPr/>
          <a:lstStyle/>
          <a:p>
            <a:pPr algn="r" eaLnBrk="1" hangingPunct="1"/>
            <a:r>
              <a:rPr lang="en-US" sz="4000" b="1" dirty="0" smtClean="0">
                <a:latin typeface="Comic Sans MS" pitchFamily="66" charset="0"/>
              </a:rPr>
              <a:t>Signal Problem - (constraints)</a:t>
            </a:r>
          </a:p>
        </p:txBody>
      </p:sp>
      <p:sp>
        <p:nvSpPr>
          <p:cNvPr id="21510" name="Text Box 6"/>
          <p:cNvSpPr txBox="1">
            <a:spLocks noChangeArrowheads="1"/>
          </p:cNvSpPr>
          <p:nvPr/>
        </p:nvSpPr>
        <p:spPr bwMode="auto">
          <a:xfrm>
            <a:off x="1635572" y="1533377"/>
            <a:ext cx="4745210" cy="867930"/>
          </a:xfrm>
          <a:prstGeom prst="rect">
            <a:avLst/>
          </a:prstGeom>
          <a:noFill/>
          <a:ln w="9525">
            <a:noFill/>
            <a:miter lim="800000"/>
            <a:headEnd/>
            <a:tailEnd/>
          </a:ln>
        </p:spPr>
        <p:txBody>
          <a:bodyPr wrap="none">
            <a:spAutoFit/>
          </a:bodyPr>
          <a:lstStyle/>
          <a:p>
            <a:pPr>
              <a:lnSpc>
                <a:spcPct val="140000"/>
              </a:lnSpc>
              <a:buFontTx/>
              <a:buChar char="•"/>
            </a:pPr>
            <a:r>
              <a:rPr lang="en-US" sz="3600" dirty="0">
                <a:solidFill>
                  <a:srgbClr val="C00000"/>
                </a:solidFill>
              </a:rPr>
              <a:t> Minimum waiting time</a:t>
            </a:r>
          </a:p>
        </p:txBody>
      </p:sp>
      <p:sp>
        <p:nvSpPr>
          <p:cNvPr id="21511" name="Text Box 7"/>
          <p:cNvSpPr txBox="1">
            <a:spLocks noChangeArrowheads="1"/>
          </p:cNvSpPr>
          <p:nvPr/>
        </p:nvSpPr>
        <p:spPr bwMode="auto">
          <a:xfrm>
            <a:off x="1635572" y="2312839"/>
            <a:ext cx="6570710" cy="757130"/>
          </a:xfrm>
          <a:prstGeom prst="rect">
            <a:avLst/>
          </a:prstGeom>
          <a:noFill/>
          <a:ln w="9525">
            <a:noFill/>
            <a:miter lim="800000"/>
            <a:headEnd/>
            <a:tailEnd/>
          </a:ln>
        </p:spPr>
        <p:txBody>
          <a:bodyPr wrap="none">
            <a:spAutoFit/>
          </a:bodyPr>
          <a:lstStyle/>
          <a:p>
            <a:pPr>
              <a:lnSpc>
                <a:spcPct val="120000"/>
              </a:lnSpc>
              <a:buFontTx/>
              <a:buChar char="•"/>
            </a:pPr>
            <a:r>
              <a:rPr lang="en-US" sz="3600" dirty="0">
                <a:solidFill>
                  <a:srgbClr val="C00000"/>
                </a:solidFill>
              </a:rPr>
              <a:t> Sufficient (minimum) </a:t>
            </a:r>
            <a:r>
              <a:rPr lang="en-US" sz="3600" strike="sngStrike" dirty="0">
                <a:solidFill>
                  <a:srgbClr val="C00000"/>
                </a:solidFill>
              </a:rPr>
              <a:t>green</a:t>
            </a:r>
            <a:r>
              <a:rPr lang="en-US" sz="3600" dirty="0">
                <a:solidFill>
                  <a:srgbClr val="C00000"/>
                </a:solidFill>
              </a:rPr>
              <a:t> time</a:t>
            </a:r>
          </a:p>
        </p:txBody>
      </p:sp>
      <p:sp>
        <p:nvSpPr>
          <p:cNvPr id="21512" name="Text Box 8"/>
          <p:cNvSpPr txBox="1">
            <a:spLocks noChangeArrowheads="1"/>
          </p:cNvSpPr>
          <p:nvPr/>
        </p:nvSpPr>
        <p:spPr bwMode="auto">
          <a:xfrm>
            <a:off x="1635572" y="2917677"/>
            <a:ext cx="4463081" cy="812530"/>
          </a:xfrm>
          <a:prstGeom prst="rect">
            <a:avLst/>
          </a:prstGeom>
          <a:noFill/>
          <a:ln w="9525">
            <a:noFill/>
            <a:miter lim="800000"/>
            <a:headEnd/>
            <a:tailEnd/>
          </a:ln>
        </p:spPr>
        <p:txBody>
          <a:bodyPr wrap="none">
            <a:spAutoFit/>
          </a:bodyPr>
          <a:lstStyle/>
          <a:p>
            <a:pPr>
              <a:lnSpc>
                <a:spcPct val="130000"/>
              </a:lnSpc>
              <a:buFontTx/>
              <a:buChar char="•"/>
            </a:pPr>
            <a:r>
              <a:rPr lang="en-US" sz="3600">
                <a:solidFill>
                  <a:srgbClr val="C00000"/>
                </a:solidFill>
              </a:rPr>
              <a:t> Maximum green time</a:t>
            </a:r>
          </a:p>
        </p:txBody>
      </p:sp>
      <p:sp>
        <p:nvSpPr>
          <p:cNvPr id="21513" name="Text Box 9"/>
          <p:cNvSpPr txBox="1">
            <a:spLocks noChangeArrowheads="1"/>
          </p:cNvSpPr>
          <p:nvPr/>
        </p:nvSpPr>
        <p:spPr bwMode="auto">
          <a:xfrm>
            <a:off x="1627635" y="3693964"/>
            <a:ext cx="4924425" cy="646113"/>
          </a:xfrm>
          <a:prstGeom prst="rect">
            <a:avLst/>
          </a:prstGeom>
          <a:noFill/>
          <a:ln w="9525">
            <a:noFill/>
            <a:miter lim="800000"/>
            <a:headEnd/>
            <a:tailEnd/>
          </a:ln>
        </p:spPr>
        <p:txBody>
          <a:bodyPr wrap="none">
            <a:spAutoFit/>
          </a:bodyPr>
          <a:lstStyle/>
          <a:p>
            <a:pPr>
              <a:buFontTx/>
              <a:buChar char="•"/>
            </a:pPr>
            <a:r>
              <a:rPr lang="en-US" sz="3600">
                <a:solidFill>
                  <a:srgbClr val="C00000"/>
                </a:solidFill>
              </a:rPr>
              <a:t> Single queue (unitizing)</a:t>
            </a:r>
          </a:p>
        </p:txBody>
      </p:sp>
      <p:sp>
        <p:nvSpPr>
          <p:cNvPr id="21514" name="Text Box 10"/>
          <p:cNvSpPr txBox="1">
            <a:spLocks noChangeArrowheads="1"/>
          </p:cNvSpPr>
          <p:nvPr/>
        </p:nvSpPr>
        <p:spPr bwMode="auto">
          <a:xfrm>
            <a:off x="1635572" y="4379764"/>
            <a:ext cx="4040188" cy="646113"/>
          </a:xfrm>
          <a:prstGeom prst="rect">
            <a:avLst/>
          </a:prstGeom>
          <a:noFill/>
          <a:ln w="9525">
            <a:noFill/>
            <a:miter lim="800000"/>
            <a:headEnd/>
            <a:tailEnd/>
          </a:ln>
        </p:spPr>
        <p:txBody>
          <a:bodyPr wrap="none">
            <a:spAutoFit/>
          </a:bodyPr>
          <a:lstStyle/>
          <a:p>
            <a:pPr>
              <a:buFontTx/>
              <a:buChar char="•"/>
            </a:pPr>
            <a:r>
              <a:rPr lang="en-US" sz="3600">
                <a:solidFill>
                  <a:srgbClr val="C00000"/>
                </a:solidFill>
              </a:rPr>
              <a:t> Pedestrian crossing</a:t>
            </a:r>
          </a:p>
        </p:txBody>
      </p:sp>
      <p:sp>
        <p:nvSpPr>
          <p:cNvPr id="21515" name="Text Box 11"/>
          <p:cNvSpPr txBox="1">
            <a:spLocks noChangeArrowheads="1"/>
          </p:cNvSpPr>
          <p:nvPr/>
        </p:nvSpPr>
        <p:spPr bwMode="auto">
          <a:xfrm>
            <a:off x="1635572" y="5065564"/>
            <a:ext cx="3335338" cy="646113"/>
          </a:xfrm>
          <a:prstGeom prst="rect">
            <a:avLst/>
          </a:prstGeom>
          <a:noFill/>
          <a:ln w="9525">
            <a:noFill/>
            <a:miter lim="800000"/>
            <a:headEnd/>
            <a:tailEnd/>
          </a:ln>
        </p:spPr>
        <p:txBody>
          <a:bodyPr wrap="none">
            <a:spAutoFit/>
          </a:bodyPr>
          <a:lstStyle/>
          <a:p>
            <a:pPr>
              <a:buFontTx/>
              <a:buChar char="•"/>
            </a:pPr>
            <a:r>
              <a:rPr lang="en-US" sz="3600">
                <a:solidFill>
                  <a:srgbClr val="C00000"/>
                </a:solidFill>
              </a:rPr>
              <a:t> Need for Fuzzy</a:t>
            </a:r>
          </a:p>
        </p:txBody>
      </p:sp>
      <p:sp>
        <p:nvSpPr>
          <p:cNvPr id="21516" name="Text Box 12"/>
          <p:cNvSpPr txBox="1">
            <a:spLocks noChangeArrowheads="1"/>
          </p:cNvSpPr>
          <p:nvPr/>
        </p:nvSpPr>
        <p:spPr bwMode="auto">
          <a:xfrm>
            <a:off x="1635572" y="5675164"/>
            <a:ext cx="5775325" cy="646113"/>
          </a:xfrm>
          <a:prstGeom prst="rect">
            <a:avLst/>
          </a:prstGeom>
          <a:noFill/>
          <a:ln w="9525">
            <a:noFill/>
            <a:miter lim="800000"/>
            <a:headEnd/>
            <a:tailEnd/>
          </a:ln>
        </p:spPr>
        <p:txBody>
          <a:bodyPr wrap="none">
            <a:spAutoFit/>
          </a:bodyPr>
          <a:lstStyle/>
          <a:p>
            <a:pPr>
              <a:buFontTx/>
              <a:buChar char="•"/>
            </a:pPr>
            <a:r>
              <a:rPr lang="en-US" sz="3600">
                <a:solidFill>
                  <a:srgbClr val="C00000"/>
                </a:solidFill>
              </a:rPr>
              <a:t> Each intersection is different</a:t>
            </a:r>
          </a:p>
        </p:txBody>
      </p:sp>
    </p:spTree>
    <p:extLst>
      <p:ext uri="{BB962C8B-B14F-4D97-AF65-F5344CB8AC3E}">
        <p14:creationId xmlns:p14="http://schemas.microsoft.com/office/powerpoint/2010/main" val="642062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additive="base">
                                        <p:cTn id="7" dur="500" fill="hold"/>
                                        <p:tgtEl>
                                          <p:spTgt spid="21510"/>
                                        </p:tgtEl>
                                        <p:attrNameLst>
                                          <p:attrName>ppt_x</p:attrName>
                                        </p:attrNameLst>
                                      </p:cBhvr>
                                      <p:tavLst>
                                        <p:tav tm="0">
                                          <p:val>
                                            <p:strVal val="1+#ppt_w/2"/>
                                          </p:val>
                                        </p:tav>
                                        <p:tav tm="100000">
                                          <p:val>
                                            <p:strVal val="#ppt_x"/>
                                          </p:val>
                                        </p:tav>
                                      </p:tavLst>
                                    </p:anim>
                                    <p:anim calcmode="lin" valueType="num">
                                      <p:cBhvr additive="base">
                                        <p:cTn id="8" dur="500" fill="hold"/>
                                        <p:tgtEl>
                                          <p:spTgt spid="215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1511"/>
                                        </p:tgtEl>
                                        <p:attrNameLst>
                                          <p:attrName>style.visibility</p:attrName>
                                        </p:attrNameLst>
                                      </p:cBhvr>
                                      <p:to>
                                        <p:strVal val="visible"/>
                                      </p:to>
                                    </p:set>
                                    <p:anim calcmode="lin" valueType="num">
                                      <p:cBhvr additive="base">
                                        <p:cTn id="13" dur="500" fill="hold"/>
                                        <p:tgtEl>
                                          <p:spTgt spid="21511"/>
                                        </p:tgtEl>
                                        <p:attrNameLst>
                                          <p:attrName>ppt_x</p:attrName>
                                        </p:attrNameLst>
                                      </p:cBhvr>
                                      <p:tavLst>
                                        <p:tav tm="0">
                                          <p:val>
                                            <p:strVal val="1+#ppt_w/2"/>
                                          </p:val>
                                        </p:tav>
                                        <p:tav tm="100000">
                                          <p:val>
                                            <p:strVal val="#ppt_x"/>
                                          </p:val>
                                        </p:tav>
                                      </p:tavLst>
                                    </p:anim>
                                    <p:anim calcmode="lin" valueType="num">
                                      <p:cBhvr additive="base">
                                        <p:cTn id="14" dur="500" fill="hold"/>
                                        <p:tgtEl>
                                          <p:spTgt spid="215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512"/>
                                        </p:tgtEl>
                                        <p:attrNameLst>
                                          <p:attrName>style.visibility</p:attrName>
                                        </p:attrNameLst>
                                      </p:cBhvr>
                                      <p:to>
                                        <p:strVal val="visible"/>
                                      </p:to>
                                    </p:set>
                                    <p:anim calcmode="lin" valueType="num">
                                      <p:cBhvr additive="base">
                                        <p:cTn id="19" dur="500" fill="hold"/>
                                        <p:tgtEl>
                                          <p:spTgt spid="21512"/>
                                        </p:tgtEl>
                                        <p:attrNameLst>
                                          <p:attrName>ppt_x</p:attrName>
                                        </p:attrNameLst>
                                      </p:cBhvr>
                                      <p:tavLst>
                                        <p:tav tm="0">
                                          <p:val>
                                            <p:strVal val="1+#ppt_w/2"/>
                                          </p:val>
                                        </p:tav>
                                        <p:tav tm="100000">
                                          <p:val>
                                            <p:strVal val="#ppt_x"/>
                                          </p:val>
                                        </p:tav>
                                      </p:tavLst>
                                    </p:anim>
                                    <p:anim calcmode="lin" valueType="num">
                                      <p:cBhvr additive="base">
                                        <p:cTn id="20" dur="500" fill="hold"/>
                                        <p:tgtEl>
                                          <p:spTgt spid="215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513"/>
                                        </p:tgtEl>
                                        <p:attrNameLst>
                                          <p:attrName>style.visibility</p:attrName>
                                        </p:attrNameLst>
                                      </p:cBhvr>
                                      <p:to>
                                        <p:strVal val="visible"/>
                                      </p:to>
                                    </p:set>
                                    <p:anim calcmode="lin" valueType="num">
                                      <p:cBhvr additive="base">
                                        <p:cTn id="25" dur="500" fill="hold"/>
                                        <p:tgtEl>
                                          <p:spTgt spid="21513"/>
                                        </p:tgtEl>
                                        <p:attrNameLst>
                                          <p:attrName>ppt_x</p:attrName>
                                        </p:attrNameLst>
                                      </p:cBhvr>
                                      <p:tavLst>
                                        <p:tav tm="0">
                                          <p:val>
                                            <p:strVal val="1+#ppt_w/2"/>
                                          </p:val>
                                        </p:tav>
                                        <p:tav tm="100000">
                                          <p:val>
                                            <p:strVal val="#ppt_x"/>
                                          </p:val>
                                        </p:tav>
                                      </p:tavLst>
                                    </p:anim>
                                    <p:anim calcmode="lin" valueType="num">
                                      <p:cBhvr additive="base">
                                        <p:cTn id="26" dur="500" fill="hold"/>
                                        <p:tgtEl>
                                          <p:spTgt spid="2151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514"/>
                                        </p:tgtEl>
                                        <p:attrNameLst>
                                          <p:attrName>style.visibility</p:attrName>
                                        </p:attrNameLst>
                                      </p:cBhvr>
                                      <p:to>
                                        <p:strVal val="visible"/>
                                      </p:to>
                                    </p:set>
                                    <p:anim calcmode="lin" valueType="num">
                                      <p:cBhvr additive="base">
                                        <p:cTn id="31" dur="500" fill="hold"/>
                                        <p:tgtEl>
                                          <p:spTgt spid="21514"/>
                                        </p:tgtEl>
                                        <p:attrNameLst>
                                          <p:attrName>ppt_x</p:attrName>
                                        </p:attrNameLst>
                                      </p:cBhvr>
                                      <p:tavLst>
                                        <p:tav tm="0">
                                          <p:val>
                                            <p:strVal val="1+#ppt_w/2"/>
                                          </p:val>
                                        </p:tav>
                                        <p:tav tm="100000">
                                          <p:val>
                                            <p:strVal val="#ppt_x"/>
                                          </p:val>
                                        </p:tav>
                                      </p:tavLst>
                                    </p:anim>
                                    <p:anim calcmode="lin" valueType="num">
                                      <p:cBhvr additive="base">
                                        <p:cTn id="32" dur="500" fill="hold"/>
                                        <p:tgtEl>
                                          <p:spTgt spid="215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1515"/>
                                        </p:tgtEl>
                                        <p:attrNameLst>
                                          <p:attrName>style.visibility</p:attrName>
                                        </p:attrNameLst>
                                      </p:cBhvr>
                                      <p:to>
                                        <p:strVal val="visible"/>
                                      </p:to>
                                    </p:set>
                                    <p:anim calcmode="lin" valueType="num">
                                      <p:cBhvr additive="base">
                                        <p:cTn id="37" dur="500" fill="hold"/>
                                        <p:tgtEl>
                                          <p:spTgt spid="21515"/>
                                        </p:tgtEl>
                                        <p:attrNameLst>
                                          <p:attrName>ppt_x</p:attrName>
                                        </p:attrNameLst>
                                      </p:cBhvr>
                                      <p:tavLst>
                                        <p:tav tm="0">
                                          <p:val>
                                            <p:strVal val="1+#ppt_w/2"/>
                                          </p:val>
                                        </p:tav>
                                        <p:tav tm="100000">
                                          <p:val>
                                            <p:strVal val="#ppt_x"/>
                                          </p:val>
                                        </p:tav>
                                      </p:tavLst>
                                    </p:anim>
                                    <p:anim calcmode="lin" valueType="num">
                                      <p:cBhvr additive="base">
                                        <p:cTn id="38" dur="500" fill="hold"/>
                                        <p:tgtEl>
                                          <p:spTgt spid="2151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1516"/>
                                        </p:tgtEl>
                                        <p:attrNameLst>
                                          <p:attrName>style.visibility</p:attrName>
                                        </p:attrNameLst>
                                      </p:cBhvr>
                                      <p:to>
                                        <p:strVal val="visible"/>
                                      </p:to>
                                    </p:set>
                                    <p:anim calcmode="lin" valueType="num">
                                      <p:cBhvr additive="base">
                                        <p:cTn id="43" dur="500" fill="hold"/>
                                        <p:tgtEl>
                                          <p:spTgt spid="21516"/>
                                        </p:tgtEl>
                                        <p:attrNameLst>
                                          <p:attrName>ppt_x</p:attrName>
                                        </p:attrNameLst>
                                      </p:cBhvr>
                                      <p:tavLst>
                                        <p:tav tm="0">
                                          <p:val>
                                            <p:strVal val="1+#ppt_w/2"/>
                                          </p:val>
                                        </p:tav>
                                        <p:tav tm="100000">
                                          <p:val>
                                            <p:strVal val="#ppt_x"/>
                                          </p:val>
                                        </p:tav>
                                      </p:tavLst>
                                    </p:anim>
                                    <p:anim calcmode="lin" valueType="num">
                                      <p:cBhvr additive="base">
                                        <p:cTn id="44" dur="500" fill="hold"/>
                                        <p:tgtEl>
                                          <p:spTgt spid="215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autoUpdateAnimBg="0"/>
      <p:bldP spid="21511" grpId="0" autoUpdateAnimBg="0"/>
      <p:bldP spid="21512" grpId="0" autoUpdateAnimBg="0"/>
      <p:bldP spid="21513" grpId="0" autoUpdateAnimBg="0"/>
      <p:bldP spid="21514" grpId="0" autoUpdateAnimBg="0"/>
      <p:bldP spid="21515" grpId="0" autoUpdateAnimBg="0"/>
      <p:bldP spid="21516"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1978025" y="2479675"/>
            <a:ext cx="184150" cy="646113"/>
          </a:xfrm>
          <a:prstGeom prst="rect">
            <a:avLst/>
          </a:prstGeom>
          <a:noFill/>
          <a:ln w="9525">
            <a:noFill/>
            <a:miter lim="800000"/>
            <a:headEnd/>
            <a:tailEnd/>
          </a:ln>
        </p:spPr>
        <p:txBody>
          <a:bodyPr wrap="none">
            <a:spAutoFit/>
          </a:bodyPr>
          <a:lstStyle/>
          <a:p>
            <a:endParaRPr lang="en-GB" sz="3600"/>
          </a:p>
        </p:txBody>
      </p:sp>
      <p:sp>
        <p:nvSpPr>
          <p:cNvPr id="58371" name="Rectangle 4"/>
          <p:cNvSpPr>
            <a:spLocks noGrp="1" noChangeArrowheads="1"/>
          </p:cNvSpPr>
          <p:nvPr>
            <p:ph type="title" idx="4294967295"/>
          </p:nvPr>
        </p:nvSpPr>
        <p:spPr>
          <a:xfrm>
            <a:off x="1766664" y="578768"/>
            <a:ext cx="5181600" cy="762000"/>
          </a:xfrm>
        </p:spPr>
        <p:txBody>
          <a:bodyPr/>
          <a:lstStyle/>
          <a:p>
            <a:pPr algn="ctr" eaLnBrk="1" hangingPunct="1"/>
            <a:r>
              <a:rPr lang="en-US" smtClean="0">
                <a:latin typeface="Comic Sans MS" pitchFamily="66" charset="0"/>
              </a:rPr>
              <a:t>Phases of Signal</a:t>
            </a:r>
          </a:p>
        </p:txBody>
      </p:sp>
      <p:sp>
        <p:nvSpPr>
          <p:cNvPr id="22533" name="Text Box 5"/>
          <p:cNvSpPr txBox="1">
            <a:spLocks noChangeArrowheads="1"/>
          </p:cNvSpPr>
          <p:nvPr/>
        </p:nvSpPr>
        <p:spPr bwMode="auto">
          <a:xfrm>
            <a:off x="636215" y="2898810"/>
            <a:ext cx="7896225" cy="1754326"/>
          </a:xfrm>
          <a:prstGeom prst="rect">
            <a:avLst/>
          </a:prstGeom>
          <a:noFill/>
          <a:ln w="9525">
            <a:noFill/>
            <a:miter lim="800000"/>
            <a:headEnd/>
            <a:tailEnd/>
          </a:ln>
        </p:spPr>
        <p:txBody>
          <a:bodyPr>
            <a:spAutoFit/>
          </a:bodyPr>
          <a:lstStyle/>
          <a:p>
            <a:pPr>
              <a:buFontTx/>
              <a:buChar char="•"/>
            </a:pPr>
            <a:r>
              <a:rPr lang="en-US" sz="3600" dirty="0"/>
              <a:t>   Signal timing for the green and the red     </a:t>
            </a:r>
          </a:p>
          <a:p>
            <a:r>
              <a:rPr lang="en-US" sz="3600" dirty="0"/>
              <a:t>     phase could be either predetermined or </a:t>
            </a:r>
          </a:p>
          <a:p>
            <a:r>
              <a:rPr lang="en-US" sz="3600" dirty="0"/>
              <a:t>     vehicle actuated</a:t>
            </a:r>
          </a:p>
        </p:txBody>
      </p:sp>
      <p:sp>
        <p:nvSpPr>
          <p:cNvPr id="22534" name="Text Box 6"/>
          <p:cNvSpPr txBox="1">
            <a:spLocks noChangeArrowheads="1"/>
          </p:cNvSpPr>
          <p:nvPr/>
        </p:nvSpPr>
        <p:spPr bwMode="auto">
          <a:xfrm>
            <a:off x="677019" y="1580599"/>
            <a:ext cx="7783413" cy="1200329"/>
          </a:xfrm>
          <a:prstGeom prst="rect">
            <a:avLst/>
          </a:prstGeom>
          <a:noFill/>
          <a:ln w="9525">
            <a:noFill/>
            <a:miter lim="800000"/>
            <a:headEnd/>
            <a:tailEnd/>
          </a:ln>
        </p:spPr>
        <p:txBody>
          <a:bodyPr wrap="none">
            <a:spAutoFit/>
          </a:bodyPr>
          <a:lstStyle/>
          <a:p>
            <a:pPr>
              <a:buFontTx/>
              <a:buChar char="•"/>
            </a:pPr>
            <a:r>
              <a:rPr lang="en-US" sz="3600" dirty="0"/>
              <a:t> </a:t>
            </a:r>
            <a:r>
              <a:rPr lang="en-US" sz="3600" dirty="0" smtClean="0"/>
              <a:t>  The </a:t>
            </a:r>
            <a:r>
              <a:rPr lang="en-US" sz="3600" dirty="0"/>
              <a:t>signal cycle will be  - </a:t>
            </a:r>
          </a:p>
          <a:p>
            <a:r>
              <a:rPr lang="en-US" sz="3600" dirty="0"/>
              <a:t>          </a:t>
            </a:r>
            <a:r>
              <a:rPr lang="en-US" sz="3600" dirty="0" smtClean="0"/>
              <a:t>&lt; </a:t>
            </a:r>
            <a:r>
              <a:rPr lang="en-US" sz="3600" dirty="0"/>
              <a:t>Red – Amber - Green – Amber &gt;</a:t>
            </a:r>
          </a:p>
        </p:txBody>
      </p:sp>
      <p:sp>
        <p:nvSpPr>
          <p:cNvPr id="22535" name="Text Box 7"/>
          <p:cNvSpPr txBox="1">
            <a:spLocks noChangeArrowheads="1"/>
          </p:cNvSpPr>
          <p:nvPr/>
        </p:nvSpPr>
        <p:spPr bwMode="auto">
          <a:xfrm>
            <a:off x="755576" y="4869160"/>
            <a:ext cx="7962900" cy="1200329"/>
          </a:xfrm>
          <a:prstGeom prst="rect">
            <a:avLst/>
          </a:prstGeom>
          <a:noFill/>
          <a:ln w="9525">
            <a:noFill/>
            <a:miter lim="800000"/>
            <a:headEnd/>
            <a:tailEnd/>
          </a:ln>
        </p:spPr>
        <p:txBody>
          <a:bodyPr>
            <a:spAutoFit/>
          </a:bodyPr>
          <a:lstStyle/>
          <a:p>
            <a:pPr>
              <a:buFontTx/>
              <a:buChar char="•"/>
            </a:pPr>
            <a:r>
              <a:rPr lang="en-US" sz="3600" dirty="0"/>
              <a:t>   A terminal has two sets of separate  </a:t>
            </a:r>
          </a:p>
          <a:p>
            <a:r>
              <a:rPr lang="en-US" sz="3600" dirty="0"/>
              <a:t>    calculations for red and green timing</a:t>
            </a:r>
          </a:p>
        </p:txBody>
      </p:sp>
    </p:spTree>
    <p:extLst>
      <p:ext uri="{BB962C8B-B14F-4D97-AF65-F5344CB8AC3E}">
        <p14:creationId xmlns:p14="http://schemas.microsoft.com/office/powerpoint/2010/main" val="2327939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534"/>
                                        </p:tgtEl>
                                        <p:attrNameLst>
                                          <p:attrName>style.visibility</p:attrName>
                                        </p:attrNameLst>
                                      </p:cBhvr>
                                      <p:to>
                                        <p:strVal val="visible"/>
                                      </p:to>
                                    </p:set>
                                    <p:anim calcmode="lin" valueType="num">
                                      <p:cBhvr additive="base">
                                        <p:cTn id="7" dur="500" fill="hold"/>
                                        <p:tgtEl>
                                          <p:spTgt spid="22534"/>
                                        </p:tgtEl>
                                        <p:attrNameLst>
                                          <p:attrName>ppt_x</p:attrName>
                                        </p:attrNameLst>
                                      </p:cBhvr>
                                      <p:tavLst>
                                        <p:tav tm="0">
                                          <p:val>
                                            <p:strVal val="1+#ppt_w/2"/>
                                          </p:val>
                                        </p:tav>
                                        <p:tav tm="100000">
                                          <p:val>
                                            <p:strVal val="#ppt_x"/>
                                          </p:val>
                                        </p:tav>
                                      </p:tavLst>
                                    </p:anim>
                                    <p:anim calcmode="lin" valueType="num">
                                      <p:cBhvr additive="base">
                                        <p:cTn id="8" dur="500" fill="hold"/>
                                        <p:tgtEl>
                                          <p:spTgt spid="225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533"/>
                                        </p:tgtEl>
                                        <p:attrNameLst>
                                          <p:attrName>style.visibility</p:attrName>
                                        </p:attrNameLst>
                                      </p:cBhvr>
                                      <p:to>
                                        <p:strVal val="visible"/>
                                      </p:to>
                                    </p:set>
                                    <p:anim calcmode="lin" valueType="num">
                                      <p:cBhvr additive="base">
                                        <p:cTn id="13" dur="500" fill="hold"/>
                                        <p:tgtEl>
                                          <p:spTgt spid="22533"/>
                                        </p:tgtEl>
                                        <p:attrNameLst>
                                          <p:attrName>ppt_x</p:attrName>
                                        </p:attrNameLst>
                                      </p:cBhvr>
                                      <p:tavLst>
                                        <p:tav tm="0">
                                          <p:val>
                                            <p:strVal val="1+#ppt_w/2"/>
                                          </p:val>
                                        </p:tav>
                                        <p:tav tm="100000">
                                          <p:val>
                                            <p:strVal val="#ppt_x"/>
                                          </p:val>
                                        </p:tav>
                                      </p:tavLst>
                                    </p:anim>
                                    <p:anim calcmode="lin" valueType="num">
                                      <p:cBhvr additive="base">
                                        <p:cTn id="14" dur="500" fill="hold"/>
                                        <p:tgtEl>
                                          <p:spTgt spid="225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535"/>
                                        </p:tgtEl>
                                        <p:attrNameLst>
                                          <p:attrName>style.visibility</p:attrName>
                                        </p:attrNameLst>
                                      </p:cBhvr>
                                      <p:to>
                                        <p:strVal val="visible"/>
                                      </p:to>
                                    </p:set>
                                    <p:anim calcmode="lin" valueType="num">
                                      <p:cBhvr additive="base">
                                        <p:cTn id="19" dur="500" fill="hold"/>
                                        <p:tgtEl>
                                          <p:spTgt spid="22535"/>
                                        </p:tgtEl>
                                        <p:attrNameLst>
                                          <p:attrName>ppt_x</p:attrName>
                                        </p:attrNameLst>
                                      </p:cBhvr>
                                      <p:tavLst>
                                        <p:tav tm="0">
                                          <p:val>
                                            <p:strVal val="1+#ppt_w/2"/>
                                          </p:val>
                                        </p:tav>
                                        <p:tav tm="100000">
                                          <p:val>
                                            <p:strVal val="#ppt_x"/>
                                          </p:val>
                                        </p:tav>
                                      </p:tavLst>
                                    </p:anim>
                                    <p:anim calcmode="lin" valueType="num">
                                      <p:cBhvr additive="base">
                                        <p:cTn id="20"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utoUpdateAnimBg="0"/>
      <p:bldP spid="22534" grpId="0" autoUpdateAnimBg="0"/>
      <p:bldP spid="22535"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1026"/>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graphicFrame>
        <p:nvGraphicFramePr>
          <p:cNvPr id="6146" name="Object 2"/>
          <p:cNvGraphicFramePr>
            <a:graphicFrameLocks noChangeAspect="1"/>
          </p:cNvGraphicFramePr>
          <p:nvPr>
            <p:extLst>
              <p:ext uri="{D42A27DB-BD31-4B8C-83A1-F6EECF244321}">
                <p14:modId xmlns:p14="http://schemas.microsoft.com/office/powerpoint/2010/main" val="6916138"/>
              </p:ext>
            </p:extLst>
          </p:nvPr>
        </p:nvGraphicFramePr>
        <p:xfrm>
          <a:off x="603448" y="1412776"/>
          <a:ext cx="8001000" cy="5337175"/>
        </p:xfrm>
        <a:graphic>
          <a:graphicData uri="http://schemas.openxmlformats.org/presentationml/2006/ole">
            <mc:AlternateContent xmlns:mc="http://schemas.openxmlformats.org/markup-compatibility/2006">
              <mc:Choice xmlns:v="urn:schemas-microsoft-com:vml" Requires="v">
                <p:oleObj spid="_x0000_s8215" name="Chart" r:id="rId4" imgW="6096000" imgH="4067175" progId="MSGraph.Chart.8">
                  <p:embed followColorScheme="full"/>
                </p:oleObj>
              </mc:Choice>
              <mc:Fallback>
                <p:oleObj name="Chart" r:id="rId4" imgW="6096000" imgH="4067175" progId="MSGraph.Chart.8">
                  <p:embed followColorScheme="full"/>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448" y="1412776"/>
                        <a:ext cx="8001000" cy="533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9" name="Rectangle 1033"/>
          <p:cNvSpPr>
            <a:spLocks noGrp="1" noChangeArrowheads="1"/>
          </p:cNvSpPr>
          <p:nvPr>
            <p:ph type="title" idx="4294967295"/>
          </p:nvPr>
        </p:nvSpPr>
        <p:spPr>
          <a:xfrm>
            <a:off x="688032" y="565423"/>
            <a:ext cx="7772400" cy="1495425"/>
          </a:xfrm>
        </p:spPr>
        <p:txBody>
          <a:bodyPr/>
          <a:lstStyle/>
          <a:p>
            <a:pPr algn="ctr" eaLnBrk="1" hangingPunct="1"/>
            <a:r>
              <a:rPr lang="en-US" sz="3600" dirty="0" smtClean="0">
                <a:solidFill>
                  <a:srgbClr val="C00000"/>
                </a:solidFill>
              </a:rPr>
              <a:t>Data – Chennai Traffic Police (North)</a:t>
            </a:r>
            <a:br>
              <a:rPr lang="en-US" sz="3600" dirty="0" smtClean="0">
                <a:solidFill>
                  <a:srgbClr val="C00000"/>
                </a:solidFill>
              </a:rPr>
            </a:br>
            <a:r>
              <a:rPr lang="en-US" sz="2800" dirty="0" err="1" smtClean="0">
                <a:solidFill>
                  <a:srgbClr val="C00000"/>
                </a:solidFill>
              </a:rPr>
              <a:t>Chetpet</a:t>
            </a:r>
            <a:r>
              <a:rPr lang="en-US" sz="2800" dirty="0" smtClean="0">
                <a:solidFill>
                  <a:srgbClr val="C00000"/>
                </a:solidFill>
              </a:rPr>
              <a:t> point on 02.08.2006</a:t>
            </a:r>
            <a:br>
              <a:rPr lang="en-US" sz="2800" dirty="0" smtClean="0">
                <a:solidFill>
                  <a:srgbClr val="C00000"/>
                </a:solidFill>
              </a:rPr>
            </a:br>
            <a:r>
              <a:rPr lang="en-US" sz="2800" dirty="0" smtClean="0">
                <a:solidFill>
                  <a:srgbClr val="C00000"/>
                </a:solidFill>
              </a:rPr>
              <a:t> Sterling Road </a:t>
            </a:r>
            <a:r>
              <a:rPr lang="en-US" sz="2800" dirty="0" smtClean="0">
                <a:solidFill>
                  <a:srgbClr val="C00000"/>
                </a:solidFill>
                <a:sym typeface="Symbol" pitchFamily="18" charset="2"/>
              </a:rPr>
              <a:t>Mc </a:t>
            </a:r>
            <a:r>
              <a:rPr lang="en-US" sz="2800" dirty="0" err="1" smtClean="0">
                <a:solidFill>
                  <a:srgbClr val="C00000"/>
                </a:solidFill>
                <a:sym typeface="Symbol" pitchFamily="18" charset="2"/>
              </a:rPr>
              <a:t>Nicols</a:t>
            </a:r>
            <a:endParaRPr lang="en-US" sz="2800" dirty="0" smtClean="0">
              <a:solidFill>
                <a:srgbClr val="C00000"/>
              </a:solidFill>
              <a:sym typeface="Symbol" pitchFamily="18" charset="2"/>
            </a:endParaRPr>
          </a:p>
        </p:txBody>
      </p:sp>
    </p:spTree>
    <p:extLst>
      <p:ext uri="{BB962C8B-B14F-4D97-AF65-F5344CB8AC3E}">
        <p14:creationId xmlns:p14="http://schemas.microsoft.com/office/powerpoint/2010/main" val="991095870"/>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10"/>
          <p:cNvSpPr>
            <a:spLocks noGrp="1" noChangeArrowheads="1"/>
          </p:cNvSpPr>
          <p:nvPr>
            <p:ph type="title" idx="4294967295"/>
          </p:nvPr>
        </p:nvSpPr>
        <p:spPr>
          <a:xfrm>
            <a:off x="971600" y="294159"/>
            <a:ext cx="7416824" cy="1190625"/>
          </a:xfrm>
        </p:spPr>
        <p:txBody>
          <a:bodyPr/>
          <a:lstStyle/>
          <a:p>
            <a:pPr eaLnBrk="1" hangingPunct="1"/>
            <a:r>
              <a:rPr lang="en-US" sz="2800" smtClean="0">
                <a:latin typeface="Comic Sans MS" pitchFamily="66" charset="0"/>
              </a:rPr>
              <a:t>Time Function  - green time upper limit</a:t>
            </a:r>
          </a:p>
        </p:txBody>
      </p:sp>
      <p:sp>
        <p:nvSpPr>
          <p:cNvPr id="24600" name="Text Box 24"/>
          <p:cNvSpPr txBox="1">
            <a:spLocks noChangeArrowheads="1"/>
          </p:cNvSpPr>
          <p:nvPr/>
        </p:nvSpPr>
        <p:spPr bwMode="auto">
          <a:xfrm>
            <a:off x="755577" y="3287886"/>
            <a:ext cx="7632848" cy="1077218"/>
          </a:xfrm>
          <a:prstGeom prst="rect">
            <a:avLst/>
          </a:prstGeom>
          <a:noFill/>
          <a:ln w="9525">
            <a:noFill/>
            <a:miter lim="800000"/>
            <a:headEnd/>
            <a:tailEnd/>
          </a:ln>
        </p:spPr>
        <p:txBody>
          <a:bodyPr wrap="square">
            <a:spAutoFit/>
          </a:bodyPr>
          <a:lstStyle/>
          <a:p>
            <a:pPr>
              <a:buFontTx/>
              <a:buChar char="•"/>
            </a:pPr>
            <a:r>
              <a:rPr lang="en-US" sz="3200" dirty="0"/>
              <a:t> Traffic intensity could be considered as lean </a:t>
            </a:r>
            <a:endParaRPr lang="en-US" sz="3200" dirty="0" smtClean="0"/>
          </a:p>
          <a:p>
            <a:r>
              <a:rPr lang="en-US" sz="3200" dirty="0"/>
              <a:t>  </a:t>
            </a:r>
            <a:r>
              <a:rPr lang="en-US" sz="3200" dirty="0" smtClean="0"/>
              <a:t> or </a:t>
            </a:r>
            <a:r>
              <a:rPr lang="en-US" sz="3200" dirty="0"/>
              <a:t>heavy</a:t>
            </a:r>
          </a:p>
        </p:txBody>
      </p:sp>
      <p:sp>
        <p:nvSpPr>
          <p:cNvPr id="24601" name="Text Box 25"/>
          <p:cNvSpPr txBox="1">
            <a:spLocks noChangeArrowheads="1"/>
          </p:cNvSpPr>
          <p:nvPr/>
        </p:nvSpPr>
        <p:spPr bwMode="auto">
          <a:xfrm>
            <a:off x="755576" y="1794765"/>
            <a:ext cx="7920880" cy="1274195"/>
          </a:xfrm>
          <a:prstGeom prst="rect">
            <a:avLst/>
          </a:prstGeom>
          <a:noFill/>
          <a:ln w="9525">
            <a:noFill/>
            <a:miter lim="800000"/>
            <a:headEnd/>
            <a:tailEnd/>
          </a:ln>
        </p:spPr>
        <p:txBody>
          <a:bodyPr wrap="square">
            <a:spAutoFit/>
          </a:bodyPr>
          <a:lstStyle/>
          <a:p>
            <a:pPr>
              <a:lnSpc>
                <a:spcPct val="120000"/>
              </a:lnSpc>
              <a:buFontTx/>
              <a:buChar char="•"/>
            </a:pPr>
            <a:r>
              <a:rPr lang="en-US" sz="3200" dirty="0" smtClean="0"/>
              <a:t> The maximum duration for green signal </a:t>
            </a:r>
          </a:p>
          <a:p>
            <a:pPr>
              <a:lnSpc>
                <a:spcPct val="120000"/>
              </a:lnSpc>
            </a:pPr>
            <a:r>
              <a:rPr lang="en-US" sz="3200" dirty="0" smtClean="0"/>
              <a:t>   need to vary according to the traffic intensity </a:t>
            </a:r>
          </a:p>
        </p:txBody>
      </p:sp>
      <p:sp>
        <p:nvSpPr>
          <p:cNvPr id="24603" name="Text Box 27"/>
          <p:cNvSpPr txBox="1">
            <a:spLocks noChangeArrowheads="1"/>
          </p:cNvSpPr>
          <p:nvPr/>
        </p:nvSpPr>
        <p:spPr bwMode="auto">
          <a:xfrm>
            <a:off x="755577" y="4540250"/>
            <a:ext cx="7632848" cy="1274195"/>
          </a:xfrm>
          <a:prstGeom prst="rect">
            <a:avLst/>
          </a:prstGeom>
          <a:noFill/>
          <a:ln w="9525">
            <a:noFill/>
            <a:miter lim="800000"/>
            <a:headEnd/>
            <a:tailEnd/>
          </a:ln>
        </p:spPr>
        <p:txBody>
          <a:bodyPr wrap="square">
            <a:spAutoFit/>
          </a:bodyPr>
          <a:lstStyle/>
          <a:p>
            <a:pPr>
              <a:lnSpc>
                <a:spcPct val="120000"/>
              </a:lnSpc>
              <a:buFontTx/>
              <a:buChar char="•"/>
            </a:pPr>
            <a:r>
              <a:rPr lang="en-US" sz="3200" dirty="0"/>
              <a:t> The central limit theorem gives the upper </a:t>
            </a:r>
            <a:endParaRPr lang="en-US" sz="3200" dirty="0" smtClean="0"/>
          </a:p>
          <a:p>
            <a:pPr>
              <a:lnSpc>
                <a:spcPct val="120000"/>
              </a:lnSpc>
            </a:pPr>
            <a:r>
              <a:rPr lang="en-US" sz="3200" dirty="0"/>
              <a:t>  </a:t>
            </a:r>
            <a:r>
              <a:rPr lang="en-US" sz="3200" dirty="0" smtClean="0"/>
              <a:t> and lower limits </a:t>
            </a:r>
            <a:r>
              <a:rPr lang="en-US" sz="3200" dirty="0"/>
              <a:t>of the traffic intensity</a:t>
            </a:r>
          </a:p>
        </p:txBody>
      </p:sp>
    </p:spTree>
    <p:extLst>
      <p:ext uri="{BB962C8B-B14F-4D97-AF65-F5344CB8AC3E}">
        <p14:creationId xmlns:p14="http://schemas.microsoft.com/office/powerpoint/2010/main" val="12404446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4601"/>
                                        </p:tgtEl>
                                        <p:attrNameLst>
                                          <p:attrName>style.visibility</p:attrName>
                                        </p:attrNameLst>
                                      </p:cBhvr>
                                      <p:to>
                                        <p:strVal val="visible"/>
                                      </p:to>
                                    </p:set>
                                    <p:anim calcmode="lin" valueType="num">
                                      <p:cBhvr additive="base">
                                        <p:cTn id="7" dur="500" fill="hold"/>
                                        <p:tgtEl>
                                          <p:spTgt spid="24601"/>
                                        </p:tgtEl>
                                        <p:attrNameLst>
                                          <p:attrName>ppt_x</p:attrName>
                                        </p:attrNameLst>
                                      </p:cBhvr>
                                      <p:tavLst>
                                        <p:tav tm="0">
                                          <p:val>
                                            <p:strVal val="1+#ppt_w/2"/>
                                          </p:val>
                                        </p:tav>
                                        <p:tav tm="100000">
                                          <p:val>
                                            <p:strVal val="#ppt_x"/>
                                          </p:val>
                                        </p:tav>
                                      </p:tavLst>
                                    </p:anim>
                                    <p:anim calcmode="lin" valueType="num">
                                      <p:cBhvr additive="base">
                                        <p:cTn id="8" dur="500" fill="hold"/>
                                        <p:tgtEl>
                                          <p:spTgt spid="2460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4600"/>
                                        </p:tgtEl>
                                        <p:attrNameLst>
                                          <p:attrName>style.visibility</p:attrName>
                                        </p:attrNameLst>
                                      </p:cBhvr>
                                      <p:to>
                                        <p:strVal val="visible"/>
                                      </p:to>
                                    </p:set>
                                    <p:anim calcmode="lin" valueType="num">
                                      <p:cBhvr additive="base">
                                        <p:cTn id="13" dur="500" fill="hold"/>
                                        <p:tgtEl>
                                          <p:spTgt spid="24600"/>
                                        </p:tgtEl>
                                        <p:attrNameLst>
                                          <p:attrName>ppt_x</p:attrName>
                                        </p:attrNameLst>
                                      </p:cBhvr>
                                      <p:tavLst>
                                        <p:tav tm="0">
                                          <p:val>
                                            <p:strVal val="1+#ppt_w/2"/>
                                          </p:val>
                                        </p:tav>
                                        <p:tav tm="100000">
                                          <p:val>
                                            <p:strVal val="#ppt_x"/>
                                          </p:val>
                                        </p:tav>
                                      </p:tavLst>
                                    </p:anim>
                                    <p:anim calcmode="lin" valueType="num">
                                      <p:cBhvr additive="base">
                                        <p:cTn id="14" dur="500" fill="hold"/>
                                        <p:tgtEl>
                                          <p:spTgt spid="246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4603"/>
                                        </p:tgtEl>
                                        <p:attrNameLst>
                                          <p:attrName>style.visibility</p:attrName>
                                        </p:attrNameLst>
                                      </p:cBhvr>
                                      <p:to>
                                        <p:strVal val="visible"/>
                                      </p:to>
                                    </p:set>
                                    <p:anim calcmode="lin" valueType="num">
                                      <p:cBhvr additive="base">
                                        <p:cTn id="19" dur="500" fill="hold"/>
                                        <p:tgtEl>
                                          <p:spTgt spid="24603"/>
                                        </p:tgtEl>
                                        <p:attrNameLst>
                                          <p:attrName>ppt_x</p:attrName>
                                        </p:attrNameLst>
                                      </p:cBhvr>
                                      <p:tavLst>
                                        <p:tav tm="0">
                                          <p:val>
                                            <p:strVal val="1+#ppt_w/2"/>
                                          </p:val>
                                        </p:tav>
                                        <p:tav tm="100000">
                                          <p:val>
                                            <p:strVal val="#ppt_x"/>
                                          </p:val>
                                        </p:tav>
                                      </p:tavLst>
                                    </p:anim>
                                    <p:anim calcmode="lin" valueType="num">
                                      <p:cBhvr additive="base">
                                        <p:cTn id="20" dur="500" fill="hold"/>
                                        <p:tgtEl>
                                          <p:spTgt spid="246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00" grpId="0" autoUpdateAnimBg="0"/>
      <p:bldP spid="24601" grpId="0" autoUpdateAnimBg="0"/>
      <p:bldP spid="24603"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Text Box 6"/>
          <p:cNvSpPr txBox="1">
            <a:spLocks noChangeArrowheads="1"/>
          </p:cNvSpPr>
          <p:nvPr/>
        </p:nvSpPr>
        <p:spPr bwMode="auto">
          <a:xfrm>
            <a:off x="2476500" y="3352800"/>
            <a:ext cx="4078681" cy="2899255"/>
          </a:xfrm>
          <a:prstGeom prst="rect">
            <a:avLst/>
          </a:prstGeom>
          <a:noFill/>
          <a:ln w="9525">
            <a:noFill/>
            <a:miter lim="800000"/>
            <a:headEnd/>
            <a:tailEnd/>
          </a:ln>
        </p:spPr>
        <p:txBody>
          <a:bodyPr wrap="none">
            <a:spAutoFit/>
          </a:bodyPr>
          <a:lstStyle/>
          <a:p>
            <a:pPr>
              <a:lnSpc>
                <a:spcPct val="190000"/>
              </a:lnSpc>
              <a:buFontTx/>
              <a:buChar char="•"/>
            </a:pPr>
            <a:r>
              <a:rPr lang="en-US" sz="3200" b="1">
                <a:solidFill>
                  <a:srgbClr val="C00000"/>
                </a:solidFill>
              </a:rPr>
              <a:t> Time function</a:t>
            </a:r>
          </a:p>
          <a:p>
            <a:pPr>
              <a:lnSpc>
                <a:spcPct val="190000"/>
              </a:lnSpc>
              <a:buFontTx/>
              <a:buChar char="•"/>
            </a:pPr>
            <a:r>
              <a:rPr lang="en-US" sz="3200" b="1">
                <a:solidFill>
                  <a:srgbClr val="C00000"/>
                </a:solidFill>
              </a:rPr>
              <a:t> Red Time function</a:t>
            </a:r>
          </a:p>
          <a:p>
            <a:pPr>
              <a:lnSpc>
                <a:spcPct val="190000"/>
              </a:lnSpc>
              <a:buFontTx/>
              <a:buChar char="•"/>
            </a:pPr>
            <a:r>
              <a:rPr lang="en-US" sz="3200" b="1">
                <a:solidFill>
                  <a:srgbClr val="C00000"/>
                </a:solidFill>
              </a:rPr>
              <a:t> Green Time function</a:t>
            </a:r>
          </a:p>
        </p:txBody>
      </p:sp>
      <p:sp>
        <p:nvSpPr>
          <p:cNvPr id="57347" name="Text Box 7"/>
          <p:cNvSpPr txBox="1">
            <a:spLocks noChangeArrowheads="1"/>
          </p:cNvSpPr>
          <p:nvPr/>
        </p:nvSpPr>
        <p:spPr bwMode="auto">
          <a:xfrm>
            <a:off x="762000" y="1892300"/>
            <a:ext cx="7477125" cy="1421928"/>
          </a:xfrm>
          <a:prstGeom prst="rect">
            <a:avLst/>
          </a:prstGeom>
          <a:noFill/>
          <a:ln w="9525">
            <a:noFill/>
            <a:miter lim="800000"/>
            <a:headEnd/>
            <a:tailEnd/>
          </a:ln>
        </p:spPr>
        <p:txBody>
          <a:bodyPr>
            <a:spAutoFit/>
          </a:bodyPr>
          <a:lstStyle/>
          <a:p>
            <a:pPr algn="ctr">
              <a:lnSpc>
                <a:spcPct val="120000"/>
              </a:lnSpc>
            </a:pPr>
            <a:r>
              <a:rPr lang="en-US" sz="3600" b="1" dirty="0">
                <a:solidFill>
                  <a:srgbClr val="003366"/>
                </a:solidFill>
              </a:rPr>
              <a:t>The requirement of Membership functions are three fold</a:t>
            </a:r>
          </a:p>
        </p:txBody>
      </p:sp>
      <p:sp>
        <p:nvSpPr>
          <p:cNvPr id="4" name="Freeform 3"/>
          <p:cNvSpPr/>
          <p:nvPr/>
        </p:nvSpPr>
        <p:spPr>
          <a:xfrm>
            <a:off x="1160512" y="620688"/>
            <a:ext cx="6651848" cy="831044"/>
          </a:xfrm>
          <a:custGeom>
            <a:avLst/>
            <a:gdLst>
              <a:gd name="connsiteX0" fmla="*/ 0 w 9144000"/>
              <a:gd name="connsiteY0" fmla="*/ 105302 h 631800"/>
              <a:gd name="connsiteX1" fmla="*/ 105302 w 9144000"/>
              <a:gd name="connsiteY1" fmla="*/ 0 h 631800"/>
              <a:gd name="connsiteX2" fmla="*/ 9038698 w 9144000"/>
              <a:gd name="connsiteY2" fmla="*/ 0 h 631800"/>
              <a:gd name="connsiteX3" fmla="*/ 9144000 w 9144000"/>
              <a:gd name="connsiteY3" fmla="*/ 105302 h 631800"/>
              <a:gd name="connsiteX4" fmla="*/ 9144000 w 9144000"/>
              <a:gd name="connsiteY4" fmla="*/ 526498 h 631800"/>
              <a:gd name="connsiteX5" fmla="*/ 9038698 w 9144000"/>
              <a:gd name="connsiteY5" fmla="*/ 631800 h 631800"/>
              <a:gd name="connsiteX6" fmla="*/ 105302 w 9144000"/>
              <a:gd name="connsiteY6" fmla="*/ 631800 h 631800"/>
              <a:gd name="connsiteX7" fmla="*/ 0 w 9144000"/>
              <a:gd name="connsiteY7" fmla="*/ 526498 h 631800"/>
              <a:gd name="connsiteX8" fmla="*/ 0 w 9144000"/>
              <a:gd name="connsiteY8" fmla="*/ 105302 h 6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4000" h="631800">
                <a:moveTo>
                  <a:pt x="0" y="105302"/>
                </a:moveTo>
                <a:cubicBezTo>
                  <a:pt x="0" y="47145"/>
                  <a:pt x="47145" y="0"/>
                  <a:pt x="105302" y="0"/>
                </a:cubicBezTo>
                <a:lnTo>
                  <a:pt x="9038698" y="0"/>
                </a:lnTo>
                <a:cubicBezTo>
                  <a:pt x="9096855" y="0"/>
                  <a:pt x="9144000" y="47145"/>
                  <a:pt x="9144000" y="105302"/>
                </a:cubicBezTo>
                <a:lnTo>
                  <a:pt x="9144000" y="526498"/>
                </a:lnTo>
                <a:cubicBezTo>
                  <a:pt x="9144000" y="584655"/>
                  <a:pt x="9096855" y="631800"/>
                  <a:pt x="9038698" y="631800"/>
                </a:cubicBezTo>
                <a:lnTo>
                  <a:pt x="105302" y="631800"/>
                </a:lnTo>
                <a:cubicBezTo>
                  <a:pt x="47145" y="631800"/>
                  <a:pt x="0" y="584655"/>
                  <a:pt x="0" y="526498"/>
                </a:cubicBezTo>
                <a:lnTo>
                  <a:pt x="0" y="105302"/>
                </a:lnTo>
                <a:close/>
              </a:path>
            </a:pathLst>
          </a:cu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3712" tIns="133712" rIns="133712" bIns="133712" numCol="1" spcCol="1270" anchor="ctr" anchorCtr="0">
            <a:noAutofit/>
          </a:bodyPr>
          <a:lstStyle/>
          <a:p>
            <a:pPr lvl="0" algn="l" defTabSz="1200150" rtl="0">
              <a:lnSpc>
                <a:spcPct val="90000"/>
              </a:lnSpc>
              <a:spcBef>
                <a:spcPct val="0"/>
              </a:spcBef>
              <a:spcAft>
                <a:spcPct val="35000"/>
              </a:spcAft>
            </a:pPr>
            <a:r>
              <a:rPr lang="en-US" sz="3600" kern="1200" dirty="0" smtClean="0">
                <a:ln w="0"/>
                <a:solidFill>
                  <a:schemeClr val="tx1"/>
                </a:solidFill>
                <a:effectLst>
                  <a:outerShdw blurRad="38100" dist="19050" dir="2700000" algn="tl" rotWithShape="0">
                    <a:schemeClr val="dk1">
                      <a:alpha val="40000"/>
                    </a:schemeClr>
                  </a:outerShdw>
                </a:effectLst>
              </a:rPr>
              <a:t>Module of signalized intersection</a:t>
            </a:r>
            <a:endParaRPr lang="en-US" sz="3600" kern="12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258950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0902"/>
                                        </p:tgtEl>
                                        <p:attrNameLst>
                                          <p:attrName>style.visibility</p:attrName>
                                        </p:attrNameLst>
                                      </p:cBhvr>
                                      <p:to>
                                        <p:strVal val="visible"/>
                                      </p:to>
                                    </p:set>
                                    <p:anim calcmode="lin" valueType="num">
                                      <p:cBhvr additive="base">
                                        <p:cTn id="7" dur="500" fill="hold"/>
                                        <p:tgtEl>
                                          <p:spTgt spid="80902"/>
                                        </p:tgtEl>
                                        <p:attrNameLst>
                                          <p:attrName>ppt_x</p:attrName>
                                        </p:attrNameLst>
                                      </p:cBhvr>
                                      <p:tavLst>
                                        <p:tav tm="0">
                                          <p:val>
                                            <p:strVal val="1+#ppt_w/2"/>
                                          </p:val>
                                        </p:tav>
                                        <p:tav tm="100000">
                                          <p:val>
                                            <p:strVal val="#ppt_x"/>
                                          </p:val>
                                        </p:tav>
                                      </p:tavLst>
                                    </p:anim>
                                    <p:anim calcmode="lin" valueType="num">
                                      <p:cBhvr additive="base">
                                        <p:cTn id="8" dur="500" fill="hold"/>
                                        <p:tgtEl>
                                          <p:spTgt spid="809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3568" y="2451660"/>
            <a:ext cx="7776864" cy="3785652"/>
          </a:xfrm>
          <a:prstGeom prst="rect">
            <a:avLst/>
          </a:prstGeom>
          <a:noFill/>
          <a:ln w="9525">
            <a:noFill/>
            <a:miter lim="800000"/>
            <a:headEnd/>
            <a:tailEnd/>
          </a:ln>
        </p:spPr>
        <p:txBody>
          <a:bodyPr wrap="square">
            <a:spAutoFit/>
          </a:bodyPr>
          <a:lstStyle/>
          <a:p>
            <a:pPr algn="just">
              <a:lnSpc>
                <a:spcPct val="150000"/>
              </a:lnSpc>
            </a:pPr>
            <a:r>
              <a:rPr lang="en-US" sz="3200" dirty="0"/>
              <a:t>To equip the students with more technical and technological skills and scientific computing techniques based on mathematical methods to meet the growing demand in the industrial,  marketing, communication sectors etc.</a:t>
            </a:r>
            <a:endParaRPr lang="en-US" sz="3200" dirty="0">
              <a:cs typeface="Arial" charset="0"/>
            </a:endParaRPr>
          </a:p>
        </p:txBody>
      </p:sp>
      <p:sp>
        <p:nvSpPr>
          <p:cNvPr id="90117" name="Rectangle 5"/>
          <p:cNvSpPr>
            <a:spLocks noChangeArrowheads="1"/>
          </p:cNvSpPr>
          <p:nvPr/>
        </p:nvSpPr>
        <p:spPr bwMode="auto">
          <a:xfrm>
            <a:off x="683568" y="614298"/>
            <a:ext cx="7776864" cy="1446550"/>
          </a:xfrm>
          <a:prstGeom prst="rect">
            <a:avLst/>
          </a:prstGeom>
          <a:noFill/>
          <a:ln w="28575" algn="ctr">
            <a:noFill/>
            <a:miter lim="800000"/>
            <a:headEnd/>
            <a:tailEnd/>
          </a:ln>
          <a:effectLst/>
        </p:spPr>
        <p:txBody>
          <a:bodyPr wrap="square">
            <a:spAutoFit/>
          </a:bodyPr>
          <a:lstStyle/>
          <a:p>
            <a:pPr>
              <a:defRPr/>
            </a:pPr>
            <a:r>
              <a:rPr lang="en-US" sz="4400" dirty="0">
                <a:effectLst>
                  <a:outerShdw blurRad="38100" dist="38100" dir="2700000" algn="tl">
                    <a:srgbClr val="C0C0C0"/>
                  </a:outerShdw>
                </a:effectLst>
              </a:rPr>
              <a:t>Technology enabled     </a:t>
            </a:r>
          </a:p>
          <a:p>
            <a:pPr>
              <a:defRPr/>
            </a:pPr>
            <a:r>
              <a:rPr lang="en-US" sz="4400" dirty="0">
                <a:effectLst>
                  <a:outerShdw blurRad="38100" dist="38100" dir="2700000" algn="tl">
                    <a:srgbClr val="C0C0C0"/>
                  </a:outerShdw>
                </a:effectLst>
              </a:rPr>
              <a:t>    		     </a:t>
            </a:r>
            <a:r>
              <a:rPr lang="en-US" sz="4400" dirty="0" smtClean="0">
                <a:effectLst>
                  <a:outerShdw blurRad="38100" dist="38100" dir="2700000" algn="tl">
                    <a:srgbClr val="C0C0C0"/>
                  </a:outerShdw>
                </a:effectLst>
              </a:rPr>
              <a:t> </a:t>
            </a:r>
            <a:r>
              <a:rPr lang="en-US" sz="4400" dirty="0">
                <a:effectLst>
                  <a:outerShdw blurRad="38100" dist="38100" dir="2700000" algn="tl">
                    <a:srgbClr val="C0C0C0"/>
                  </a:outerShdw>
                </a:effectLst>
              </a:rPr>
              <a:t>Teaching &amp; Learning </a:t>
            </a:r>
          </a:p>
        </p:txBody>
      </p:sp>
    </p:spTree>
    <p:extLst>
      <p:ext uri="{BB962C8B-B14F-4D97-AF65-F5344CB8AC3E}">
        <p14:creationId xmlns:p14="http://schemas.microsoft.com/office/powerpoint/2010/main" val="4084964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sp>
        <p:nvSpPr>
          <p:cNvPr id="4" name="Freeform 3"/>
          <p:cNvSpPr/>
          <p:nvPr/>
        </p:nvSpPr>
        <p:spPr>
          <a:xfrm>
            <a:off x="683568" y="677686"/>
            <a:ext cx="7776864" cy="1383162"/>
          </a:xfrm>
          <a:custGeom>
            <a:avLst/>
            <a:gdLst>
              <a:gd name="connsiteX0" fmla="*/ 0 w 9017000"/>
              <a:gd name="connsiteY0" fmla="*/ 171603 h 1029600"/>
              <a:gd name="connsiteX1" fmla="*/ 171603 w 9017000"/>
              <a:gd name="connsiteY1" fmla="*/ 0 h 1029600"/>
              <a:gd name="connsiteX2" fmla="*/ 8845397 w 9017000"/>
              <a:gd name="connsiteY2" fmla="*/ 0 h 1029600"/>
              <a:gd name="connsiteX3" fmla="*/ 9017000 w 9017000"/>
              <a:gd name="connsiteY3" fmla="*/ 171603 h 1029600"/>
              <a:gd name="connsiteX4" fmla="*/ 9017000 w 9017000"/>
              <a:gd name="connsiteY4" fmla="*/ 857997 h 1029600"/>
              <a:gd name="connsiteX5" fmla="*/ 8845397 w 9017000"/>
              <a:gd name="connsiteY5" fmla="*/ 1029600 h 1029600"/>
              <a:gd name="connsiteX6" fmla="*/ 171603 w 9017000"/>
              <a:gd name="connsiteY6" fmla="*/ 1029600 h 1029600"/>
              <a:gd name="connsiteX7" fmla="*/ 0 w 9017000"/>
              <a:gd name="connsiteY7" fmla="*/ 857997 h 1029600"/>
              <a:gd name="connsiteX8" fmla="*/ 0 w 9017000"/>
              <a:gd name="connsiteY8" fmla="*/ 171603 h 102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17000" h="1029600">
                <a:moveTo>
                  <a:pt x="0" y="171603"/>
                </a:moveTo>
                <a:cubicBezTo>
                  <a:pt x="0" y="76829"/>
                  <a:pt x="76829" y="0"/>
                  <a:pt x="171603" y="0"/>
                </a:cubicBezTo>
                <a:lnTo>
                  <a:pt x="8845397" y="0"/>
                </a:lnTo>
                <a:cubicBezTo>
                  <a:pt x="8940171" y="0"/>
                  <a:pt x="9017000" y="76829"/>
                  <a:pt x="9017000" y="171603"/>
                </a:cubicBezTo>
                <a:lnTo>
                  <a:pt x="9017000" y="857997"/>
                </a:lnTo>
                <a:cubicBezTo>
                  <a:pt x="9017000" y="952771"/>
                  <a:pt x="8940171" y="1029600"/>
                  <a:pt x="8845397" y="1029600"/>
                </a:cubicBezTo>
                <a:lnTo>
                  <a:pt x="171603" y="1029600"/>
                </a:lnTo>
                <a:cubicBezTo>
                  <a:pt x="76829" y="1029600"/>
                  <a:pt x="0" y="952771"/>
                  <a:pt x="0" y="857997"/>
                </a:cubicBezTo>
                <a:lnTo>
                  <a:pt x="0" y="171603"/>
                </a:lnTo>
                <a:close/>
              </a:path>
            </a:pathLst>
          </a:custGeom>
          <a:solidFill>
            <a:schemeClr val="bg1">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901" tIns="217901" rIns="217901" bIns="217901" numCol="1" spcCol="1270" anchor="ctr" anchorCtr="0">
            <a:noAutofit/>
          </a:bodyPr>
          <a:lstStyle/>
          <a:p>
            <a:pPr lvl="0" algn="l" defTabSz="1955800" rtl="0">
              <a:lnSpc>
                <a:spcPct val="90000"/>
              </a:lnSpc>
              <a:spcBef>
                <a:spcPct val="0"/>
              </a:spcBef>
              <a:spcAft>
                <a:spcPct val="35000"/>
              </a:spcAft>
            </a:pPr>
            <a:r>
              <a:rPr lang="en-US" sz="3600" b="1" kern="1200" dirty="0" smtClean="0">
                <a:solidFill>
                  <a:srgbClr val="FFFF00"/>
                </a:solidFill>
                <a:latin typeface="Comic Sans MS" panose="030F0702030302020204" pitchFamily="66" charset="0"/>
              </a:rPr>
              <a:t>Time Function – </a:t>
            </a:r>
          </a:p>
          <a:p>
            <a:pPr lvl="0" algn="l" defTabSz="1955800" rtl="0">
              <a:lnSpc>
                <a:spcPct val="90000"/>
              </a:lnSpc>
              <a:spcBef>
                <a:spcPct val="0"/>
              </a:spcBef>
              <a:spcAft>
                <a:spcPct val="35000"/>
              </a:spcAft>
            </a:pPr>
            <a:r>
              <a:rPr lang="en-US" sz="3600" b="1" kern="1200" dirty="0" smtClean="0">
                <a:solidFill>
                  <a:srgbClr val="FFFF00"/>
                </a:solidFill>
                <a:latin typeface="Comic Sans MS" panose="030F0702030302020204" pitchFamily="66" charset="0"/>
              </a:rPr>
              <a:t>	   Fuzzy representation</a:t>
            </a:r>
            <a:endParaRPr lang="en-US" sz="3600" b="1" kern="1200" dirty="0">
              <a:solidFill>
                <a:srgbClr val="FFFF00"/>
              </a:solidFill>
              <a:latin typeface="Comic Sans MS" panose="030F0702030302020204" pitchFamily="66" charset="0"/>
            </a:endParaRPr>
          </a:p>
        </p:txBody>
      </p:sp>
      <p:sp>
        <p:nvSpPr>
          <p:cNvPr id="60420" name="Line 5"/>
          <p:cNvSpPr>
            <a:spLocks noChangeShapeType="1"/>
          </p:cNvSpPr>
          <p:nvPr/>
        </p:nvSpPr>
        <p:spPr bwMode="auto">
          <a:xfrm>
            <a:off x="381000" y="2743200"/>
            <a:ext cx="0" cy="1905000"/>
          </a:xfrm>
          <a:prstGeom prst="line">
            <a:avLst/>
          </a:prstGeom>
          <a:noFill/>
          <a:ln w="9525">
            <a:solidFill>
              <a:schemeClr val="tx1"/>
            </a:solidFill>
            <a:miter lim="800000"/>
            <a:headEnd/>
            <a:tailEnd/>
          </a:ln>
        </p:spPr>
        <p:txBody>
          <a:bodyPr wrap="none"/>
          <a:lstStyle/>
          <a:p>
            <a:endParaRPr lang="en-US"/>
          </a:p>
        </p:txBody>
      </p:sp>
      <p:sp>
        <p:nvSpPr>
          <p:cNvPr id="60421" name="AutoShape 6"/>
          <p:cNvSpPr>
            <a:spLocks noChangeArrowheads="1"/>
          </p:cNvSpPr>
          <p:nvPr/>
        </p:nvSpPr>
        <p:spPr bwMode="auto">
          <a:xfrm flipV="1">
            <a:off x="4648200" y="2743200"/>
            <a:ext cx="2590800" cy="1905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0422" name="AutoShape 7"/>
          <p:cNvSpPr>
            <a:spLocks noChangeArrowheads="1"/>
          </p:cNvSpPr>
          <p:nvPr/>
        </p:nvSpPr>
        <p:spPr bwMode="auto">
          <a:xfrm flipV="1">
            <a:off x="3124200" y="2743200"/>
            <a:ext cx="2590800" cy="1905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0423" name="Line 8"/>
          <p:cNvSpPr>
            <a:spLocks noChangeShapeType="1"/>
          </p:cNvSpPr>
          <p:nvPr/>
        </p:nvSpPr>
        <p:spPr bwMode="auto">
          <a:xfrm>
            <a:off x="381000" y="4648200"/>
            <a:ext cx="990600" cy="0"/>
          </a:xfrm>
          <a:prstGeom prst="line">
            <a:avLst/>
          </a:prstGeom>
          <a:noFill/>
          <a:ln w="9525">
            <a:solidFill>
              <a:schemeClr val="tx1"/>
            </a:solidFill>
            <a:miter lim="800000"/>
            <a:headEnd/>
            <a:tailEnd/>
          </a:ln>
        </p:spPr>
        <p:txBody>
          <a:bodyPr wrap="none"/>
          <a:lstStyle/>
          <a:p>
            <a:endParaRPr lang="en-US"/>
          </a:p>
        </p:txBody>
      </p:sp>
      <p:sp>
        <p:nvSpPr>
          <p:cNvPr id="60424" name="Line 9"/>
          <p:cNvSpPr>
            <a:spLocks noChangeShapeType="1"/>
          </p:cNvSpPr>
          <p:nvPr/>
        </p:nvSpPr>
        <p:spPr bwMode="auto">
          <a:xfrm>
            <a:off x="7010400" y="4648200"/>
            <a:ext cx="914400" cy="0"/>
          </a:xfrm>
          <a:prstGeom prst="line">
            <a:avLst/>
          </a:prstGeom>
          <a:noFill/>
          <a:ln w="9525">
            <a:solidFill>
              <a:schemeClr val="tx1"/>
            </a:solidFill>
            <a:miter lim="800000"/>
            <a:headEnd/>
            <a:tailEnd/>
          </a:ln>
        </p:spPr>
        <p:txBody>
          <a:bodyPr wrap="none"/>
          <a:lstStyle/>
          <a:p>
            <a:endParaRPr lang="en-US"/>
          </a:p>
        </p:txBody>
      </p:sp>
      <p:sp>
        <p:nvSpPr>
          <p:cNvPr id="60425" name="Text Box 10"/>
          <p:cNvSpPr txBox="1">
            <a:spLocks noChangeArrowheads="1"/>
          </p:cNvSpPr>
          <p:nvPr/>
        </p:nvSpPr>
        <p:spPr bwMode="auto">
          <a:xfrm>
            <a:off x="457200" y="4765675"/>
            <a:ext cx="336550" cy="457200"/>
          </a:xfrm>
          <a:prstGeom prst="rect">
            <a:avLst/>
          </a:prstGeom>
          <a:noFill/>
          <a:ln w="9525">
            <a:noFill/>
            <a:miter lim="800000"/>
            <a:headEnd/>
            <a:tailEnd/>
          </a:ln>
        </p:spPr>
        <p:txBody>
          <a:bodyPr wrap="none">
            <a:spAutoFit/>
          </a:bodyPr>
          <a:lstStyle/>
          <a:p>
            <a:r>
              <a:rPr lang="en-US"/>
              <a:t>0</a:t>
            </a:r>
          </a:p>
        </p:txBody>
      </p:sp>
      <p:sp>
        <p:nvSpPr>
          <p:cNvPr id="60426" name="Text Box 11"/>
          <p:cNvSpPr txBox="1">
            <a:spLocks noChangeArrowheads="1"/>
          </p:cNvSpPr>
          <p:nvPr/>
        </p:nvSpPr>
        <p:spPr bwMode="auto">
          <a:xfrm>
            <a:off x="457200" y="2555875"/>
            <a:ext cx="336550" cy="457200"/>
          </a:xfrm>
          <a:prstGeom prst="rect">
            <a:avLst/>
          </a:prstGeom>
          <a:noFill/>
          <a:ln w="9525">
            <a:noFill/>
            <a:miter lim="800000"/>
            <a:headEnd/>
            <a:tailEnd/>
          </a:ln>
        </p:spPr>
        <p:txBody>
          <a:bodyPr wrap="none">
            <a:spAutoFit/>
          </a:bodyPr>
          <a:lstStyle/>
          <a:p>
            <a:r>
              <a:rPr lang="en-US"/>
              <a:t>1</a:t>
            </a:r>
          </a:p>
        </p:txBody>
      </p:sp>
      <p:sp>
        <p:nvSpPr>
          <p:cNvPr id="60427" name="Text Box 12"/>
          <p:cNvSpPr txBox="1">
            <a:spLocks noChangeArrowheads="1"/>
          </p:cNvSpPr>
          <p:nvPr/>
        </p:nvSpPr>
        <p:spPr bwMode="auto">
          <a:xfrm>
            <a:off x="2970213" y="2057474"/>
            <a:ext cx="4395787" cy="579438"/>
          </a:xfrm>
          <a:prstGeom prst="rect">
            <a:avLst/>
          </a:prstGeom>
          <a:noFill/>
          <a:ln w="9525">
            <a:noFill/>
            <a:miter lim="800000"/>
            <a:headEnd/>
            <a:tailEnd/>
          </a:ln>
        </p:spPr>
        <p:txBody>
          <a:bodyPr wrap="none">
            <a:spAutoFit/>
          </a:bodyPr>
          <a:lstStyle/>
          <a:p>
            <a:r>
              <a:rPr lang="en-US" sz="3200"/>
              <a:t>Lean		             Heavy</a:t>
            </a:r>
          </a:p>
        </p:txBody>
      </p:sp>
      <p:sp>
        <p:nvSpPr>
          <p:cNvPr id="60428" name="Text Box 13"/>
          <p:cNvSpPr txBox="1">
            <a:spLocks noChangeArrowheads="1"/>
          </p:cNvSpPr>
          <p:nvPr/>
        </p:nvSpPr>
        <p:spPr bwMode="auto">
          <a:xfrm>
            <a:off x="4845050" y="4689475"/>
            <a:ext cx="793750" cy="457200"/>
          </a:xfrm>
          <a:prstGeom prst="rect">
            <a:avLst/>
          </a:prstGeom>
          <a:noFill/>
          <a:ln w="9525">
            <a:noFill/>
            <a:miter lim="800000"/>
            <a:headEnd/>
            <a:tailEnd/>
          </a:ln>
        </p:spPr>
        <p:txBody>
          <a:bodyPr wrap="none">
            <a:spAutoFit/>
          </a:bodyPr>
          <a:lstStyle/>
          <a:p>
            <a:r>
              <a:rPr lang="en-US"/>
              <a:t>2182</a:t>
            </a:r>
          </a:p>
        </p:txBody>
      </p:sp>
      <p:sp>
        <p:nvSpPr>
          <p:cNvPr id="60429" name="Text Box 14"/>
          <p:cNvSpPr txBox="1">
            <a:spLocks noChangeArrowheads="1"/>
          </p:cNvSpPr>
          <p:nvPr/>
        </p:nvSpPr>
        <p:spPr bwMode="auto">
          <a:xfrm>
            <a:off x="2286000" y="5486400"/>
            <a:ext cx="5151438" cy="579438"/>
          </a:xfrm>
          <a:prstGeom prst="rect">
            <a:avLst/>
          </a:prstGeom>
          <a:noFill/>
          <a:ln w="9525">
            <a:noFill/>
            <a:miter lim="800000"/>
            <a:headEnd/>
            <a:tailEnd/>
          </a:ln>
        </p:spPr>
        <p:txBody>
          <a:bodyPr wrap="none">
            <a:spAutoFit/>
          </a:bodyPr>
          <a:lstStyle/>
          <a:p>
            <a:r>
              <a:rPr lang="en-US" sz="3200"/>
              <a:t>Number of vehicles in 30 min.</a:t>
            </a:r>
          </a:p>
        </p:txBody>
      </p:sp>
      <p:sp>
        <p:nvSpPr>
          <p:cNvPr id="60430" name="Text Box 15"/>
          <p:cNvSpPr txBox="1">
            <a:spLocks noChangeArrowheads="1"/>
          </p:cNvSpPr>
          <p:nvPr/>
        </p:nvSpPr>
        <p:spPr bwMode="auto">
          <a:xfrm>
            <a:off x="8045450" y="4648200"/>
            <a:ext cx="793750" cy="457200"/>
          </a:xfrm>
          <a:prstGeom prst="rect">
            <a:avLst/>
          </a:prstGeom>
          <a:noFill/>
          <a:ln w="9525">
            <a:noFill/>
            <a:miter lim="800000"/>
            <a:headEnd/>
            <a:tailEnd/>
          </a:ln>
        </p:spPr>
        <p:txBody>
          <a:bodyPr wrap="none">
            <a:spAutoFit/>
          </a:bodyPr>
          <a:lstStyle/>
          <a:p>
            <a:r>
              <a:rPr lang="en-US"/>
              <a:t>2404</a:t>
            </a:r>
          </a:p>
        </p:txBody>
      </p:sp>
      <p:sp>
        <p:nvSpPr>
          <p:cNvPr id="60431" name="Text Box 16"/>
          <p:cNvSpPr txBox="1">
            <a:spLocks noChangeArrowheads="1"/>
          </p:cNvSpPr>
          <p:nvPr/>
        </p:nvSpPr>
        <p:spPr bwMode="auto">
          <a:xfrm>
            <a:off x="1219200" y="4724400"/>
            <a:ext cx="793750" cy="457200"/>
          </a:xfrm>
          <a:prstGeom prst="rect">
            <a:avLst/>
          </a:prstGeom>
          <a:noFill/>
          <a:ln w="9525">
            <a:noFill/>
            <a:miter lim="800000"/>
            <a:headEnd/>
            <a:tailEnd/>
          </a:ln>
        </p:spPr>
        <p:txBody>
          <a:bodyPr wrap="none">
            <a:spAutoFit/>
          </a:bodyPr>
          <a:lstStyle/>
          <a:p>
            <a:r>
              <a:rPr lang="en-US"/>
              <a:t>1960</a:t>
            </a:r>
          </a:p>
        </p:txBody>
      </p:sp>
      <p:sp>
        <p:nvSpPr>
          <p:cNvPr id="60432" name="AutoShape 17"/>
          <p:cNvSpPr>
            <a:spLocks noChangeArrowheads="1"/>
          </p:cNvSpPr>
          <p:nvPr/>
        </p:nvSpPr>
        <p:spPr bwMode="auto">
          <a:xfrm flipV="1">
            <a:off x="6248400" y="2743200"/>
            <a:ext cx="2590800" cy="1905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0433" name="AutoShape 18"/>
          <p:cNvSpPr>
            <a:spLocks noChangeArrowheads="1"/>
          </p:cNvSpPr>
          <p:nvPr/>
        </p:nvSpPr>
        <p:spPr bwMode="auto">
          <a:xfrm flipV="1">
            <a:off x="1371600" y="2743200"/>
            <a:ext cx="2590800" cy="19050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0434" name="Text Box 19"/>
          <p:cNvSpPr txBox="1">
            <a:spLocks noChangeArrowheads="1"/>
          </p:cNvSpPr>
          <p:nvPr/>
        </p:nvSpPr>
        <p:spPr bwMode="auto">
          <a:xfrm>
            <a:off x="3032125" y="4689475"/>
            <a:ext cx="793750" cy="457200"/>
          </a:xfrm>
          <a:prstGeom prst="rect">
            <a:avLst/>
          </a:prstGeom>
          <a:noFill/>
          <a:ln w="9525">
            <a:noFill/>
            <a:miter lim="800000"/>
            <a:headEnd/>
            <a:tailEnd/>
          </a:ln>
        </p:spPr>
        <p:txBody>
          <a:bodyPr wrap="none">
            <a:spAutoFit/>
          </a:bodyPr>
          <a:lstStyle/>
          <a:p>
            <a:r>
              <a:rPr lang="en-US"/>
              <a:t>2071</a:t>
            </a:r>
          </a:p>
        </p:txBody>
      </p:sp>
      <p:sp>
        <p:nvSpPr>
          <p:cNvPr id="60435" name="Text Box 20"/>
          <p:cNvSpPr txBox="1">
            <a:spLocks noChangeArrowheads="1"/>
          </p:cNvSpPr>
          <p:nvPr/>
        </p:nvSpPr>
        <p:spPr bwMode="auto">
          <a:xfrm>
            <a:off x="6400800" y="4724400"/>
            <a:ext cx="793750" cy="457200"/>
          </a:xfrm>
          <a:prstGeom prst="rect">
            <a:avLst/>
          </a:prstGeom>
          <a:noFill/>
          <a:ln w="9525">
            <a:noFill/>
            <a:miter lim="800000"/>
            <a:headEnd/>
            <a:tailEnd/>
          </a:ln>
        </p:spPr>
        <p:txBody>
          <a:bodyPr wrap="none">
            <a:spAutoFit/>
          </a:bodyPr>
          <a:lstStyle/>
          <a:p>
            <a:r>
              <a:rPr lang="en-US"/>
              <a:t>2293</a:t>
            </a:r>
          </a:p>
        </p:txBody>
      </p:sp>
      <p:sp>
        <p:nvSpPr>
          <p:cNvPr id="60436" name="Line 21"/>
          <p:cNvSpPr>
            <a:spLocks noChangeShapeType="1"/>
          </p:cNvSpPr>
          <p:nvPr/>
        </p:nvSpPr>
        <p:spPr bwMode="auto">
          <a:xfrm>
            <a:off x="8763000" y="4648200"/>
            <a:ext cx="304800" cy="0"/>
          </a:xfrm>
          <a:prstGeom prst="line">
            <a:avLst/>
          </a:prstGeom>
          <a:noFill/>
          <a:ln w="9525">
            <a:solidFill>
              <a:schemeClr val="tx1"/>
            </a:solidFill>
            <a:miter lim="800000"/>
            <a:headEnd/>
            <a:tailEnd/>
          </a:ln>
        </p:spPr>
        <p:txBody>
          <a:bodyPr wrap="none"/>
          <a:lstStyle/>
          <a:p>
            <a:endParaRPr lang="en-US"/>
          </a:p>
        </p:txBody>
      </p:sp>
    </p:spTree>
    <p:extLst>
      <p:ext uri="{BB962C8B-B14F-4D97-AF65-F5344CB8AC3E}">
        <p14:creationId xmlns:p14="http://schemas.microsoft.com/office/powerpoint/2010/main" val="576236025"/>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2190750" y="2479675"/>
            <a:ext cx="187325" cy="646113"/>
          </a:xfrm>
          <a:prstGeom prst="rect">
            <a:avLst/>
          </a:prstGeom>
          <a:noFill/>
          <a:ln w="9525">
            <a:noFill/>
            <a:miter lim="800000"/>
            <a:headEnd/>
            <a:tailEnd/>
          </a:ln>
        </p:spPr>
        <p:txBody>
          <a:bodyPr>
            <a:spAutoFit/>
          </a:bodyPr>
          <a:lstStyle/>
          <a:p>
            <a:endParaRPr lang="en-GB" sz="3600">
              <a:solidFill>
                <a:srgbClr val="FFFF00"/>
              </a:solidFill>
            </a:endParaRPr>
          </a:p>
        </p:txBody>
      </p:sp>
      <p:sp>
        <p:nvSpPr>
          <p:cNvPr id="62467" name="Rectangle 5"/>
          <p:cNvSpPr>
            <a:spLocks noGrp="1" noChangeArrowheads="1"/>
          </p:cNvSpPr>
          <p:nvPr>
            <p:ph type="title" idx="4294967295"/>
          </p:nvPr>
        </p:nvSpPr>
        <p:spPr>
          <a:xfrm>
            <a:off x="1144612" y="506760"/>
            <a:ext cx="6235700" cy="762000"/>
          </a:xfrm>
        </p:spPr>
        <p:txBody>
          <a:bodyPr/>
          <a:lstStyle/>
          <a:p>
            <a:pPr algn="ctr" eaLnBrk="1" hangingPunct="1"/>
            <a:r>
              <a:rPr lang="en-US" smtClean="0">
                <a:latin typeface="Comic Sans MS" pitchFamily="66" charset="0"/>
              </a:rPr>
              <a:t>Red Phase</a:t>
            </a:r>
          </a:p>
        </p:txBody>
      </p:sp>
      <p:sp>
        <p:nvSpPr>
          <p:cNvPr id="26630" name="Text Box 6"/>
          <p:cNvSpPr txBox="1">
            <a:spLocks noChangeArrowheads="1"/>
          </p:cNvSpPr>
          <p:nvPr/>
        </p:nvSpPr>
        <p:spPr bwMode="auto">
          <a:xfrm>
            <a:off x="714176" y="1168400"/>
            <a:ext cx="9042400" cy="1175706"/>
          </a:xfrm>
          <a:prstGeom prst="rect">
            <a:avLst/>
          </a:prstGeom>
          <a:noFill/>
          <a:ln w="9525">
            <a:noFill/>
            <a:miter lim="800000"/>
            <a:headEnd/>
            <a:tailEnd/>
          </a:ln>
        </p:spPr>
        <p:txBody>
          <a:bodyPr>
            <a:spAutoFit/>
          </a:bodyPr>
          <a:lstStyle/>
          <a:p>
            <a:pPr>
              <a:lnSpc>
                <a:spcPct val="110000"/>
              </a:lnSpc>
              <a:buFontTx/>
              <a:buChar char="•"/>
            </a:pPr>
            <a:r>
              <a:rPr lang="en-US" sz="3200" dirty="0">
                <a:solidFill>
                  <a:srgbClr val="0070C0"/>
                </a:solidFill>
              </a:rPr>
              <a:t> Signal time is determined by green phase of   </a:t>
            </a:r>
          </a:p>
          <a:p>
            <a:pPr>
              <a:lnSpc>
                <a:spcPct val="110000"/>
              </a:lnSpc>
            </a:pPr>
            <a:r>
              <a:rPr lang="en-US" sz="3200" dirty="0">
                <a:solidFill>
                  <a:srgbClr val="0070C0"/>
                </a:solidFill>
              </a:rPr>
              <a:t>    the previous terminal</a:t>
            </a:r>
          </a:p>
        </p:txBody>
      </p:sp>
      <p:sp>
        <p:nvSpPr>
          <p:cNvPr id="26631" name="Text Box 7"/>
          <p:cNvSpPr txBox="1">
            <a:spLocks noChangeArrowheads="1"/>
          </p:cNvSpPr>
          <p:nvPr/>
        </p:nvSpPr>
        <p:spPr bwMode="auto">
          <a:xfrm>
            <a:off x="718368" y="2348880"/>
            <a:ext cx="8966200" cy="1865126"/>
          </a:xfrm>
          <a:prstGeom prst="rect">
            <a:avLst/>
          </a:prstGeom>
          <a:noFill/>
          <a:ln w="9525">
            <a:noFill/>
            <a:miter lim="800000"/>
            <a:headEnd/>
            <a:tailEnd/>
          </a:ln>
        </p:spPr>
        <p:txBody>
          <a:bodyPr>
            <a:spAutoFit/>
          </a:bodyPr>
          <a:lstStyle/>
          <a:p>
            <a:pPr>
              <a:lnSpc>
                <a:spcPct val="120000"/>
              </a:lnSpc>
              <a:buFontTx/>
              <a:buChar char="•"/>
            </a:pPr>
            <a:r>
              <a:rPr lang="en-US" sz="3200" dirty="0">
                <a:solidFill>
                  <a:srgbClr val="0070C0"/>
                </a:solidFill>
              </a:rPr>
              <a:t> Detector gives queue length as input</a:t>
            </a:r>
          </a:p>
          <a:p>
            <a:pPr>
              <a:lnSpc>
                <a:spcPct val="120000"/>
              </a:lnSpc>
            </a:pPr>
            <a:r>
              <a:rPr lang="en-US" sz="3200" dirty="0">
                <a:solidFill>
                  <a:srgbClr val="0070C0"/>
                </a:solidFill>
              </a:rPr>
              <a:t>  </a:t>
            </a:r>
            <a:r>
              <a:rPr lang="en-US" sz="3200" b="1" dirty="0">
                <a:solidFill>
                  <a:srgbClr val="0070C0"/>
                </a:solidFill>
              </a:rPr>
              <a:t>Queue = initial queue + no. of approaching  						vehicles</a:t>
            </a:r>
          </a:p>
        </p:txBody>
      </p:sp>
      <p:sp>
        <p:nvSpPr>
          <p:cNvPr id="26632" name="Text Box 8"/>
          <p:cNvSpPr txBox="1">
            <a:spLocks noChangeArrowheads="1"/>
          </p:cNvSpPr>
          <p:nvPr/>
        </p:nvSpPr>
        <p:spPr bwMode="auto">
          <a:xfrm>
            <a:off x="684584" y="3945235"/>
            <a:ext cx="9144000" cy="830997"/>
          </a:xfrm>
          <a:prstGeom prst="rect">
            <a:avLst/>
          </a:prstGeom>
          <a:noFill/>
          <a:ln w="9525">
            <a:noFill/>
            <a:miter lim="800000"/>
            <a:headEnd/>
            <a:tailEnd/>
          </a:ln>
        </p:spPr>
        <p:txBody>
          <a:bodyPr>
            <a:spAutoFit/>
          </a:bodyPr>
          <a:lstStyle/>
          <a:p>
            <a:pPr>
              <a:lnSpc>
                <a:spcPct val="150000"/>
              </a:lnSpc>
              <a:buFontTx/>
              <a:buChar char="•"/>
            </a:pPr>
            <a:r>
              <a:rPr lang="en-US" sz="3200">
                <a:solidFill>
                  <a:srgbClr val="0070C0"/>
                </a:solidFill>
              </a:rPr>
              <a:t>  Time function determines the max green time</a:t>
            </a:r>
          </a:p>
        </p:txBody>
      </p:sp>
      <p:sp>
        <p:nvSpPr>
          <p:cNvPr id="26633" name="Text Box 9"/>
          <p:cNvSpPr txBox="1">
            <a:spLocks noChangeArrowheads="1"/>
          </p:cNvSpPr>
          <p:nvPr/>
        </p:nvSpPr>
        <p:spPr bwMode="auto">
          <a:xfrm>
            <a:off x="684584" y="4941168"/>
            <a:ext cx="7775848" cy="1224951"/>
          </a:xfrm>
          <a:prstGeom prst="rect">
            <a:avLst/>
          </a:prstGeom>
          <a:noFill/>
          <a:ln w="9525">
            <a:noFill/>
            <a:miter lim="800000"/>
            <a:headEnd/>
            <a:tailEnd/>
          </a:ln>
        </p:spPr>
        <p:txBody>
          <a:bodyPr wrap="square">
            <a:spAutoFit/>
          </a:bodyPr>
          <a:lstStyle/>
          <a:p>
            <a:pPr>
              <a:lnSpc>
                <a:spcPct val="130000"/>
              </a:lnSpc>
              <a:buFontTx/>
              <a:buChar char="•"/>
            </a:pPr>
            <a:r>
              <a:rPr lang="en-US" sz="3200" dirty="0">
                <a:solidFill>
                  <a:srgbClr val="0070C0"/>
                </a:solidFill>
              </a:rPr>
              <a:t>   Fuzzy membership function will calculate </a:t>
            </a:r>
            <a:r>
              <a:rPr lang="en-US" sz="3200" dirty="0" smtClean="0">
                <a:solidFill>
                  <a:srgbClr val="0070C0"/>
                </a:solidFill>
              </a:rPr>
              <a:t>     </a:t>
            </a:r>
          </a:p>
          <a:p>
            <a:r>
              <a:rPr lang="en-US" sz="3200" dirty="0">
                <a:solidFill>
                  <a:srgbClr val="0070C0"/>
                </a:solidFill>
              </a:rPr>
              <a:t> </a:t>
            </a:r>
            <a:r>
              <a:rPr lang="en-US" sz="3200" dirty="0" smtClean="0">
                <a:solidFill>
                  <a:srgbClr val="0070C0"/>
                </a:solidFill>
              </a:rPr>
              <a:t>   the initial </a:t>
            </a:r>
            <a:r>
              <a:rPr lang="en-US" sz="3200" dirty="0">
                <a:solidFill>
                  <a:srgbClr val="0070C0"/>
                </a:solidFill>
              </a:rPr>
              <a:t>green time</a:t>
            </a:r>
          </a:p>
        </p:txBody>
      </p:sp>
    </p:spTree>
    <p:extLst>
      <p:ext uri="{BB962C8B-B14F-4D97-AF65-F5344CB8AC3E}">
        <p14:creationId xmlns:p14="http://schemas.microsoft.com/office/powerpoint/2010/main" val="3799118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630"/>
                                        </p:tgtEl>
                                        <p:attrNameLst>
                                          <p:attrName>style.visibility</p:attrName>
                                        </p:attrNameLst>
                                      </p:cBhvr>
                                      <p:to>
                                        <p:strVal val="visible"/>
                                      </p:to>
                                    </p:set>
                                    <p:anim calcmode="lin" valueType="num">
                                      <p:cBhvr additive="base">
                                        <p:cTn id="7" dur="500" fill="hold"/>
                                        <p:tgtEl>
                                          <p:spTgt spid="26630"/>
                                        </p:tgtEl>
                                        <p:attrNameLst>
                                          <p:attrName>ppt_x</p:attrName>
                                        </p:attrNameLst>
                                      </p:cBhvr>
                                      <p:tavLst>
                                        <p:tav tm="0">
                                          <p:val>
                                            <p:strVal val="1+#ppt_w/2"/>
                                          </p:val>
                                        </p:tav>
                                        <p:tav tm="100000">
                                          <p:val>
                                            <p:strVal val="#ppt_x"/>
                                          </p:val>
                                        </p:tav>
                                      </p:tavLst>
                                    </p:anim>
                                    <p:anim calcmode="lin" valueType="num">
                                      <p:cBhvr additive="base">
                                        <p:cTn id="8" dur="500" fill="hold"/>
                                        <p:tgtEl>
                                          <p:spTgt spid="266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6631"/>
                                        </p:tgtEl>
                                        <p:attrNameLst>
                                          <p:attrName>style.visibility</p:attrName>
                                        </p:attrNameLst>
                                      </p:cBhvr>
                                      <p:to>
                                        <p:strVal val="visible"/>
                                      </p:to>
                                    </p:set>
                                    <p:anim calcmode="lin" valueType="num">
                                      <p:cBhvr additive="base">
                                        <p:cTn id="13" dur="500" fill="hold"/>
                                        <p:tgtEl>
                                          <p:spTgt spid="26631"/>
                                        </p:tgtEl>
                                        <p:attrNameLst>
                                          <p:attrName>ppt_x</p:attrName>
                                        </p:attrNameLst>
                                      </p:cBhvr>
                                      <p:tavLst>
                                        <p:tav tm="0">
                                          <p:val>
                                            <p:strVal val="1+#ppt_w/2"/>
                                          </p:val>
                                        </p:tav>
                                        <p:tav tm="100000">
                                          <p:val>
                                            <p:strVal val="#ppt_x"/>
                                          </p:val>
                                        </p:tav>
                                      </p:tavLst>
                                    </p:anim>
                                    <p:anim calcmode="lin" valueType="num">
                                      <p:cBhvr additive="base">
                                        <p:cTn id="14" dur="500" fill="hold"/>
                                        <p:tgtEl>
                                          <p:spTgt spid="266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6632"/>
                                        </p:tgtEl>
                                        <p:attrNameLst>
                                          <p:attrName>style.visibility</p:attrName>
                                        </p:attrNameLst>
                                      </p:cBhvr>
                                      <p:to>
                                        <p:strVal val="visible"/>
                                      </p:to>
                                    </p:set>
                                    <p:anim calcmode="lin" valueType="num">
                                      <p:cBhvr additive="base">
                                        <p:cTn id="19" dur="500" fill="hold"/>
                                        <p:tgtEl>
                                          <p:spTgt spid="26632"/>
                                        </p:tgtEl>
                                        <p:attrNameLst>
                                          <p:attrName>ppt_x</p:attrName>
                                        </p:attrNameLst>
                                      </p:cBhvr>
                                      <p:tavLst>
                                        <p:tav tm="0">
                                          <p:val>
                                            <p:strVal val="1+#ppt_w/2"/>
                                          </p:val>
                                        </p:tav>
                                        <p:tav tm="100000">
                                          <p:val>
                                            <p:strVal val="#ppt_x"/>
                                          </p:val>
                                        </p:tav>
                                      </p:tavLst>
                                    </p:anim>
                                    <p:anim calcmode="lin" valueType="num">
                                      <p:cBhvr additive="base">
                                        <p:cTn id="20" dur="500" fill="hold"/>
                                        <p:tgtEl>
                                          <p:spTgt spid="2663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6633"/>
                                        </p:tgtEl>
                                        <p:attrNameLst>
                                          <p:attrName>style.visibility</p:attrName>
                                        </p:attrNameLst>
                                      </p:cBhvr>
                                      <p:to>
                                        <p:strVal val="visible"/>
                                      </p:to>
                                    </p:set>
                                    <p:anim calcmode="lin" valueType="num">
                                      <p:cBhvr additive="base">
                                        <p:cTn id="25" dur="500" fill="hold"/>
                                        <p:tgtEl>
                                          <p:spTgt spid="26633"/>
                                        </p:tgtEl>
                                        <p:attrNameLst>
                                          <p:attrName>ppt_x</p:attrName>
                                        </p:attrNameLst>
                                      </p:cBhvr>
                                      <p:tavLst>
                                        <p:tav tm="0">
                                          <p:val>
                                            <p:strVal val="1+#ppt_w/2"/>
                                          </p:val>
                                        </p:tav>
                                        <p:tav tm="100000">
                                          <p:val>
                                            <p:strVal val="#ppt_x"/>
                                          </p:val>
                                        </p:tav>
                                      </p:tavLst>
                                    </p:anim>
                                    <p:anim calcmode="lin" valueType="num">
                                      <p:cBhvr additive="base">
                                        <p:cTn id="26" dur="500" fill="hold"/>
                                        <p:tgtEl>
                                          <p:spTgt spid="266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autoUpdateAnimBg="0"/>
      <p:bldP spid="26631" grpId="0" autoUpdateAnimBg="0"/>
      <p:bldP spid="26632" grpId="0" autoUpdateAnimBg="0"/>
      <p:bldP spid="26633"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971600" y="461541"/>
            <a:ext cx="7708900" cy="1311275"/>
          </a:xfrm>
        </p:spPr>
        <p:txBody>
          <a:bodyPr/>
          <a:lstStyle/>
          <a:p>
            <a:pPr eaLnBrk="1" hangingPunct="1"/>
            <a:r>
              <a:rPr lang="en-US" sz="3600" smtClean="0">
                <a:latin typeface="Comic Sans MS" pitchFamily="66" charset="0"/>
              </a:rPr>
              <a:t>Fuzzy Membership Function 	 	      				- Vehicle Queue</a:t>
            </a:r>
          </a:p>
        </p:txBody>
      </p:sp>
      <p:sp>
        <p:nvSpPr>
          <p:cNvPr id="64515" name="Rectangle 6"/>
          <p:cNvSpPr>
            <a:spLocks noGrp="1" noChangeArrowheads="1"/>
          </p:cNvSpPr>
          <p:nvPr>
            <p:ph type="body" idx="1"/>
          </p:nvPr>
        </p:nvSpPr>
        <p:spPr>
          <a:xfrm>
            <a:off x="827584" y="1752600"/>
            <a:ext cx="8164016" cy="4572000"/>
          </a:xfrm>
          <a:noFill/>
        </p:spPr>
        <p:txBody>
          <a:bodyPr/>
          <a:lstStyle/>
          <a:p>
            <a:pPr eaLnBrk="1" hangingPunct="1">
              <a:lnSpc>
                <a:spcPct val="110000"/>
              </a:lnSpc>
              <a:buFont typeface="Wingdings" pitchFamily="2" charset="2"/>
              <a:buNone/>
            </a:pPr>
            <a:r>
              <a:rPr lang="en-US" sz="2800" dirty="0" smtClean="0">
                <a:sym typeface="Symbol" pitchFamily="18" charset="2"/>
              </a:rPr>
              <a:t>    </a:t>
            </a:r>
            <a:r>
              <a:rPr lang="en-US" u="sng" dirty="0" smtClean="0">
                <a:sym typeface="Symbol" pitchFamily="18" charset="2"/>
              </a:rPr>
              <a:t>Zero</a:t>
            </a:r>
            <a:r>
              <a:rPr lang="en-US" dirty="0" smtClean="0">
                <a:sym typeface="Symbol" pitchFamily="18" charset="2"/>
              </a:rPr>
              <a:t>	: </a:t>
            </a:r>
            <a:r>
              <a:rPr lang="en-US" i="1" dirty="0" smtClean="0">
                <a:sym typeface="Symbol" pitchFamily="18" charset="2"/>
              </a:rPr>
              <a:t></a:t>
            </a:r>
            <a:r>
              <a:rPr lang="en-US" dirty="0" smtClean="0">
                <a:sym typeface="Symbol" pitchFamily="18" charset="2"/>
              </a:rPr>
              <a:t>  =1,   </a:t>
            </a:r>
            <a:r>
              <a:rPr lang="en-US" i="1" dirty="0" smtClean="0">
                <a:sym typeface="Symbol" pitchFamily="18" charset="2"/>
              </a:rPr>
              <a:t>q </a:t>
            </a:r>
            <a:r>
              <a:rPr lang="en-US" dirty="0" smtClean="0">
                <a:sym typeface="Symbol" pitchFamily="18" charset="2"/>
              </a:rPr>
              <a:t>=  2</a:t>
            </a:r>
          </a:p>
          <a:p>
            <a:pPr lvl="1" eaLnBrk="1" hangingPunct="1">
              <a:lnSpc>
                <a:spcPct val="110000"/>
              </a:lnSpc>
              <a:buFont typeface="Wingdings" pitchFamily="2" charset="2"/>
              <a:buNone/>
            </a:pPr>
            <a:r>
              <a:rPr lang="en-US" sz="3200" u="sng" dirty="0" smtClean="0"/>
              <a:t>Small</a:t>
            </a:r>
            <a:r>
              <a:rPr lang="en-US" sz="3200" dirty="0" smtClean="0"/>
              <a:t>	: </a:t>
            </a:r>
            <a:r>
              <a:rPr lang="en-US" sz="3200" dirty="0" smtClean="0">
                <a:sym typeface="Symbol" pitchFamily="18" charset="2"/>
              </a:rPr>
              <a:t></a:t>
            </a:r>
            <a:r>
              <a:rPr lang="en-US" sz="3200" dirty="0" smtClean="0"/>
              <a:t> =1,     6 </a:t>
            </a:r>
            <a:r>
              <a:rPr lang="en-US" sz="3200" dirty="0">
                <a:sym typeface="Symbol" pitchFamily="18" charset="2"/>
              </a:rPr>
              <a:t>&lt; </a:t>
            </a:r>
            <a:r>
              <a:rPr lang="en-US" sz="3200" dirty="0" smtClean="0">
                <a:sym typeface="Symbol" pitchFamily="18" charset="2"/>
              </a:rPr>
              <a:t> </a:t>
            </a:r>
            <a:r>
              <a:rPr lang="en-US" sz="3200" dirty="0">
                <a:sym typeface="Symbol" pitchFamily="18" charset="2"/>
              </a:rPr>
              <a:t>q </a:t>
            </a:r>
            <a:r>
              <a:rPr lang="en-US" sz="3200" dirty="0" smtClean="0">
                <a:sym typeface="Symbol" pitchFamily="18" charset="2"/>
              </a:rPr>
              <a:t> </a:t>
            </a:r>
            <a:r>
              <a:rPr lang="en-US" sz="3200" dirty="0">
                <a:sym typeface="Symbol" pitchFamily="18" charset="2"/>
              </a:rPr>
              <a:t>&lt; 10</a:t>
            </a:r>
            <a:endParaRPr lang="en-US" sz="3200" dirty="0" smtClean="0">
              <a:sym typeface="Symbol" pitchFamily="18" charset="2"/>
            </a:endParaRPr>
          </a:p>
          <a:p>
            <a:pPr lvl="2" eaLnBrk="1" hangingPunct="1">
              <a:lnSpc>
                <a:spcPct val="110000"/>
              </a:lnSpc>
              <a:buFont typeface="Wingdings" pitchFamily="2" charset="2"/>
              <a:buNone/>
            </a:pPr>
            <a:r>
              <a:rPr lang="en-US" sz="3200" i="1" dirty="0" smtClean="0">
                <a:sym typeface="Symbol" pitchFamily="18" charset="2"/>
              </a:rPr>
              <a:t>		  </a:t>
            </a:r>
            <a:r>
              <a:rPr lang="en-US" sz="3200" dirty="0" smtClean="0">
                <a:sym typeface="Symbol" pitchFamily="18" charset="2"/>
              </a:rPr>
              <a:t> = ( </a:t>
            </a:r>
            <a:r>
              <a:rPr lang="en-US" sz="3200" i="1" dirty="0" smtClean="0">
                <a:sym typeface="Symbol" pitchFamily="18" charset="2"/>
              </a:rPr>
              <a:t>q</a:t>
            </a:r>
            <a:r>
              <a:rPr lang="en-US" sz="3200" dirty="0" smtClean="0">
                <a:sym typeface="Symbol" pitchFamily="18" charset="2"/>
              </a:rPr>
              <a:t> – 2)/5,     2&lt; </a:t>
            </a:r>
            <a:r>
              <a:rPr lang="en-US" sz="3200" i="1" dirty="0" smtClean="0">
                <a:sym typeface="Symbol" pitchFamily="18" charset="2"/>
              </a:rPr>
              <a:t>q</a:t>
            </a:r>
            <a:r>
              <a:rPr lang="en-US" sz="3200" dirty="0" smtClean="0">
                <a:sym typeface="Symbol" pitchFamily="18" charset="2"/>
              </a:rPr>
              <a:t> &lt;6</a:t>
            </a:r>
          </a:p>
          <a:p>
            <a:pPr lvl="1" eaLnBrk="1" hangingPunct="1">
              <a:lnSpc>
                <a:spcPct val="110000"/>
              </a:lnSpc>
              <a:buFont typeface="Wingdings" pitchFamily="2" charset="2"/>
              <a:buNone/>
            </a:pPr>
            <a:r>
              <a:rPr lang="en-US" sz="3200" u="sng" dirty="0" smtClean="0">
                <a:sym typeface="Symbol" pitchFamily="18" charset="2"/>
              </a:rPr>
              <a:t>Medium</a:t>
            </a:r>
            <a:r>
              <a:rPr lang="en-US" sz="3200" dirty="0" smtClean="0">
                <a:sym typeface="Symbol" pitchFamily="18" charset="2"/>
              </a:rPr>
              <a:t>:  =1,     </a:t>
            </a:r>
            <a:r>
              <a:rPr lang="en-US" sz="3200" dirty="0" smtClean="0"/>
              <a:t>14</a:t>
            </a:r>
            <a:r>
              <a:rPr lang="en-US" sz="3200" dirty="0" smtClean="0">
                <a:sym typeface="Symbol" pitchFamily="18" charset="2"/>
              </a:rPr>
              <a:t> </a:t>
            </a:r>
            <a:r>
              <a:rPr lang="en-US" sz="3200" dirty="0">
                <a:sym typeface="Symbol" pitchFamily="18" charset="2"/>
              </a:rPr>
              <a:t>&lt; </a:t>
            </a:r>
            <a:r>
              <a:rPr lang="en-US" sz="3200" dirty="0" smtClean="0">
                <a:sym typeface="Symbol" pitchFamily="18" charset="2"/>
              </a:rPr>
              <a:t>q </a:t>
            </a:r>
            <a:r>
              <a:rPr lang="en-US" sz="3200" dirty="0">
                <a:sym typeface="Symbol" pitchFamily="18" charset="2"/>
              </a:rPr>
              <a:t>&lt; 20</a:t>
            </a:r>
            <a:endParaRPr lang="en-US" sz="3200" dirty="0" smtClean="0">
              <a:sym typeface="Symbol" pitchFamily="18" charset="2"/>
            </a:endParaRPr>
          </a:p>
          <a:p>
            <a:pPr lvl="2" eaLnBrk="1" hangingPunct="1">
              <a:lnSpc>
                <a:spcPct val="110000"/>
              </a:lnSpc>
              <a:buFont typeface="Wingdings" pitchFamily="2" charset="2"/>
              <a:buNone/>
            </a:pPr>
            <a:r>
              <a:rPr lang="en-US" sz="3200" i="1" dirty="0" smtClean="0">
                <a:sym typeface="Symbol" pitchFamily="18" charset="2"/>
              </a:rPr>
              <a:t>		  </a:t>
            </a:r>
            <a:r>
              <a:rPr lang="en-US" sz="3200" dirty="0" smtClean="0">
                <a:sym typeface="Symbol" pitchFamily="18" charset="2"/>
              </a:rPr>
              <a:t> =( </a:t>
            </a:r>
            <a:r>
              <a:rPr lang="en-US" sz="3200" i="1" dirty="0" smtClean="0">
                <a:sym typeface="Symbol" pitchFamily="18" charset="2"/>
              </a:rPr>
              <a:t>q</a:t>
            </a:r>
            <a:r>
              <a:rPr lang="en-US" sz="3200" dirty="0" smtClean="0">
                <a:sym typeface="Symbol" pitchFamily="18" charset="2"/>
              </a:rPr>
              <a:t> – 10)/5,   10&lt; </a:t>
            </a:r>
            <a:r>
              <a:rPr lang="en-US" sz="3200" i="1" dirty="0" smtClean="0">
                <a:sym typeface="Symbol" pitchFamily="18" charset="2"/>
              </a:rPr>
              <a:t>q</a:t>
            </a:r>
            <a:r>
              <a:rPr lang="en-US" sz="3200" dirty="0" smtClean="0">
                <a:sym typeface="Symbol" pitchFamily="18" charset="2"/>
              </a:rPr>
              <a:t> &lt;14</a:t>
            </a:r>
          </a:p>
          <a:p>
            <a:pPr lvl="1" eaLnBrk="1" hangingPunct="1">
              <a:lnSpc>
                <a:spcPct val="110000"/>
              </a:lnSpc>
              <a:buFont typeface="Wingdings" pitchFamily="2" charset="2"/>
              <a:buNone/>
            </a:pPr>
            <a:r>
              <a:rPr lang="en-US" sz="3200" u="sng" dirty="0" smtClean="0">
                <a:sym typeface="Symbol" pitchFamily="18" charset="2"/>
              </a:rPr>
              <a:t>Big</a:t>
            </a:r>
            <a:r>
              <a:rPr lang="en-US" sz="3200" dirty="0" smtClean="0">
                <a:sym typeface="Symbol" pitchFamily="18" charset="2"/>
              </a:rPr>
              <a:t>	:  =1,  </a:t>
            </a:r>
            <a:r>
              <a:rPr lang="en-US" sz="3200" dirty="0" smtClean="0"/>
              <a:t>26</a:t>
            </a:r>
            <a:r>
              <a:rPr lang="en-US" sz="3200" dirty="0" smtClean="0">
                <a:sym typeface="Symbol" pitchFamily="18" charset="2"/>
              </a:rPr>
              <a:t> </a:t>
            </a:r>
            <a:r>
              <a:rPr lang="en-US" sz="3200" dirty="0">
                <a:sym typeface="Symbol" pitchFamily="18" charset="2"/>
              </a:rPr>
              <a:t>&lt; </a:t>
            </a:r>
            <a:r>
              <a:rPr lang="en-US" sz="3200" dirty="0" smtClean="0">
                <a:sym typeface="Symbol" pitchFamily="18" charset="2"/>
              </a:rPr>
              <a:t>q</a:t>
            </a:r>
          </a:p>
          <a:p>
            <a:pPr lvl="2" eaLnBrk="1" hangingPunct="1">
              <a:lnSpc>
                <a:spcPct val="110000"/>
              </a:lnSpc>
              <a:buFont typeface="Wingdings" pitchFamily="2" charset="2"/>
              <a:buNone/>
            </a:pPr>
            <a:r>
              <a:rPr lang="en-US" sz="3200" i="1" dirty="0" smtClean="0">
                <a:sym typeface="Symbol" pitchFamily="18" charset="2"/>
              </a:rPr>
              <a:t>		  </a:t>
            </a:r>
            <a:r>
              <a:rPr lang="en-US" sz="3200" dirty="0" smtClean="0">
                <a:sym typeface="Symbol" pitchFamily="18" charset="2"/>
              </a:rPr>
              <a:t> =( </a:t>
            </a:r>
            <a:r>
              <a:rPr lang="en-US" sz="3200" i="1" dirty="0" smtClean="0">
                <a:sym typeface="Symbol" pitchFamily="18" charset="2"/>
              </a:rPr>
              <a:t>q</a:t>
            </a:r>
            <a:r>
              <a:rPr lang="en-US" sz="3200" dirty="0" smtClean="0">
                <a:sym typeface="Symbol" pitchFamily="18" charset="2"/>
              </a:rPr>
              <a:t> – 20)/7,   </a:t>
            </a:r>
            <a:r>
              <a:rPr lang="en-US" sz="3200" dirty="0" smtClean="0"/>
              <a:t>20&lt;</a:t>
            </a:r>
            <a:r>
              <a:rPr lang="en-US" sz="3200" dirty="0" smtClean="0">
                <a:sym typeface="Symbol" pitchFamily="18" charset="2"/>
              </a:rPr>
              <a:t> </a:t>
            </a:r>
            <a:r>
              <a:rPr lang="en-US" sz="3200" i="1" dirty="0" smtClean="0">
                <a:sym typeface="Symbol" pitchFamily="18" charset="2"/>
              </a:rPr>
              <a:t>q</a:t>
            </a:r>
            <a:r>
              <a:rPr lang="en-US" sz="3200" dirty="0" smtClean="0">
                <a:sym typeface="Symbol" pitchFamily="18" charset="2"/>
              </a:rPr>
              <a:t> &lt;26</a:t>
            </a:r>
          </a:p>
        </p:txBody>
      </p:sp>
    </p:spTree>
    <p:extLst>
      <p:ext uri="{BB962C8B-B14F-4D97-AF65-F5344CB8AC3E}">
        <p14:creationId xmlns:p14="http://schemas.microsoft.com/office/powerpoint/2010/main" val="1901154434"/>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AutoShape 5"/>
          <p:cNvSpPr>
            <a:spLocks noChangeArrowheads="1"/>
          </p:cNvSpPr>
          <p:nvPr/>
        </p:nvSpPr>
        <p:spPr bwMode="auto">
          <a:xfrm flipV="1">
            <a:off x="1600200" y="2925763"/>
            <a:ext cx="3124200" cy="160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496 w 21600"/>
              <a:gd name="T13" fmla="*/ 5496 h 21600"/>
              <a:gd name="T14" fmla="*/ 16104 w 21600"/>
              <a:gd name="T15" fmla="*/ 16104 h 21600"/>
            </a:gdLst>
            <a:ahLst/>
            <a:cxnLst>
              <a:cxn ang="T8">
                <a:pos x="T0" y="T1"/>
              </a:cxn>
              <a:cxn ang="T9">
                <a:pos x="T2" y="T3"/>
              </a:cxn>
              <a:cxn ang="T10">
                <a:pos x="T4" y="T5"/>
              </a:cxn>
              <a:cxn ang="T11">
                <a:pos x="T6" y="T7"/>
              </a:cxn>
            </a:cxnLst>
            <a:rect l="T12" t="T13" r="T14" b="T15"/>
            <a:pathLst>
              <a:path w="21600" h="21600">
                <a:moveTo>
                  <a:pt x="0" y="0"/>
                </a:moveTo>
                <a:lnTo>
                  <a:pt x="7391" y="21600"/>
                </a:lnTo>
                <a:lnTo>
                  <a:pt x="14209"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3492" name="AutoShape 6"/>
          <p:cNvSpPr>
            <a:spLocks noChangeArrowheads="1"/>
          </p:cNvSpPr>
          <p:nvPr/>
        </p:nvSpPr>
        <p:spPr bwMode="auto">
          <a:xfrm flipV="1">
            <a:off x="3657600" y="2925763"/>
            <a:ext cx="3048000" cy="160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771 w 21600"/>
              <a:gd name="T13" fmla="*/ 5771 h 21600"/>
              <a:gd name="T14" fmla="*/ 15829 w 21600"/>
              <a:gd name="T15" fmla="*/ 15829 h 21600"/>
            </a:gdLst>
            <a:ahLst/>
            <a:cxnLst>
              <a:cxn ang="T8">
                <a:pos x="T0" y="T1"/>
              </a:cxn>
              <a:cxn ang="T9">
                <a:pos x="T2" y="T3"/>
              </a:cxn>
              <a:cxn ang="T10">
                <a:pos x="T4" y="T5"/>
              </a:cxn>
              <a:cxn ang="T11">
                <a:pos x="T6" y="T7"/>
              </a:cxn>
            </a:cxnLst>
            <a:rect l="T12" t="T13" r="T14" b="T15"/>
            <a:pathLst>
              <a:path w="21600" h="21600">
                <a:moveTo>
                  <a:pt x="0" y="0"/>
                </a:moveTo>
                <a:lnTo>
                  <a:pt x="7941" y="21600"/>
                </a:lnTo>
                <a:lnTo>
                  <a:pt x="13659"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3493" name="Line 7"/>
          <p:cNvSpPr>
            <a:spLocks noChangeShapeType="1"/>
          </p:cNvSpPr>
          <p:nvPr/>
        </p:nvSpPr>
        <p:spPr bwMode="auto">
          <a:xfrm>
            <a:off x="838200" y="2925763"/>
            <a:ext cx="0" cy="1600200"/>
          </a:xfrm>
          <a:prstGeom prst="line">
            <a:avLst/>
          </a:prstGeom>
          <a:noFill/>
          <a:ln w="9525">
            <a:solidFill>
              <a:schemeClr val="tx1"/>
            </a:solidFill>
            <a:miter lim="800000"/>
            <a:headEnd/>
            <a:tailEnd/>
          </a:ln>
        </p:spPr>
        <p:txBody>
          <a:bodyPr wrap="none"/>
          <a:lstStyle/>
          <a:p>
            <a:endParaRPr lang="en-US"/>
          </a:p>
        </p:txBody>
      </p:sp>
      <p:sp>
        <p:nvSpPr>
          <p:cNvPr id="63494" name="Line 8"/>
          <p:cNvSpPr>
            <a:spLocks noChangeShapeType="1"/>
          </p:cNvSpPr>
          <p:nvPr/>
        </p:nvSpPr>
        <p:spPr bwMode="auto">
          <a:xfrm>
            <a:off x="838200" y="2925763"/>
            <a:ext cx="685800" cy="0"/>
          </a:xfrm>
          <a:prstGeom prst="line">
            <a:avLst/>
          </a:prstGeom>
          <a:noFill/>
          <a:ln w="9525">
            <a:solidFill>
              <a:schemeClr val="tx1"/>
            </a:solidFill>
            <a:miter lim="800000"/>
            <a:headEnd/>
            <a:tailEnd/>
          </a:ln>
        </p:spPr>
        <p:txBody>
          <a:bodyPr wrap="none"/>
          <a:lstStyle/>
          <a:p>
            <a:endParaRPr lang="en-US"/>
          </a:p>
        </p:txBody>
      </p:sp>
      <p:sp>
        <p:nvSpPr>
          <p:cNvPr id="63495" name="Line 9"/>
          <p:cNvSpPr>
            <a:spLocks noChangeShapeType="1"/>
          </p:cNvSpPr>
          <p:nvPr/>
        </p:nvSpPr>
        <p:spPr bwMode="auto">
          <a:xfrm>
            <a:off x="1524000" y="2925763"/>
            <a:ext cx="609600" cy="1600200"/>
          </a:xfrm>
          <a:prstGeom prst="line">
            <a:avLst/>
          </a:prstGeom>
          <a:noFill/>
          <a:ln w="9525">
            <a:solidFill>
              <a:schemeClr val="tx1"/>
            </a:solidFill>
            <a:miter lim="800000"/>
            <a:headEnd/>
            <a:tailEnd/>
          </a:ln>
        </p:spPr>
        <p:txBody>
          <a:bodyPr wrap="none"/>
          <a:lstStyle/>
          <a:p>
            <a:endParaRPr lang="en-US"/>
          </a:p>
        </p:txBody>
      </p:sp>
      <p:sp>
        <p:nvSpPr>
          <p:cNvPr id="63496" name="Line 10"/>
          <p:cNvSpPr>
            <a:spLocks noChangeShapeType="1"/>
          </p:cNvSpPr>
          <p:nvPr/>
        </p:nvSpPr>
        <p:spPr bwMode="auto">
          <a:xfrm>
            <a:off x="838200" y="4525963"/>
            <a:ext cx="838200" cy="0"/>
          </a:xfrm>
          <a:prstGeom prst="line">
            <a:avLst/>
          </a:prstGeom>
          <a:noFill/>
          <a:ln w="9525">
            <a:solidFill>
              <a:schemeClr val="tx1"/>
            </a:solidFill>
            <a:miter lim="800000"/>
            <a:headEnd/>
            <a:tailEnd/>
          </a:ln>
        </p:spPr>
        <p:txBody>
          <a:bodyPr wrap="none"/>
          <a:lstStyle/>
          <a:p>
            <a:endParaRPr lang="en-US"/>
          </a:p>
        </p:txBody>
      </p:sp>
      <p:sp>
        <p:nvSpPr>
          <p:cNvPr id="63497" name="Line 11"/>
          <p:cNvSpPr>
            <a:spLocks noChangeShapeType="1"/>
          </p:cNvSpPr>
          <p:nvPr/>
        </p:nvSpPr>
        <p:spPr bwMode="auto">
          <a:xfrm flipV="1">
            <a:off x="5562600" y="2925763"/>
            <a:ext cx="1143000" cy="1600200"/>
          </a:xfrm>
          <a:prstGeom prst="line">
            <a:avLst/>
          </a:prstGeom>
          <a:noFill/>
          <a:ln w="9525">
            <a:solidFill>
              <a:schemeClr val="tx1"/>
            </a:solidFill>
            <a:miter lim="800000"/>
            <a:headEnd/>
            <a:tailEnd/>
          </a:ln>
        </p:spPr>
        <p:txBody>
          <a:bodyPr wrap="none"/>
          <a:lstStyle/>
          <a:p>
            <a:endParaRPr lang="en-US"/>
          </a:p>
        </p:txBody>
      </p:sp>
      <p:sp>
        <p:nvSpPr>
          <p:cNvPr id="63498" name="Line 12"/>
          <p:cNvSpPr>
            <a:spLocks noChangeShapeType="1"/>
          </p:cNvSpPr>
          <p:nvPr/>
        </p:nvSpPr>
        <p:spPr bwMode="auto">
          <a:xfrm>
            <a:off x="6705600" y="2925763"/>
            <a:ext cx="1676400" cy="0"/>
          </a:xfrm>
          <a:prstGeom prst="line">
            <a:avLst/>
          </a:prstGeom>
          <a:noFill/>
          <a:ln w="9525">
            <a:solidFill>
              <a:schemeClr val="tx1"/>
            </a:solidFill>
            <a:miter lim="800000"/>
            <a:headEnd/>
            <a:tailEnd/>
          </a:ln>
        </p:spPr>
        <p:txBody>
          <a:bodyPr wrap="none"/>
          <a:lstStyle/>
          <a:p>
            <a:endParaRPr lang="en-US"/>
          </a:p>
        </p:txBody>
      </p:sp>
      <p:sp>
        <p:nvSpPr>
          <p:cNvPr id="63499" name="Line 13"/>
          <p:cNvSpPr>
            <a:spLocks noChangeShapeType="1"/>
          </p:cNvSpPr>
          <p:nvPr/>
        </p:nvSpPr>
        <p:spPr bwMode="auto">
          <a:xfrm>
            <a:off x="5943600" y="4525963"/>
            <a:ext cx="2590800" cy="0"/>
          </a:xfrm>
          <a:prstGeom prst="line">
            <a:avLst/>
          </a:prstGeom>
          <a:noFill/>
          <a:ln w="9525">
            <a:solidFill>
              <a:schemeClr val="tx1"/>
            </a:solidFill>
            <a:miter lim="800000"/>
            <a:headEnd/>
            <a:tailEnd/>
          </a:ln>
        </p:spPr>
        <p:txBody>
          <a:bodyPr wrap="none"/>
          <a:lstStyle/>
          <a:p>
            <a:endParaRPr lang="en-US"/>
          </a:p>
        </p:txBody>
      </p:sp>
      <p:sp>
        <p:nvSpPr>
          <p:cNvPr id="63500" name="Text Box 14"/>
          <p:cNvSpPr txBox="1">
            <a:spLocks noChangeArrowheads="1"/>
          </p:cNvSpPr>
          <p:nvPr/>
        </p:nvSpPr>
        <p:spPr bwMode="auto">
          <a:xfrm>
            <a:off x="823913" y="2070100"/>
            <a:ext cx="8477001" cy="892552"/>
          </a:xfrm>
          <a:prstGeom prst="rect">
            <a:avLst/>
          </a:prstGeom>
          <a:noFill/>
          <a:ln w="9525">
            <a:noFill/>
            <a:miter lim="800000"/>
            <a:headEnd/>
            <a:tailEnd/>
          </a:ln>
        </p:spPr>
        <p:txBody>
          <a:bodyPr wrap="none">
            <a:spAutoFit/>
          </a:bodyPr>
          <a:lstStyle/>
          <a:p>
            <a:r>
              <a:rPr lang="en-US" sz="2800" dirty="0"/>
              <a:t>Zero</a:t>
            </a:r>
            <a:r>
              <a:rPr lang="en-US" dirty="0"/>
              <a:t>	              </a:t>
            </a:r>
            <a:r>
              <a:rPr lang="en-US" sz="2800" dirty="0"/>
              <a:t>Small	 Medium              Big</a:t>
            </a:r>
          </a:p>
          <a:p>
            <a:r>
              <a:rPr lang="en-US" dirty="0"/>
              <a:t>		  (10 sec)	 	    (20 sec)	         </a:t>
            </a:r>
            <a:r>
              <a:rPr lang="en-US" dirty="0" smtClean="0"/>
              <a:t>(</a:t>
            </a:r>
            <a:r>
              <a:rPr lang="en-US" dirty="0"/>
              <a:t>45 sec)</a:t>
            </a:r>
          </a:p>
        </p:txBody>
      </p:sp>
      <p:sp>
        <p:nvSpPr>
          <p:cNvPr id="63501" name="Text Box 15"/>
          <p:cNvSpPr txBox="1">
            <a:spLocks noChangeArrowheads="1"/>
          </p:cNvSpPr>
          <p:nvPr/>
        </p:nvSpPr>
        <p:spPr bwMode="auto">
          <a:xfrm>
            <a:off x="827584" y="5369842"/>
            <a:ext cx="7558088" cy="579438"/>
          </a:xfrm>
          <a:prstGeom prst="rect">
            <a:avLst/>
          </a:prstGeom>
          <a:noFill/>
          <a:ln w="9525">
            <a:noFill/>
            <a:miter lim="800000"/>
            <a:headEnd/>
            <a:tailEnd/>
          </a:ln>
        </p:spPr>
        <p:txBody>
          <a:bodyPr wrap="none">
            <a:spAutoFit/>
          </a:bodyPr>
          <a:lstStyle/>
          <a:p>
            <a:r>
              <a:rPr lang="en-US" sz="3200"/>
              <a:t>Fuzzy Membership function - Vehicle Queue</a:t>
            </a:r>
          </a:p>
        </p:txBody>
      </p:sp>
      <p:sp>
        <p:nvSpPr>
          <p:cNvPr id="63502" name="Text Box 16"/>
          <p:cNvSpPr txBox="1">
            <a:spLocks noChangeArrowheads="1"/>
          </p:cNvSpPr>
          <p:nvPr/>
        </p:nvSpPr>
        <p:spPr bwMode="auto">
          <a:xfrm>
            <a:off x="635050" y="4509120"/>
            <a:ext cx="336550" cy="457200"/>
          </a:xfrm>
          <a:prstGeom prst="rect">
            <a:avLst/>
          </a:prstGeom>
          <a:noFill/>
          <a:ln w="9525">
            <a:noFill/>
            <a:miter lim="800000"/>
            <a:headEnd/>
            <a:tailEnd/>
          </a:ln>
        </p:spPr>
        <p:txBody>
          <a:bodyPr wrap="none">
            <a:spAutoFit/>
          </a:bodyPr>
          <a:lstStyle/>
          <a:p>
            <a:r>
              <a:rPr lang="en-US"/>
              <a:t>0</a:t>
            </a:r>
          </a:p>
        </p:txBody>
      </p:sp>
      <p:sp>
        <p:nvSpPr>
          <p:cNvPr id="63503" name="Text Box 17"/>
          <p:cNvSpPr txBox="1">
            <a:spLocks noChangeArrowheads="1"/>
          </p:cNvSpPr>
          <p:nvPr/>
        </p:nvSpPr>
        <p:spPr bwMode="auto">
          <a:xfrm>
            <a:off x="635050" y="2683768"/>
            <a:ext cx="336550" cy="457200"/>
          </a:xfrm>
          <a:prstGeom prst="rect">
            <a:avLst/>
          </a:prstGeom>
          <a:noFill/>
          <a:ln w="9525">
            <a:noFill/>
            <a:miter lim="800000"/>
            <a:headEnd/>
            <a:tailEnd/>
          </a:ln>
        </p:spPr>
        <p:txBody>
          <a:bodyPr wrap="none">
            <a:spAutoFit/>
          </a:bodyPr>
          <a:lstStyle/>
          <a:p>
            <a:r>
              <a:rPr lang="en-US"/>
              <a:t>1</a:t>
            </a:r>
          </a:p>
        </p:txBody>
      </p:sp>
      <p:sp>
        <p:nvSpPr>
          <p:cNvPr id="63504" name="Text Box 23"/>
          <p:cNvSpPr txBox="1">
            <a:spLocks noChangeArrowheads="1"/>
          </p:cNvSpPr>
          <p:nvPr/>
        </p:nvSpPr>
        <p:spPr bwMode="auto">
          <a:xfrm>
            <a:off x="1828800" y="4602163"/>
            <a:ext cx="6477000" cy="457200"/>
          </a:xfrm>
          <a:prstGeom prst="rect">
            <a:avLst/>
          </a:prstGeom>
          <a:noFill/>
          <a:ln w="9525">
            <a:noFill/>
            <a:miter lim="800000"/>
            <a:headEnd/>
            <a:tailEnd/>
          </a:ln>
        </p:spPr>
        <p:txBody>
          <a:bodyPr>
            <a:spAutoFit/>
          </a:bodyPr>
          <a:lstStyle/>
          <a:p>
            <a:r>
              <a:rPr lang="en-US"/>
              <a:t>4       6         10           14       20            26    28 …</a:t>
            </a:r>
          </a:p>
        </p:txBody>
      </p:sp>
      <p:sp>
        <p:nvSpPr>
          <p:cNvPr id="63505" name="Line 24"/>
          <p:cNvSpPr>
            <a:spLocks noChangeShapeType="1"/>
          </p:cNvSpPr>
          <p:nvPr/>
        </p:nvSpPr>
        <p:spPr bwMode="auto">
          <a:xfrm>
            <a:off x="2667000" y="2925763"/>
            <a:ext cx="0" cy="1600200"/>
          </a:xfrm>
          <a:prstGeom prst="line">
            <a:avLst/>
          </a:prstGeom>
          <a:noFill/>
          <a:ln w="9525">
            <a:solidFill>
              <a:schemeClr val="tx1"/>
            </a:solidFill>
            <a:miter lim="800000"/>
            <a:headEnd/>
            <a:tailEnd/>
          </a:ln>
        </p:spPr>
        <p:txBody>
          <a:bodyPr wrap="none"/>
          <a:lstStyle/>
          <a:p>
            <a:endParaRPr lang="en-US"/>
          </a:p>
        </p:txBody>
      </p:sp>
      <p:sp>
        <p:nvSpPr>
          <p:cNvPr id="63506" name="Line 25"/>
          <p:cNvSpPr>
            <a:spLocks noChangeShapeType="1"/>
          </p:cNvSpPr>
          <p:nvPr/>
        </p:nvSpPr>
        <p:spPr bwMode="auto">
          <a:xfrm>
            <a:off x="3657600" y="2925763"/>
            <a:ext cx="0" cy="1600200"/>
          </a:xfrm>
          <a:prstGeom prst="line">
            <a:avLst/>
          </a:prstGeom>
          <a:noFill/>
          <a:ln w="9525">
            <a:solidFill>
              <a:schemeClr val="tx1"/>
            </a:solidFill>
            <a:miter lim="800000"/>
            <a:headEnd/>
            <a:tailEnd/>
          </a:ln>
        </p:spPr>
        <p:txBody>
          <a:bodyPr wrap="none"/>
          <a:lstStyle/>
          <a:p>
            <a:endParaRPr lang="en-US"/>
          </a:p>
        </p:txBody>
      </p:sp>
      <p:sp>
        <p:nvSpPr>
          <p:cNvPr id="63507" name="Line 26"/>
          <p:cNvSpPr>
            <a:spLocks noChangeShapeType="1"/>
          </p:cNvSpPr>
          <p:nvPr/>
        </p:nvSpPr>
        <p:spPr bwMode="auto">
          <a:xfrm>
            <a:off x="5562600" y="2925763"/>
            <a:ext cx="0" cy="1600200"/>
          </a:xfrm>
          <a:prstGeom prst="line">
            <a:avLst/>
          </a:prstGeom>
          <a:noFill/>
          <a:ln w="9525">
            <a:solidFill>
              <a:schemeClr val="tx1"/>
            </a:solidFill>
            <a:miter lim="800000"/>
            <a:headEnd/>
            <a:tailEnd/>
          </a:ln>
        </p:spPr>
        <p:txBody>
          <a:bodyPr wrap="none"/>
          <a:lstStyle/>
          <a:p>
            <a:endParaRPr lang="en-US"/>
          </a:p>
        </p:txBody>
      </p:sp>
      <p:sp>
        <p:nvSpPr>
          <p:cNvPr id="63508" name="Line 27"/>
          <p:cNvSpPr>
            <a:spLocks noChangeShapeType="1"/>
          </p:cNvSpPr>
          <p:nvPr/>
        </p:nvSpPr>
        <p:spPr bwMode="auto">
          <a:xfrm>
            <a:off x="4800600" y="2925763"/>
            <a:ext cx="0" cy="1600200"/>
          </a:xfrm>
          <a:prstGeom prst="line">
            <a:avLst/>
          </a:prstGeom>
          <a:noFill/>
          <a:ln w="9525">
            <a:solidFill>
              <a:schemeClr val="tx1"/>
            </a:solidFill>
            <a:miter lim="800000"/>
            <a:headEnd/>
            <a:tailEnd/>
          </a:ln>
        </p:spPr>
        <p:txBody>
          <a:bodyPr wrap="none"/>
          <a:lstStyle/>
          <a:p>
            <a:endParaRPr lang="en-US"/>
          </a:p>
        </p:txBody>
      </p:sp>
      <p:sp>
        <p:nvSpPr>
          <p:cNvPr id="63509" name="Line 28"/>
          <p:cNvSpPr>
            <a:spLocks noChangeShapeType="1"/>
          </p:cNvSpPr>
          <p:nvPr/>
        </p:nvSpPr>
        <p:spPr bwMode="auto">
          <a:xfrm>
            <a:off x="6705600" y="2925763"/>
            <a:ext cx="0" cy="1600200"/>
          </a:xfrm>
          <a:prstGeom prst="line">
            <a:avLst/>
          </a:prstGeom>
          <a:noFill/>
          <a:ln w="9525">
            <a:solidFill>
              <a:schemeClr val="tx1"/>
            </a:solidFill>
            <a:miter lim="800000"/>
            <a:headEnd/>
            <a:tailEnd/>
          </a:ln>
        </p:spPr>
        <p:txBody>
          <a:bodyPr wrap="none"/>
          <a:lstStyle/>
          <a:p>
            <a:endParaRPr lang="en-US"/>
          </a:p>
        </p:txBody>
      </p:sp>
      <p:sp>
        <p:nvSpPr>
          <p:cNvPr id="22" name="Freeform 21"/>
          <p:cNvSpPr/>
          <p:nvPr/>
        </p:nvSpPr>
        <p:spPr>
          <a:xfrm>
            <a:off x="2146300" y="665785"/>
            <a:ext cx="4483100" cy="818999"/>
          </a:xfrm>
          <a:custGeom>
            <a:avLst/>
            <a:gdLst>
              <a:gd name="connsiteX0" fmla="*/ 0 w 4483100"/>
              <a:gd name="connsiteY0" fmla="*/ 136503 h 818999"/>
              <a:gd name="connsiteX1" fmla="*/ 136503 w 4483100"/>
              <a:gd name="connsiteY1" fmla="*/ 0 h 818999"/>
              <a:gd name="connsiteX2" fmla="*/ 4346597 w 4483100"/>
              <a:gd name="connsiteY2" fmla="*/ 0 h 818999"/>
              <a:gd name="connsiteX3" fmla="*/ 4483100 w 4483100"/>
              <a:gd name="connsiteY3" fmla="*/ 136503 h 818999"/>
              <a:gd name="connsiteX4" fmla="*/ 4483100 w 4483100"/>
              <a:gd name="connsiteY4" fmla="*/ 682496 h 818999"/>
              <a:gd name="connsiteX5" fmla="*/ 4346597 w 4483100"/>
              <a:gd name="connsiteY5" fmla="*/ 818999 h 818999"/>
              <a:gd name="connsiteX6" fmla="*/ 136503 w 4483100"/>
              <a:gd name="connsiteY6" fmla="*/ 818999 h 818999"/>
              <a:gd name="connsiteX7" fmla="*/ 0 w 4483100"/>
              <a:gd name="connsiteY7" fmla="*/ 682496 h 818999"/>
              <a:gd name="connsiteX8" fmla="*/ 0 w 4483100"/>
              <a:gd name="connsiteY8" fmla="*/ 136503 h 81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83100" h="818999">
                <a:moveTo>
                  <a:pt x="0" y="136503"/>
                </a:moveTo>
                <a:cubicBezTo>
                  <a:pt x="0" y="61114"/>
                  <a:pt x="61114" y="0"/>
                  <a:pt x="136503" y="0"/>
                </a:cubicBezTo>
                <a:lnTo>
                  <a:pt x="4346597" y="0"/>
                </a:lnTo>
                <a:cubicBezTo>
                  <a:pt x="4421986" y="0"/>
                  <a:pt x="4483100" y="61114"/>
                  <a:pt x="4483100" y="136503"/>
                </a:cubicBezTo>
                <a:lnTo>
                  <a:pt x="4483100" y="682496"/>
                </a:lnTo>
                <a:cubicBezTo>
                  <a:pt x="4483100" y="757885"/>
                  <a:pt x="4421986" y="818999"/>
                  <a:pt x="4346597" y="818999"/>
                </a:cubicBezTo>
                <a:lnTo>
                  <a:pt x="136503" y="818999"/>
                </a:lnTo>
                <a:cubicBezTo>
                  <a:pt x="61114" y="818999"/>
                  <a:pt x="0" y="757885"/>
                  <a:pt x="0" y="682496"/>
                </a:cubicBezTo>
                <a:lnTo>
                  <a:pt x="0" y="136503"/>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73330" tIns="173330" rIns="173330" bIns="173330" numCol="1" spcCol="1270" anchor="ctr" anchorCtr="0">
            <a:noAutofit/>
          </a:bodyPr>
          <a:lstStyle/>
          <a:p>
            <a:pPr lvl="0" algn="l" defTabSz="1555750" rtl="0">
              <a:lnSpc>
                <a:spcPct val="90000"/>
              </a:lnSpc>
              <a:spcBef>
                <a:spcPct val="0"/>
              </a:spcBef>
              <a:spcAft>
                <a:spcPct val="35000"/>
              </a:spcAft>
            </a:pPr>
            <a:r>
              <a:rPr lang="en-US" sz="4800" kern="1200" dirty="0" smtClean="0">
                <a:solidFill>
                  <a:schemeClr val="tx1"/>
                </a:solidFill>
                <a:latin typeface="Comic Sans MS" panose="030F0702030302020204" pitchFamily="66" charset="0"/>
              </a:rPr>
              <a:t>Fuzzification</a:t>
            </a:r>
            <a:endParaRPr lang="en-US" sz="4800" kern="12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58486163"/>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755576" y="533549"/>
            <a:ext cx="7683500" cy="1311275"/>
          </a:xfrm>
        </p:spPr>
        <p:txBody>
          <a:bodyPr/>
          <a:lstStyle/>
          <a:p>
            <a:pPr eaLnBrk="1" hangingPunct="1"/>
            <a:r>
              <a:rPr lang="en-US" sz="3600" smtClean="0">
                <a:latin typeface="Comic Sans MS" pitchFamily="66" charset="0"/>
              </a:rPr>
              <a:t>Fuzzy Membership Function – </a:t>
            </a:r>
            <a:br>
              <a:rPr lang="en-US" sz="3600" smtClean="0">
                <a:latin typeface="Comic Sans MS" pitchFamily="66" charset="0"/>
              </a:rPr>
            </a:br>
            <a:r>
              <a:rPr lang="en-US" sz="3600" smtClean="0">
                <a:latin typeface="Comic Sans MS" pitchFamily="66" charset="0"/>
              </a:rPr>
              <a:t>				       Vehicle Flow</a:t>
            </a:r>
          </a:p>
        </p:txBody>
      </p:sp>
      <mc:AlternateContent xmlns:mc="http://schemas.openxmlformats.org/markup-compatibility/2006" xmlns:a14="http://schemas.microsoft.com/office/drawing/2010/main">
        <mc:Choice Requires="a14">
          <p:sp>
            <p:nvSpPr>
              <p:cNvPr id="66563" name="Rectangle 3"/>
              <p:cNvSpPr>
                <a:spLocks noGrp="1" noChangeArrowheads="1"/>
              </p:cNvSpPr>
              <p:nvPr>
                <p:ph type="body" idx="1"/>
              </p:nvPr>
            </p:nvSpPr>
            <p:spPr>
              <a:xfrm>
                <a:off x="971600" y="2188840"/>
                <a:ext cx="7556500" cy="3760440"/>
              </a:xfrm>
            </p:spPr>
            <p:txBody>
              <a:bodyPr/>
              <a:lstStyle/>
              <a:p>
                <a:pPr eaLnBrk="1" hangingPunct="1">
                  <a:lnSpc>
                    <a:spcPct val="110000"/>
                  </a:lnSpc>
                  <a:buFont typeface="Wingdings" pitchFamily="2" charset="2"/>
                  <a:buNone/>
                </a:pPr>
                <a:r>
                  <a:rPr lang="en-US" sz="2800" dirty="0" smtClean="0">
                    <a:sym typeface="Symbol" pitchFamily="18" charset="2"/>
                  </a:rPr>
                  <a:t>     </a:t>
                </a:r>
                <a:r>
                  <a:rPr lang="en-US" sz="2800" u="sng" dirty="0" smtClean="0">
                    <a:sym typeface="Symbol" pitchFamily="18" charset="2"/>
                  </a:rPr>
                  <a:t>Zero</a:t>
                </a:r>
                <a:r>
                  <a:rPr lang="en-US" sz="2800" dirty="0" smtClean="0">
                    <a:sym typeface="Symbol" pitchFamily="18" charset="2"/>
                  </a:rPr>
                  <a:t>	:  </a:t>
                </a:r>
                <a:r>
                  <a:rPr lang="en-US" sz="2800" i="1" dirty="0" smtClean="0">
                    <a:sym typeface="Symbol" pitchFamily="18" charset="2"/>
                  </a:rPr>
                  <a:t> </a:t>
                </a:r>
                <a:r>
                  <a:rPr lang="en-US" sz="2800" dirty="0" smtClean="0">
                    <a:sym typeface="Symbol" pitchFamily="18" charset="2"/>
                  </a:rPr>
                  <a:t>=1,   </a:t>
                </a:r>
                <a:r>
                  <a:rPr lang="en-US" sz="2800" dirty="0" err="1" smtClean="0">
                    <a:sym typeface="Symbol" pitchFamily="18" charset="2"/>
                  </a:rPr>
                  <a:t>flr</a:t>
                </a:r>
                <a:r>
                  <a:rPr lang="en-US" sz="2800" dirty="0" smtClean="0">
                    <a:sym typeface="Symbol" pitchFamily="18" charset="2"/>
                  </a:rPr>
                  <a:t> </a:t>
                </a:r>
                <a14:m>
                  <m:oMath xmlns:m="http://schemas.openxmlformats.org/officeDocument/2006/math">
                    <m:r>
                      <a:rPr lang="en-US" sz="2800" i="1" smtClean="0">
                        <a:latin typeface="Cambria Math" charset="0"/>
                        <a:ea typeface="Cambria Math" charset="0"/>
                        <a:cs typeface="Cambria Math" charset="0"/>
                        <a:sym typeface="Symbol" pitchFamily="18" charset="2"/>
                      </a:rPr>
                      <m:t>&gt;</m:t>
                    </m:r>
                  </m:oMath>
                </a14:m>
                <a:r>
                  <a:rPr lang="en-US" sz="2800" dirty="0" smtClean="0">
                    <a:sym typeface="Symbol" pitchFamily="18" charset="2"/>
                  </a:rPr>
                  <a:t>0.5</a:t>
                </a:r>
              </a:p>
              <a:p>
                <a:pPr lvl="1" eaLnBrk="1" hangingPunct="1">
                  <a:lnSpc>
                    <a:spcPct val="110000"/>
                  </a:lnSpc>
                  <a:buFont typeface="Wingdings" pitchFamily="2" charset="2"/>
                  <a:buNone/>
                </a:pPr>
                <a:r>
                  <a:rPr lang="en-US" u="sng" dirty="0" smtClean="0"/>
                  <a:t>Small</a:t>
                </a:r>
                <a:r>
                  <a:rPr lang="en-US" dirty="0" smtClean="0"/>
                  <a:t>	:  </a:t>
                </a:r>
                <a:r>
                  <a:rPr lang="en-US" dirty="0" smtClean="0">
                    <a:sym typeface="Symbol" pitchFamily="18" charset="2"/>
                  </a:rPr>
                  <a:t> </a:t>
                </a:r>
                <a:r>
                  <a:rPr lang="en-US" dirty="0" smtClean="0"/>
                  <a:t>=1,     1</a:t>
                </a:r>
                <a:r>
                  <a:rPr lang="en-US" sz="2400" dirty="0">
                    <a:sym typeface="Symbol" pitchFamily="18" charset="2"/>
                  </a:rPr>
                  <a:t> &lt; </a:t>
                </a:r>
                <a:r>
                  <a:rPr lang="en-US" dirty="0" smtClean="0">
                    <a:sym typeface="Symbol" pitchFamily="18" charset="2"/>
                  </a:rPr>
                  <a:t> </a:t>
                </a:r>
                <a:r>
                  <a:rPr lang="en-US" dirty="0" err="1" smtClean="0">
                    <a:sym typeface="Symbol" pitchFamily="18" charset="2"/>
                  </a:rPr>
                  <a:t>flr</a:t>
                </a:r>
                <a:r>
                  <a:rPr lang="en-US" dirty="0" smtClean="0">
                    <a:sym typeface="Symbol" pitchFamily="18" charset="2"/>
                  </a:rPr>
                  <a:t> &lt;4</a:t>
                </a:r>
              </a:p>
              <a:p>
                <a:pPr lvl="2" eaLnBrk="1" hangingPunct="1">
                  <a:lnSpc>
                    <a:spcPct val="110000"/>
                  </a:lnSpc>
                  <a:buFont typeface="Wingdings" pitchFamily="2" charset="2"/>
                  <a:buNone/>
                </a:pPr>
                <a:r>
                  <a:rPr lang="en-US" sz="2800" i="1" dirty="0" smtClean="0">
                    <a:sym typeface="Symbol" pitchFamily="18" charset="2"/>
                  </a:rPr>
                  <a:t>             </a:t>
                </a:r>
                <a:r>
                  <a:rPr lang="en-US" sz="2800" dirty="0" smtClean="0">
                    <a:sym typeface="Symbol" pitchFamily="18" charset="2"/>
                  </a:rPr>
                  <a:t>= ( </a:t>
                </a:r>
                <a:r>
                  <a:rPr lang="en-US" sz="2800" dirty="0" err="1" smtClean="0">
                    <a:sym typeface="Symbol" pitchFamily="18" charset="2"/>
                  </a:rPr>
                  <a:t>flr</a:t>
                </a:r>
                <a:r>
                  <a:rPr lang="en-US" sz="2800" dirty="0" smtClean="0">
                    <a:sym typeface="Symbol" pitchFamily="18" charset="2"/>
                  </a:rPr>
                  <a:t> – 0.5)/2,  0.5&lt; </a:t>
                </a:r>
                <a:r>
                  <a:rPr lang="en-US" sz="2800" dirty="0" err="1" smtClean="0">
                    <a:sym typeface="Symbol" pitchFamily="18" charset="2"/>
                  </a:rPr>
                  <a:t>flr</a:t>
                </a:r>
                <a:r>
                  <a:rPr lang="en-US" sz="2800" dirty="0" smtClean="0">
                    <a:sym typeface="Symbol" pitchFamily="18" charset="2"/>
                  </a:rPr>
                  <a:t> &lt;1</a:t>
                </a:r>
              </a:p>
              <a:p>
                <a:pPr lvl="1" eaLnBrk="1" hangingPunct="1">
                  <a:lnSpc>
                    <a:spcPct val="110000"/>
                  </a:lnSpc>
                  <a:buFont typeface="Wingdings" pitchFamily="2" charset="2"/>
                  <a:buNone/>
                </a:pPr>
                <a:r>
                  <a:rPr lang="en-US" u="sng" dirty="0" smtClean="0">
                    <a:sym typeface="Symbol" pitchFamily="18" charset="2"/>
                  </a:rPr>
                  <a:t>Medium</a:t>
                </a:r>
                <a:r>
                  <a:rPr lang="en-US" dirty="0" smtClean="0">
                    <a:sym typeface="Symbol" pitchFamily="18" charset="2"/>
                  </a:rPr>
                  <a:t> :  =1,     </a:t>
                </a:r>
                <a:r>
                  <a:rPr lang="en-US" dirty="0" smtClean="0"/>
                  <a:t>6</a:t>
                </a:r>
                <a:r>
                  <a:rPr lang="en-US" dirty="0" smtClean="0">
                    <a:sym typeface="Symbol" pitchFamily="18" charset="2"/>
                  </a:rPr>
                  <a:t></a:t>
                </a:r>
                <a:r>
                  <a:rPr lang="en-US" sz="2400" dirty="0">
                    <a:sym typeface="Symbol" pitchFamily="18" charset="2"/>
                  </a:rPr>
                  <a:t> &lt;</a:t>
                </a:r>
                <a:r>
                  <a:rPr lang="en-US" dirty="0" smtClean="0">
                    <a:sym typeface="Symbol" pitchFamily="18" charset="2"/>
                  </a:rPr>
                  <a:t> </a:t>
                </a:r>
                <a:r>
                  <a:rPr lang="en-US" dirty="0" err="1" smtClean="0">
                    <a:sym typeface="Symbol" pitchFamily="18" charset="2"/>
                  </a:rPr>
                  <a:t>flr</a:t>
                </a:r>
                <a:r>
                  <a:rPr lang="en-US" dirty="0" smtClean="0">
                    <a:sym typeface="Symbol" pitchFamily="18" charset="2"/>
                  </a:rPr>
                  <a:t> </a:t>
                </a:r>
                <a:r>
                  <a:rPr lang="en-US" sz="2400" dirty="0">
                    <a:sym typeface="Symbol" pitchFamily="18" charset="2"/>
                  </a:rPr>
                  <a:t> &lt; </a:t>
                </a:r>
                <a:r>
                  <a:rPr lang="en-US" dirty="0" smtClean="0">
                    <a:sym typeface="Symbol" pitchFamily="18" charset="2"/>
                  </a:rPr>
                  <a:t>9</a:t>
                </a:r>
              </a:p>
              <a:p>
                <a:pPr lvl="2" eaLnBrk="1" hangingPunct="1">
                  <a:lnSpc>
                    <a:spcPct val="110000"/>
                  </a:lnSpc>
                  <a:buFont typeface="Wingdings" pitchFamily="2" charset="2"/>
                  <a:buNone/>
                </a:pPr>
                <a:r>
                  <a:rPr lang="en-US" sz="2800" i="1" dirty="0" smtClean="0">
                    <a:sym typeface="Symbol" pitchFamily="18" charset="2"/>
                  </a:rPr>
                  <a:t>             </a:t>
                </a:r>
                <a:r>
                  <a:rPr lang="en-US" sz="2800" dirty="0" smtClean="0">
                    <a:sym typeface="Symbol" pitchFamily="18" charset="2"/>
                  </a:rPr>
                  <a:t>=( </a:t>
                </a:r>
                <a:r>
                  <a:rPr lang="en-US" sz="2800" dirty="0" err="1" smtClean="0">
                    <a:sym typeface="Symbol" pitchFamily="18" charset="2"/>
                  </a:rPr>
                  <a:t>flr</a:t>
                </a:r>
                <a:r>
                  <a:rPr lang="en-US" sz="2800" dirty="0" smtClean="0">
                    <a:sym typeface="Symbol" pitchFamily="18" charset="2"/>
                  </a:rPr>
                  <a:t> – 4)/3,    4&lt; </a:t>
                </a:r>
                <a:r>
                  <a:rPr lang="en-US" sz="2800" dirty="0" err="1" smtClean="0">
                    <a:sym typeface="Symbol" pitchFamily="18" charset="2"/>
                  </a:rPr>
                  <a:t>flr</a:t>
                </a:r>
                <a:r>
                  <a:rPr lang="en-US" sz="2800" dirty="0" smtClean="0">
                    <a:sym typeface="Symbol" pitchFamily="18" charset="2"/>
                  </a:rPr>
                  <a:t> &lt;6</a:t>
                </a:r>
              </a:p>
              <a:p>
                <a:pPr lvl="1" eaLnBrk="1" hangingPunct="1">
                  <a:lnSpc>
                    <a:spcPct val="110000"/>
                  </a:lnSpc>
                  <a:buFont typeface="Wingdings" pitchFamily="2" charset="2"/>
                  <a:buNone/>
                </a:pPr>
                <a:r>
                  <a:rPr lang="en-US" u="sng" dirty="0" smtClean="0">
                    <a:sym typeface="Symbol" pitchFamily="18" charset="2"/>
                  </a:rPr>
                  <a:t>Big</a:t>
                </a:r>
                <a:r>
                  <a:rPr lang="en-US" dirty="0" smtClean="0">
                    <a:sym typeface="Symbol" pitchFamily="18" charset="2"/>
                  </a:rPr>
                  <a:t>	:   =1,  </a:t>
                </a:r>
                <a:r>
                  <a:rPr lang="en-US" dirty="0" smtClean="0"/>
                  <a:t>11</a:t>
                </a:r>
                <a:r>
                  <a:rPr lang="en-US" dirty="0" smtClean="0">
                    <a:sym typeface="Symbol" pitchFamily="18" charset="2"/>
                  </a:rPr>
                  <a:t></a:t>
                </a:r>
                <a:r>
                  <a:rPr lang="en-US" sz="2400" dirty="0">
                    <a:sym typeface="Symbol" pitchFamily="18" charset="2"/>
                  </a:rPr>
                  <a:t> &lt;</a:t>
                </a:r>
                <a:r>
                  <a:rPr lang="en-US" dirty="0" smtClean="0">
                    <a:sym typeface="Symbol" pitchFamily="18" charset="2"/>
                  </a:rPr>
                  <a:t> </a:t>
                </a:r>
                <a:r>
                  <a:rPr lang="en-US" dirty="0" err="1" smtClean="0">
                    <a:sym typeface="Symbol" pitchFamily="18" charset="2"/>
                  </a:rPr>
                  <a:t>flr</a:t>
                </a:r>
                <a:endParaRPr lang="en-US" dirty="0" smtClean="0">
                  <a:sym typeface="Symbol" pitchFamily="18" charset="2"/>
                </a:endParaRPr>
              </a:p>
              <a:p>
                <a:pPr lvl="2" eaLnBrk="1" hangingPunct="1">
                  <a:lnSpc>
                    <a:spcPct val="110000"/>
                  </a:lnSpc>
                  <a:buFont typeface="Symbol" pitchFamily="18" charset="2"/>
                  <a:buNone/>
                </a:pPr>
                <a:r>
                  <a:rPr lang="en-US" sz="2800" i="1" dirty="0" smtClean="0">
                    <a:sym typeface="Symbol" pitchFamily="18" charset="2"/>
                  </a:rPr>
                  <a:t>             </a:t>
                </a:r>
                <a:r>
                  <a:rPr lang="en-US" sz="2800" dirty="0" smtClean="0">
                    <a:sym typeface="Symbol" pitchFamily="18" charset="2"/>
                  </a:rPr>
                  <a:t>=( </a:t>
                </a:r>
                <a:r>
                  <a:rPr lang="en-US" sz="2800" dirty="0" err="1" smtClean="0">
                    <a:sym typeface="Symbol" pitchFamily="18" charset="2"/>
                  </a:rPr>
                  <a:t>flr</a:t>
                </a:r>
                <a:r>
                  <a:rPr lang="en-US" sz="2800" dirty="0" smtClean="0">
                    <a:sym typeface="Symbol" pitchFamily="18" charset="2"/>
                  </a:rPr>
                  <a:t> – 9)/3,     </a:t>
                </a:r>
                <a:r>
                  <a:rPr lang="en-US" sz="2800" dirty="0" smtClean="0"/>
                  <a:t>9&lt;</a:t>
                </a:r>
                <a:r>
                  <a:rPr lang="en-US" sz="2800" dirty="0" smtClean="0">
                    <a:sym typeface="Symbol" pitchFamily="18" charset="2"/>
                  </a:rPr>
                  <a:t> </a:t>
                </a:r>
                <a:r>
                  <a:rPr lang="en-US" sz="2800" dirty="0" err="1" smtClean="0">
                    <a:sym typeface="Symbol" pitchFamily="18" charset="2"/>
                  </a:rPr>
                  <a:t>flr</a:t>
                </a:r>
                <a:r>
                  <a:rPr lang="en-US" sz="2800" dirty="0" smtClean="0">
                    <a:sym typeface="Symbol" pitchFamily="18" charset="2"/>
                  </a:rPr>
                  <a:t> &lt;11</a:t>
                </a:r>
              </a:p>
            </p:txBody>
          </p:sp>
        </mc:Choice>
        <mc:Fallback xmlns="">
          <p:sp>
            <p:nvSpPr>
              <p:cNvPr id="66563" name="Rectangle 3"/>
              <p:cNvSpPr>
                <a:spLocks noGrp="1" noRot="1" noChangeAspect="1" noMove="1" noResize="1" noEditPoints="1" noAdjustHandles="1" noChangeArrowheads="1" noChangeShapeType="1" noTextEdit="1"/>
              </p:cNvSpPr>
              <p:nvPr>
                <p:ph type="body" idx="1"/>
              </p:nvPr>
            </p:nvSpPr>
            <p:spPr>
              <a:xfrm>
                <a:off x="971600" y="2188840"/>
                <a:ext cx="7556500" cy="3760440"/>
              </a:xfrm>
              <a:blipFill rotWithShape="0">
                <a:blip r:embed="rId3"/>
                <a:stretch>
                  <a:fillRect t="-1459" b="-810"/>
                </a:stretch>
              </a:blipFill>
            </p:spPr>
            <p:txBody>
              <a:bodyPr/>
              <a:lstStyle/>
              <a:p>
                <a:r>
                  <a:rPr lang="en-US">
                    <a:noFill/>
                  </a:rPr>
                  <a:t> </a:t>
                </a:r>
              </a:p>
            </p:txBody>
          </p:sp>
        </mc:Fallback>
      </mc:AlternateContent>
    </p:spTree>
    <p:extLst>
      <p:ext uri="{BB962C8B-B14F-4D97-AF65-F5344CB8AC3E}">
        <p14:creationId xmlns:p14="http://schemas.microsoft.com/office/powerpoint/2010/main" val="2063625615"/>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470844" y="665785"/>
            <a:ext cx="4483100" cy="818999"/>
          </a:xfrm>
          <a:custGeom>
            <a:avLst/>
            <a:gdLst>
              <a:gd name="connsiteX0" fmla="*/ 0 w 4483100"/>
              <a:gd name="connsiteY0" fmla="*/ 136503 h 818999"/>
              <a:gd name="connsiteX1" fmla="*/ 136503 w 4483100"/>
              <a:gd name="connsiteY1" fmla="*/ 0 h 818999"/>
              <a:gd name="connsiteX2" fmla="*/ 4346597 w 4483100"/>
              <a:gd name="connsiteY2" fmla="*/ 0 h 818999"/>
              <a:gd name="connsiteX3" fmla="*/ 4483100 w 4483100"/>
              <a:gd name="connsiteY3" fmla="*/ 136503 h 818999"/>
              <a:gd name="connsiteX4" fmla="*/ 4483100 w 4483100"/>
              <a:gd name="connsiteY4" fmla="*/ 682496 h 818999"/>
              <a:gd name="connsiteX5" fmla="*/ 4346597 w 4483100"/>
              <a:gd name="connsiteY5" fmla="*/ 818999 h 818999"/>
              <a:gd name="connsiteX6" fmla="*/ 136503 w 4483100"/>
              <a:gd name="connsiteY6" fmla="*/ 818999 h 818999"/>
              <a:gd name="connsiteX7" fmla="*/ 0 w 4483100"/>
              <a:gd name="connsiteY7" fmla="*/ 682496 h 818999"/>
              <a:gd name="connsiteX8" fmla="*/ 0 w 4483100"/>
              <a:gd name="connsiteY8" fmla="*/ 136503 h 81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83100" h="818999">
                <a:moveTo>
                  <a:pt x="0" y="136503"/>
                </a:moveTo>
                <a:cubicBezTo>
                  <a:pt x="0" y="61114"/>
                  <a:pt x="61114" y="0"/>
                  <a:pt x="136503" y="0"/>
                </a:cubicBezTo>
                <a:lnTo>
                  <a:pt x="4346597" y="0"/>
                </a:lnTo>
                <a:cubicBezTo>
                  <a:pt x="4421986" y="0"/>
                  <a:pt x="4483100" y="61114"/>
                  <a:pt x="4483100" y="136503"/>
                </a:cubicBezTo>
                <a:lnTo>
                  <a:pt x="4483100" y="682496"/>
                </a:lnTo>
                <a:cubicBezTo>
                  <a:pt x="4483100" y="757885"/>
                  <a:pt x="4421986" y="818999"/>
                  <a:pt x="4346597" y="818999"/>
                </a:cubicBezTo>
                <a:lnTo>
                  <a:pt x="136503" y="818999"/>
                </a:lnTo>
                <a:cubicBezTo>
                  <a:pt x="61114" y="818999"/>
                  <a:pt x="0" y="757885"/>
                  <a:pt x="0" y="682496"/>
                </a:cubicBezTo>
                <a:lnTo>
                  <a:pt x="0" y="136503"/>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73330" tIns="173330" rIns="173330" bIns="173330" numCol="1" spcCol="1270" anchor="ctr" anchorCtr="0">
            <a:noAutofit/>
          </a:bodyPr>
          <a:lstStyle/>
          <a:p>
            <a:pPr lvl="0" algn="l" defTabSz="1555750" rtl="0">
              <a:lnSpc>
                <a:spcPct val="90000"/>
              </a:lnSpc>
              <a:spcBef>
                <a:spcPct val="0"/>
              </a:spcBef>
              <a:spcAft>
                <a:spcPct val="35000"/>
              </a:spcAft>
            </a:pPr>
            <a:r>
              <a:rPr lang="en-US" sz="4800" kern="1200" dirty="0" smtClean="0">
                <a:solidFill>
                  <a:schemeClr val="tx1"/>
                </a:solidFill>
                <a:latin typeface="Comic Sans MS" panose="030F0702030302020204" pitchFamily="66" charset="0"/>
              </a:rPr>
              <a:t>Fuzzification</a:t>
            </a:r>
            <a:endParaRPr lang="en-US" sz="4800" kern="1200" dirty="0">
              <a:solidFill>
                <a:schemeClr val="tx1"/>
              </a:solidFill>
              <a:latin typeface="Comic Sans MS" panose="030F0702030302020204" pitchFamily="66" charset="0"/>
            </a:endParaRPr>
          </a:p>
        </p:txBody>
      </p:sp>
      <p:sp>
        <p:nvSpPr>
          <p:cNvPr id="65539" name="AutoShape 4"/>
          <p:cNvSpPr>
            <a:spLocks noChangeArrowheads="1"/>
          </p:cNvSpPr>
          <p:nvPr/>
        </p:nvSpPr>
        <p:spPr bwMode="auto">
          <a:xfrm flipV="1">
            <a:off x="1924744" y="3001963"/>
            <a:ext cx="3124200" cy="160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496 w 21600"/>
              <a:gd name="T13" fmla="*/ 5496 h 21600"/>
              <a:gd name="T14" fmla="*/ 16104 w 21600"/>
              <a:gd name="T15" fmla="*/ 16104 h 21600"/>
            </a:gdLst>
            <a:ahLst/>
            <a:cxnLst>
              <a:cxn ang="T8">
                <a:pos x="T0" y="T1"/>
              </a:cxn>
              <a:cxn ang="T9">
                <a:pos x="T2" y="T3"/>
              </a:cxn>
              <a:cxn ang="T10">
                <a:pos x="T4" y="T5"/>
              </a:cxn>
              <a:cxn ang="T11">
                <a:pos x="T6" y="T7"/>
              </a:cxn>
            </a:cxnLst>
            <a:rect l="T12" t="T13" r="T14" b="T15"/>
            <a:pathLst>
              <a:path w="21600" h="21600">
                <a:moveTo>
                  <a:pt x="0" y="0"/>
                </a:moveTo>
                <a:lnTo>
                  <a:pt x="7391" y="21600"/>
                </a:lnTo>
                <a:lnTo>
                  <a:pt x="14209"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5540" name="AutoShape 5"/>
          <p:cNvSpPr>
            <a:spLocks noChangeArrowheads="1"/>
          </p:cNvSpPr>
          <p:nvPr/>
        </p:nvSpPr>
        <p:spPr bwMode="auto">
          <a:xfrm flipV="1">
            <a:off x="3982144" y="3001963"/>
            <a:ext cx="3048000" cy="160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5771 w 21600"/>
              <a:gd name="T13" fmla="*/ 5771 h 21600"/>
              <a:gd name="T14" fmla="*/ 15829 w 21600"/>
              <a:gd name="T15" fmla="*/ 15829 h 21600"/>
            </a:gdLst>
            <a:ahLst/>
            <a:cxnLst>
              <a:cxn ang="T8">
                <a:pos x="T0" y="T1"/>
              </a:cxn>
              <a:cxn ang="T9">
                <a:pos x="T2" y="T3"/>
              </a:cxn>
              <a:cxn ang="T10">
                <a:pos x="T4" y="T5"/>
              </a:cxn>
              <a:cxn ang="T11">
                <a:pos x="T6" y="T7"/>
              </a:cxn>
            </a:cxnLst>
            <a:rect l="T12" t="T13" r="T14" b="T15"/>
            <a:pathLst>
              <a:path w="21600" h="21600">
                <a:moveTo>
                  <a:pt x="0" y="0"/>
                </a:moveTo>
                <a:lnTo>
                  <a:pt x="7941" y="21600"/>
                </a:lnTo>
                <a:lnTo>
                  <a:pt x="13659" y="21600"/>
                </a:lnTo>
                <a:lnTo>
                  <a:pt x="21600" y="0"/>
                </a:lnTo>
                <a:close/>
              </a:path>
            </a:pathLst>
          </a:custGeom>
          <a:noFill/>
          <a:ln w="9525">
            <a:solidFill>
              <a:schemeClr val="tx1"/>
            </a:solidFill>
            <a:miter lim="800000"/>
            <a:headEnd/>
            <a:tailEnd/>
          </a:ln>
        </p:spPr>
        <p:txBody>
          <a:bodyPr wrap="none" anchor="ctr"/>
          <a:lstStyle/>
          <a:p>
            <a:endParaRPr lang="en-US"/>
          </a:p>
        </p:txBody>
      </p:sp>
      <p:sp>
        <p:nvSpPr>
          <p:cNvPr id="65541" name="Line 6"/>
          <p:cNvSpPr>
            <a:spLocks noChangeShapeType="1"/>
          </p:cNvSpPr>
          <p:nvPr/>
        </p:nvSpPr>
        <p:spPr bwMode="auto">
          <a:xfrm>
            <a:off x="1162744" y="3001963"/>
            <a:ext cx="0" cy="1600200"/>
          </a:xfrm>
          <a:prstGeom prst="line">
            <a:avLst/>
          </a:prstGeom>
          <a:noFill/>
          <a:ln w="9525">
            <a:solidFill>
              <a:schemeClr val="tx1"/>
            </a:solidFill>
            <a:miter lim="800000"/>
            <a:headEnd/>
            <a:tailEnd/>
          </a:ln>
        </p:spPr>
        <p:txBody>
          <a:bodyPr wrap="none"/>
          <a:lstStyle/>
          <a:p>
            <a:endParaRPr lang="en-US"/>
          </a:p>
        </p:txBody>
      </p:sp>
      <p:sp>
        <p:nvSpPr>
          <p:cNvPr id="65542" name="Line 7"/>
          <p:cNvSpPr>
            <a:spLocks noChangeShapeType="1"/>
          </p:cNvSpPr>
          <p:nvPr/>
        </p:nvSpPr>
        <p:spPr bwMode="auto">
          <a:xfrm>
            <a:off x="1162744" y="3001963"/>
            <a:ext cx="685800" cy="0"/>
          </a:xfrm>
          <a:prstGeom prst="line">
            <a:avLst/>
          </a:prstGeom>
          <a:noFill/>
          <a:ln w="9525">
            <a:solidFill>
              <a:schemeClr val="tx1"/>
            </a:solidFill>
            <a:miter lim="800000"/>
            <a:headEnd/>
            <a:tailEnd/>
          </a:ln>
        </p:spPr>
        <p:txBody>
          <a:bodyPr wrap="none"/>
          <a:lstStyle/>
          <a:p>
            <a:endParaRPr lang="en-US"/>
          </a:p>
        </p:txBody>
      </p:sp>
      <p:sp>
        <p:nvSpPr>
          <p:cNvPr id="65543" name="Line 8"/>
          <p:cNvSpPr>
            <a:spLocks noChangeShapeType="1"/>
          </p:cNvSpPr>
          <p:nvPr/>
        </p:nvSpPr>
        <p:spPr bwMode="auto">
          <a:xfrm>
            <a:off x="1848544" y="3001963"/>
            <a:ext cx="609600" cy="1600200"/>
          </a:xfrm>
          <a:prstGeom prst="line">
            <a:avLst/>
          </a:prstGeom>
          <a:noFill/>
          <a:ln w="9525">
            <a:solidFill>
              <a:schemeClr val="tx1"/>
            </a:solidFill>
            <a:miter lim="800000"/>
            <a:headEnd/>
            <a:tailEnd/>
          </a:ln>
        </p:spPr>
        <p:txBody>
          <a:bodyPr wrap="none"/>
          <a:lstStyle/>
          <a:p>
            <a:endParaRPr lang="en-US"/>
          </a:p>
        </p:txBody>
      </p:sp>
      <p:sp>
        <p:nvSpPr>
          <p:cNvPr id="65544" name="Line 9"/>
          <p:cNvSpPr>
            <a:spLocks noChangeShapeType="1"/>
          </p:cNvSpPr>
          <p:nvPr/>
        </p:nvSpPr>
        <p:spPr bwMode="auto">
          <a:xfrm>
            <a:off x="1162744" y="4602163"/>
            <a:ext cx="838200" cy="0"/>
          </a:xfrm>
          <a:prstGeom prst="line">
            <a:avLst/>
          </a:prstGeom>
          <a:noFill/>
          <a:ln w="9525">
            <a:solidFill>
              <a:schemeClr val="tx1"/>
            </a:solidFill>
            <a:miter lim="800000"/>
            <a:headEnd/>
            <a:tailEnd/>
          </a:ln>
        </p:spPr>
        <p:txBody>
          <a:bodyPr wrap="none"/>
          <a:lstStyle/>
          <a:p>
            <a:endParaRPr lang="en-US"/>
          </a:p>
        </p:txBody>
      </p:sp>
      <p:sp>
        <p:nvSpPr>
          <p:cNvPr id="65545" name="Line 10"/>
          <p:cNvSpPr>
            <a:spLocks noChangeShapeType="1"/>
          </p:cNvSpPr>
          <p:nvPr/>
        </p:nvSpPr>
        <p:spPr bwMode="auto">
          <a:xfrm flipV="1">
            <a:off x="5887144" y="3001963"/>
            <a:ext cx="1143000" cy="1600200"/>
          </a:xfrm>
          <a:prstGeom prst="line">
            <a:avLst/>
          </a:prstGeom>
          <a:noFill/>
          <a:ln w="9525">
            <a:solidFill>
              <a:schemeClr val="tx1"/>
            </a:solidFill>
            <a:miter lim="800000"/>
            <a:headEnd/>
            <a:tailEnd/>
          </a:ln>
        </p:spPr>
        <p:txBody>
          <a:bodyPr wrap="none"/>
          <a:lstStyle/>
          <a:p>
            <a:endParaRPr lang="en-US"/>
          </a:p>
        </p:txBody>
      </p:sp>
      <p:sp>
        <p:nvSpPr>
          <p:cNvPr id="65546" name="Line 11"/>
          <p:cNvSpPr>
            <a:spLocks noChangeShapeType="1"/>
          </p:cNvSpPr>
          <p:nvPr/>
        </p:nvSpPr>
        <p:spPr bwMode="auto">
          <a:xfrm>
            <a:off x="7030144" y="3001963"/>
            <a:ext cx="1676400" cy="0"/>
          </a:xfrm>
          <a:prstGeom prst="line">
            <a:avLst/>
          </a:prstGeom>
          <a:noFill/>
          <a:ln w="9525">
            <a:solidFill>
              <a:schemeClr val="tx1"/>
            </a:solidFill>
            <a:miter lim="800000"/>
            <a:headEnd/>
            <a:tailEnd/>
          </a:ln>
        </p:spPr>
        <p:txBody>
          <a:bodyPr wrap="none"/>
          <a:lstStyle/>
          <a:p>
            <a:endParaRPr lang="en-US"/>
          </a:p>
        </p:txBody>
      </p:sp>
      <p:sp>
        <p:nvSpPr>
          <p:cNvPr id="65547" name="Line 12"/>
          <p:cNvSpPr>
            <a:spLocks noChangeShapeType="1"/>
          </p:cNvSpPr>
          <p:nvPr/>
        </p:nvSpPr>
        <p:spPr bwMode="auto">
          <a:xfrm>
            <a:off x="6268144" y="4602163"/>
            <a:ext cx="2590800" cy="0"/>
          </a:xfrm>
          <a:prstGeom prst="line">
            <a:avLst/>
          </a:prstGeom>
          <a:noFill/>
          <a:ln w="9525">
            <a:solidFill>
              <a:schemeClr val="tx1"/>
            </a:solidFill>
            <a:miter lim="800000"/>
            <a:headEnd/>
            <a:tailEnd/>
          </a:ln>
        </p:spPr>
        <p:txBody>
          <a:bodyPr wrap="none"/>
          <a:lstStyle/>
          <a:p>
            <a:endParaRPr lang="en-US"/>
          </a:p>
        </p:txBody>
      </p:sp>
      <p:sp>
        <p:nvSpPr>
          <p:cNvPr id="65548" name="Text Box 13"/>
          <p:cNvSpPr txBox="1">
            <a:spLocks noChangeArrowheads="1"/>
          </p:cNvSpPr>
          <p:nvPr/>
        </p:nvSpPr>
        <p:spPr bwMode="auto">
          <a:xfrm>
            <a:off x="1148457" y="2078038"/>
            <a:ext cx="8320087" cy="892552"/>
          </a:xfrm>
          <a:prstGeom prst="rect">
            <a:avLst/>
          </a:prstGeom>
          <a:noFill/>
          <a:ln w="9525">
            <a:noFill/>
            <a:miter lim="800000"/>
            <a:headEnd/>
            <a:tailEnd/>
          </a:ln>
        </p:spPr>
        <p:txBody>
          <a:bodyPr>
            <a:spAutoFit/>
          </a:bodyPr>
          <a:lstStyle/>
          <a:p>
            <a:r>
              <a:rPr lang="en-US" sz="2800" dirty="0"/>
              <a:t>Zero	           Small            Medium              Big</a:t>
            </a:r>
          </a:p>
          <a:p>
            <a:r>
              <a:rPr lang="en-US" dirty="0"/>
              <a:t>		      (3 sec)		     (9 sec)	  </a:t>
            </a:r>
            <a:r>
              <a:rPr lang="en-US" dirty="0" smtClean="0"/>
              <a:t>(</a:t>
            </a:r>
            <a:r>
              <a:rPr lang="en-US" dirty="0"/>
              <a:t>12 sec) </a:t>
            </a:r>
          </a:p>
        </p:txBody>
      </p:sp>
      <p:sp>
        <p:nvSpPr>
          <p:cNvPr id="65549" name="Text Box 14"/>
          <p:cNvSpPr txBox="1">
            <a:spLocks noChangeArrowheads="1"/>
          </p:cNvSpPr>
          <p:nvPr/>
        </p:nvSpPr>
        <p:spPr bwMode="auto">
          <a:xfrm>
            <a:off x="1162744" y="5334000"/>
            <a:ext cx="7331075" cy="579438"/>
          </a:xfrm>
          <a:prstGeom prst="rect">
            <a:avLst/>
          </a:prstGeom>
          <a:noFill/>
          <a:ln w="9525">
            <a:noFill/>
            <a:miter lim="800000"/>
            <a:headEnd/>
            <a:tailEnd/>
          </a:ln>
        </p:spPr>
        <p:txBody>
          <a:bodyPr wrap="none">
            <a:spAutoFit/>
          </a:bodyPr>
          <a:lstStyle/>
          <a:p>
            <a:r>
              <a:rPr lang="en-US" sz="3200"/>
              <a:t>Fuzzy Membership function - Vehicle Flow</a:t>
            </a:r>
          </a:p>
        </p:txBody>
      </p:sp>
      <p:sp>
        <p:nvSpPr>
          <p:cNvPr id="65550" name="Text Box 15"/>
          <p:cNvSpPr txBox="1">
            <a:spLocks noChangeArrowheads="1"/>
          </p:cNvSpPr>
          <p:nvPr/>
        </p:nvSpPr>
        <p:spPr bwMode="auto">
          <a:xfrm>
            <a:off x="779066" y="4643438"/>
            <a:ext cx="336550" cy="457200"/>
          </a:xfrm>
          <a:prstGeom prst="rect">
            <a:avLst/>
          </a:prstGeom>
          <a:noFill/>
          <a:ln w="9525">
            <a:noFill/>
            <a:miter lim="800000"/>
            <a:headEnd/>
            <a:tailEnd/>
          </a:ln>
        </p:spPr>
        <p:txBody>
          <a:bodyPr wrap="none">
            <a:spAutoFit/>
          </a:bodyPr>
          <a:lstStyle/>
          <a:p>
            <a:r>
              <a:rPr lang="en-US"/>
              <a:t>0</a:t>
            </a:r>
          </a:p>
        </p:txBody>
      </p:sp>
      <p:sp>
        <p:nvSpPr>
          <p:cNvPr id="65551" name="Text Box 16"/>
          <p:cNvSpPr txBox="1">
            <a:spLocks noChangeArrowheads="1"/>
          </p:cNvSpPr>
          <p:nvPr/>
        </p:nvSpPr>
        <p:spPr bwMode="auto">
          <a:xfrm>
            <a:off x="779066" y="2544763"/>
            <a:ext cx="336550" cy="457200"/>
          </a:xfrm>
          <a:prstGeom prst="rect">
            <a:avLst/>
          </a:prstGeom>
          <a:noFill/>
          <a:ln w="9525">
            <a:noFill/>
            <a:miter lim="800000"/>
            <a:headEnd/>
            <a:tailEnd/>
          </a:ln>
        </p:spPr>
        <p:txBody>
          <a:bodyPr wrap="none">
            <a:spAutoFit/>
          </a:bodyPr>
          <a:lstStyle/>
          <a:p>
            <a:r>
              <a:rPr lang="en-US"/>
              <a:t>1</a:t>
            </a:r>
          </a:p>
        </p:txBody>
      </p:sp>
      <p:sp>
        <p:nvSpPr>
          <p:cNvPr id="65552" name="Text Box 17"/>
          <p:cNvSpPr txBox="1">
            <a:spLocks noChangeArrowheads="1"/>
          </p:cNvSpPr>
          <p:nvPr/>
        </p:nvSpPr>
        <p:spPr bwMode="auto">
          <a:xfrm>
            <a:off x="1924744" y="4678363"/>
            <a:ext cx="5975350" cy="457200"/>
          </a:xfrm>
          <a:prstGeom prst="rect">
            <a:avLst/>
          </a:prstGeom>
          <a:noFill/>
          <a:ln w="9525">
            <a:noFill/>
            <a:miter lim="800000"/>
            <a:headEnd/>
            <a:tailEnd/>
          </a:ln>
        </p:spPr>
        <p:txBody>
          <a:bodyPr wrap="none">
            <a:spAutoFit/>
          </a:bodyPr>
          <a:lstStyle/>
          <a:p>
            <a:r>
              <a:rPr lang="en-US"/>
              <a:t>0.5       1           4            6          9            11   …</a:t>
            </a:r>
          </a:p>
        </p:txBody>
      </p:sp>
      <p:sp>
        <p:nvSpPr>
          <p:cNvPr id="65553" name="Line 18"/>
          <p:cNvSpPr>
            <a:spLocks noChangeShapeType="1"/>
          </p:cNvSpPr>
          <p:nvPr/>
        </p:nvSpPr>
        <p:spPr bwMode="auto">
          <a:xfrm>
            <a:off x="2991544" y="3001963"/>
            <a:ext cx="0" cy="1600200"/>
          </a:xfrm>
          <a:prstGeom prst="line">
            <a:avLst/>
          </a:prstGeom>
          <a:noFill/>
          <a:ln w="9525">
            <a:solidFill>
              <a:schemeClr val="tx1"/>
            </a:solidFill>
            <a:miter lim="800000"/>
            <a:headEnd/>
            <a:tailEnd/>
          </a:ln>
        </p:spPr>
        <p:txBody>
          <a:bodyPr wrap="none"/>
          <a:lstStyle/>
          <a:p>
            <a:endParaRPr lang="en-US"/>
          </a:p>
        </p:txBody>
      </p:sp>
      <p:sp>
        <p:nvSpPr>
          <p:cNvPr id="65554" name="Line 19"/>
          <p:cNvSpPr>
            <a:spLocks noChangeShapeType="1"/>
          </p:cNvSpPr>
          <p:nvPr/>
        </p:nvSpPr>
        <p:spPr bwMode="auto">
          <a:xfrm>
            <a:off x="3982144" y="3001963"/>
            <a:ext cx="0" cy="1600200"/>
          </a:xfrm>
          <a:prstGeom prst="line">
            <a:avLst/>
          </a:prstGeom>
          <a:noFill/>
          <a:ln w="9525">
            <a:solidFill>
              <a:schemeClr val="tx1"/>
            </a:solidFill>
            <a:miter lim="800000"/>
            <a:headEnd/>
            <a:tailEnd/>
          </a:ln>
        </p:spPr>
        <p:txBody>
          <a:bodyPr wrap="none"/>
          <a:lstStyle/>
          <a:p>
            <a:endParaRPr lang="en-US"/>
          </a:p>
        </p:txBody>
      </p:sp>
      <p:sp>
        <p:nvSpPr>
          <p:cNvPr id="65555" name="Line 20"/>
          <p:cNvSpPr>
            <a:spLocks noChangeShapeType="1"/>
          </p:cNvSpPr>
          <p:nvPr/>
        </p:nvSpPr>
        <p:spPr bwMode="auto">
          <a:xfrm>
            <a:off x="5887144" y="3001963"/>
            <a:ext cx="0" cy="1600200"/>
          </a:xfrm>
          <a:prstGeom prst="line">
            <a:avLst/>
          </a:prstGeom>
          <a:noFill/>
          <a:ln w="9525">
            <a:solidFill>
              <a:schemeClr val="tx1"/>
            </a:solidFill>
            <a:miter lim="800000"/>
            <a:headEnd/>
            <a:tailEnd/>
          </a:ln>
        </p:spPr>
        <p:txBody>
          <a:bodyPr wrap="none"/>
          <a:lstStyle/>
          <a:p>
            <a:endParaRPr lang="en-US"/>
          </a:p>
        </p:txBody>
      </p:sp>
      <p:sp>
        <p:nvSpPr>
          <p:cNvPr id="65556" name="Line 21"/>
          <p:cNvSpPr>
            <a:spLocks noChangeShapeType="1"/>
          </p:cNvSpPr>
          <p:nvPr/>
        </p:nvSpPr>
        <p:spPr bwMode="auto">
          <a:xfrm>
            <a:off x="5125144" y="3001963"/>
            <a:ext cx="0" cy="1600200"/>
          </a:xfrm>
          <a:prstGeom prst="line">
            <a:avLst/>
          </a:prstGeom>
          <a:noFill/>
          <a:ln w="9525">
            <a:solidFill>
              <a:schemeClr val="tx1"/>
            </a:solidFill>
            <a:miter lim="800000"/>
            <a:headEnd/>
            <a:tailEnd/>
          </a:ln>
        </p:spPr>
        <p:txBody>
          <a:bodyPr wrap="none"/>
          <a:lstStyle/>
          <a:p>
            <a:endParaRPr lang="en-US"/>
          </a:p>
        </p:txBody>
      </p:sp>
      <p:sp>
        <p:nvSpPr>
          <p:cNvPr id="65557" name="Line 22"/>
          <p:cNvSpPr>
            <a:spLocks noChangeShapeType="1"/>
          </p:cNvSpPr>
          <p:nvPr/>
        </p:nvSpPr>
        <p:spPr bwMode="auto">
          <a:xfrm>
            <a:off x="7030144" y="3001963"/>
            <a:ext cx="0" cy="1600200"/>
          </a:xfrm>
          <a:prstGeom prst="line">
            <a:avLst/>
          </a:prstGeom>
          <a:noFill/>
          <a:ln w="9525">
            <a:solidFill>
              <a:schemeClr val="tx1"/>
            </a:solidFill>
            <a:miter lim="800000"/>
            <a:headEnd/>
            <a:tailEnd/>
          </a:ln>
        </p:spPr>
        <p:txBody>
          <a:bodyPr wrap="none"/>
          <a:lstStyle/>
          <a:p>
            <a:endParaRPr lang="en-US"/>
          </a:p>
        </p:txBody>
      </p:sp>
    </p:spTree>
    <p:extLst>
      <p:ext uri="{BB962C8B-B14F-4D97-AF65-F5344CB8AC3E}">
        <p14:creationId xmlns:p14="http://schemas.microsoft.com/office/powerpoint/2010/main" val="2045867179"/>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sp>
        <p:nvSpPr>
          <p:cNvPr id="37891" name="Rectangle 5"/>
          <p:cNvSpPr>
            <a:spLocks noChangeArrowheads="1"/>
          </p:cNvSpPr>
          <p:nvPr/>
        </p:nvSpPr>
        <p:spPr bwMode="auto">
          <a:xfrm>
            <a:off x="827584" y="1752600"/>
            <a:ext cx="7704856" cy="4308872"/>
          </a:xfrm>
          <a:prstGeom prst="rect">
            <a:avLst/>
          </a:prstGeom>
          <a:noFill/>
          <a:ln w="9525">
            <a:noFill/>
            <a:miter lim="800000"/>
            <a:headEnd/>
            <a:tailEnd/>
          </a:ln>
        </p:spPr>
        <p:txBody>
          <a:bodyPr wrap="square">
            <a:spAutoFit/>
          </a:bodyPr>
          <a:lstStyle/>
          <a:p>
            <a:pPr>
              <a:lnSpc>
                <a:spcPct val="130000"/>
              </a:lnSpc>
              <a:spcBef>
                <a:spcPts val="600"/>
              </a:spcBef>
              <a:spcAft>
                <a:spcPts val="600"/>
              </a:spcAft>
            </a:pPr>
            <a:r>
              <a:rPr lang="en-US" sz="3600" dirty="0"/>
              <a:t>Green time  =  membership function - </a:t>
            </a:r>
            <a:r>
              <a:rPr lang="en-US" sz="3600" i="1" dirty="0">
                <a:sym typeface="Symbol" pitchFamily="18" charset="2"/>
              </a:rPr>
              <a:t></a:t>
            </a:r>
            <a:endParaRPr lang="en-US" sz="3600" i="1" dirty="0"/>
          </a:p>
          <a:p>
            <a:pPr>
              <a:lnSpc>
                <a:spcPct val="130000"/>
              </a:lnSpc>
              <a:spcBef>
                <a:spcPts val="600"/>
              </a:spcBef>
              <a:spcAft>
                <a:spcPts val="600"/>
              </a:spcAft>
            </a:pPr>
            <a:r>
              <a:rPr lang="en-US" sz="3600" u="sng" dirty="0"/>
              <a:t>Zero</a:t>
            </a:r>
            <a:r>
              <a:rPr lang="en-US" sz="3600" dirty="0"/>
              <a:t> 	</a:t>
            </a:r>
            <a:r>
              <a:rPr lang="en-US" sz="3600" dirty="0" smtClean="0"/>
              <a:t>:  </a:t>
            </a:r>
            <a:r>
              <a:rPr lang="en-US" sz="3600" dirty="0"/>
              <a:t>0 sec</a:t>
            </a:r>
          </a:p>
          <a:p>
            <a:pPr>
              <a:lnSpc>
                <a:spcPct val="130000"/>
              </a:lnSpc>
              <a:spcBef>
                <a:spcPts val="600"/>
              </a:spcBef>
              <a:spcAft>
                <a:spcPts val="600"/>
              </a:spcAft>
            </a:pPr>
            <a:r>
              <a:rPr lang="en-US" sz="3600" u="sng" dirty="0"/>
              <a:t>Small</a:t>
            </a:r>
            <a:r>
              <a:rPr lang="en-US" sz="3600" dirty="0"/>
              <a:t> 	:  0 – 10 sec</a:t>
            </a:r>
          </a:p>
          <a:p>
            <a:pPr>
              <a:lnSpc>
                <a:spcPct val="130000"/>
              </a:lnSpc>
              <a:spcBef>
                <a:spcPts val="600"/>
              </a:spcBef>
              <a:spcAft>
                <a:spcPts val="600"/>
              </a:spcAft>
            </a:pPr>
            <a:r>
              <a:rPr lang="en-US" sz="3600" u="sng" dirty="0"/>
              <a:t>Medium</a:t>
            </a:r>
            <a:r>
              <a:rPr lang="en-US" sz="3600" dirty="0"/>
              <a:t> 	:  10 – 40 sec</a:t>
            </a:r>
          </a:p>
          <a:p>
            <a:pPr>
              <a:lnSpc>
                <a:spcPct val="130000"/>
              </a:lnSpc>
              <a:spcBef>
                <a:spcPts val="600"/>
              </a:spcBef>
              <a:spcAft>
                <a:spcPts val="600"/>
              </a:spcAft>
            </a:pPr>
            <a:r>
              <a:rPr lang="en-US" sz="3600" u="sng" dirty="0"/>
              <a:t>Big</a:t>
            </a:r>
            <a:r>
              <a:rPr lang="en-US" sz="3600" dirty="0"/>
              <a:t> 		:  40 – 45  sec</a:t>
            </a:r>
          </a:p>
        </p:txBody>
      </p:sp>
      <p:sp>
        <p:nvSpPr>
          <p:cNvPr id="2" name="Rectangle 1"/>
          <p:cNvSpPr/>
          <p:nvPr/>
        </p:nvSpPr>
        <p:spPr>
          <a:xfrm>
            <a:off x="2483768" y="764704"/>
            <a:ext cx="4469493" cy="646331"/>
          </a:xfrm>
          <a:prstGeom prst="rect">
            <a:avLst/>
          </a:prstGeom>
        </p:spPr>
        <p:txBody>
          <a:bodyPr wrap="none">
            <a:spAutoFit/>
          </a:bodyPr>
          <a:lstStyle/>
          <a:p>
            <a:pPr lvl="0" defTabSz="1422400">
              <a:lnSpc>
                <a:spcPct val="90000"/>
              </a:lnSpc>
              <a:spcAft>
                <a:spcPct val="35000"/>
              </a:spcAft>
            </a:pPr>
            <a:r>
              <a:rPr lang="en-US" sz="4000">
                <a:latin typeface="Comic Sans MS" charset="0"/>
                <a:ea typeface="Comic Sans MS" charset="0"/>
                <a:cs typeface="Comic Sans MS" charset="0"/>
              </a:rPr>
              <a:t>Initial Green time</a:t>
            </a:r>
            <a:endParaRPr lang="en-US" sz="4000" dirty="0">
              <a:latin typeface="Comic Sans MS" charset="0"/>
              <a:ea typeface="Comic Sans MS" charset="0"/>
              <a:cs typeface="Comic Sans MS" charset="0"/>
            </a:endParaRPr>
          </a:p>
        </p:txBody>
      </p:sp>
    </p:spTree>
    <p:extLst>
      <p:ext uri="{BB962C8B-B14F-4D97-AF65-F5344CB8AC3E}">
        <p14:creationId xmlns:p14="http://schemas.microsoft.com/office/powerpoint/2010/main" val="1203362150"/>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574925" y="2479675"/>
            <a:ext cx="184731" cy="584775"/>
          </a:xfrm>
          <a:prstGeom prst="rect">
            <a:avLst/>
          </a:prstGeom>
          <a:noFill/>
          <a:ln w="9525">
            <a:noFill/>
            <a:miter lim="800000"/>
            <a:headEnd/>
            <a:tailEnd/>
          </a:ln>
        </p:spPr>
        <p:txBody>
          <a:bodyPr wrap="none">
            <a:spAutoFit/>
          </a:bodyPr>
          <a:lstStyle/>
          <a:p>
            <a:endParaRPr lang="en-GB" sz="3200"/>
          </a:p>
        </p:txBody>
      </p:sp>
      <p:sp>
        <p:nvSpPr>
          <p:cNvPr id="32773" name="Text Box 5"/>
          <p:cNvSpPr txBox="1">
            <a:spLocks noChangeArrowheads="1"/>
          </p:cNvSpPr>
          <p:nvPr/>
        </p:nvSpPr>
        <p:spPr bwMode="auto">
          <a:xfrm>
            <a:off x="716929" y="1252615"/>
            <a:ext cx="7383463" cy="880241"/>
          </a:xfrm>
          <a:prstGeom prst="rect">
            <a:avLst/>
          </a:prstGeom>
          <a:noFill/>
          <a:ln w="9525">
            <a:noFill/>
            <a:miter lim="800000"/>
            <a:headEnd/>
            <a:tailEnd/>
          </a:ln>
        </p:spPr>
        <p:txBody>
          <a:bodyPr>
            <a:spAutoFit/>
          </a:bodyPr>
          <a:lstStyle/>
          <a:p>
            <a:pPr>
              <a:lnSpc>
                <a:spcPct val="160000"/>
              </a:lnSpc>
              <a:buFontTx/>
              <a:buChar char="•"/>
            </a:pPr>
            <a:r>
              <a:rPr lang="en-US" sz="3200" b="1">
                <a:solidFill>
                  <a:schemeClr val="tx2"/>
                </a:solidFill>
              </a:rPr>
              <a:t> Initial queue length</a:t>
            </a:r>
          </a:p>
        </p:txBody>
      </p:sp>
      <p:sp>
        <p:nvSpPr>
          <p:cNvPr id="32774" name="Text Box 6"/>
          <p:cNvSpPr txBox="1">
            <a:spLocks noChangeArrowheads="1"/>
          </p:cNvSpPr>
          <p:nvPr/>
        </p:nvSpPr>
        <p:spPr bwMode="auto">
          <a:xfrm>
            <a:off x="1587500" y="1700808"/>
            <a:ext cx="7591425" cy="727075"/>
          </a:xfrm>
          <a:prstGeom prst="rect">
            <a:avLst/>
          </a:prstGeom>
          <a:noFill/>
          <a:ln w="9525">
            <a:noFill/>
            <a:miter lim="800000"/>
            <a:headEnd/>
            <a:tailEnd/>
          </a:ln>
        </p:spPr>
        <p:txBody>
          <a:bodyPr wrap="none">
            <a:spAutoFit/>
          </a:bodyPr>
          <a:lstStyle/>
          <a:p>
            <a:pPr>
              <a:lnSpc>
                <a:spcPct val="160000"/>
              </a:lnSpc>
              <a:buFontTx/>
              <a:buChar char="•"/>
            </a:pPr>
            <a:r>
              <a:rPr lang="en-US" sz="2600" dirty="0"/>
              <a:t> Initial and maximum signal time.(small:10 &amp; 20)</a:t>
            </a:r>
          </a:p>
        </p:txBody>
      </p:sp>
      <p:sp>
        <p:nvSpPr>
          <p:cNvPr id="32775" name="Text Box 7"/>
          <p:cNvSpPr txBox="1">
            <a:spLocks noChangeArrowheads="1"/>
          </p:cNvSpPr>
          <p:nvPr/>
        </p:nvSpPr>
        <p:spPr bwMode="auto">
          <a:xfrm>
            <a:off x="1587500" y="2276872"/>
            <a:ext cx="7616825" cy="608013"/>
          </a:xfrm>
          <a:prstGeom prst="rect">
            <a:avLst/>
          </a:prstGeom>
          <a:noFill/>
          <a:ln w="9525">
            <a:noFill/>
            <a:miter lim="800000"/>
            <a:headEnd/>
            <a:tailEnd/>
          </a:ln>
        </p:spPr>
        <p:txBody>
          <a:bodyPr wrap="none">
            <a:spAutoFit/>
          </a:bodyPr>
          <a:lstStyle/>
          <a:p>
            <a:pPr>
              <a:lnSpc>
                <a:spcPct val="130000"/>
              </a:lnSpc>
              <a:buFontTx/>
              <a:buChar char="•"/>
            </a:pPr>
            <a:r>
              <a:rPr lang="en-US" sz="2600" dirty="0"/>
              <a:t> Vehicle flow = no. of approaching vehicles/time</a:t>
            </a:r>
          </a:p>
        </p:txBody>
      </p:sp>
      <p:sp>
        <p:nvSpPr>
          <p:cNvPr id="32776" name="Text Box 8"/>
          <p:cNvSpPr txBox="1">
            <a:spLocks noChangeArrowheads="1"/>
          </p:cNvSpPr>
          <p:nvPr/>
        </p:nvSpPr>
        <p:spPr bwMode="auto">
          <a:xfrm>
            <a:off x="698988" y="2852936"/>
            <a:ext cx="6585777" cy="683264"/>
          </a:xfrm>
          <a:prstGeom prst="rect">
            <a:avLst/>
          </a:prstGeom>
          <a:noFill/>
          <a:ln w="9525">
            <a:noFill/>
            <a:miter lim="800000"/>
            <a:headEnd/>
            <a:tailEnd/>
          </a:ln>
        </p:spPr>
        <p:txBody>
          <a:bodyPr wrap="none">
            <a:spAutoFit/>
          </a:bodyPr>
          <a:lstStyle/>
          <a:p>
            <a:pPr>
              <a:lnSpc>
                <a:spcPct val="120000"/>
              </a:lnSpc>
              <a:buFontTx/>
              <a:buChar char="•"/>
            </a:pPr>
            <a:r>
              <a:rPr lang="en-US" sz="3200" b="1" dirty="0">
                <a:solidFill>
                  <a:schemeClr val="tx2"/>
                </a:solidFill>
              </a:rPr>
              <a:t> Time to be extended  or terminated</a:t>
            </a:r>
          </a:p>
        </p:txBody>
      </p:sp>
      <p:sp>
        <p:nvSpPr>
          <p:cNvPr id="32777" name="Text Box 9"/>
          <p:cNvSpPr txBox="1">
            <a:spLocks noChangeArrowheads="1"/>
          </p:cNvSpPr>
          <p:nvPr/>
        </p:nvSpPr>
        <p:spPr bwMode="auto">
          <a:xfrm>
            <a:off x="850204" y="5445224"/>
            <a:ext cx="7394204" cy="695575"/>
          </a:xfrm>
          <a:prstGeom prst="rect">
            <a:avLst/>
          </a:prstGeom>
          <a:noFill/>
          <a:ln w="9525">
            <a:noFill/>
            <a:miter lim="800000"/>
            <a:headEnd/>
            <a:tailEnd/>
          </a:ln>
        </p:spPr>
        <p:txBody>
          <a:bodyPr wrap="none">
            <a:spAutoFit/>
          </a:bodyPr>
          <a:lstStyle/>
          <a:p>
            <a:pPr>
              <a:lnSpc>
                <a:spcPct val="140000"/>
              </a:lnSpc>
              <a:buFontTx/>
              <a:buChar char="•"/>
            </a:pPr>
            <a:r>
              <a:rPr lang="en-US" sz="2800" b="1" dirty="0">
                <a:solidFill>
                  <a:schemeClr val="tx2"/>
                </a:solidFill>
              </a:rPr>
              <a:t> Fuzzy Membership function for Vehicle Flow </a:t>
            </a:r>
          </a:p>
        </p:txBody>
      </p:sp>
      <p:sp>
        <p:nvSpPr>
          <p:cNvPr id="32778" name="Text Box 10"/>
          <p:cNvSpPr txBox="1">
            <a:spLocks noChangeArrowheads="1"/>
          </p:cNvSpPr>
          <p:nvPr/>
        </p:nvSpPr>
        <p:spPr bwMode="auto">
          <a:xfrm>
            <a:off x="698988" y="3501008"/>
            <a:ext cx="7949992" cy="1569660"/>
          </a:xfrm>
          <a:prstGeom prst="rect">
            <a:avLst/>
          </a:prstGeom>
          <a:solidFill>
            <a:srgbClr val="004C4A"/>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buFontTx/>
              <a:buChar char="•"/>
            </a:pPr>
            <a:r>
              <a:rPr lang="en-US" sz="3200" b="1" dirty="0">
                <a:solidFill>
                  <a:srgbClr val="FFFF00"/>
                </a:solidFill>
              </a:rPr>
              <a:t> Current queue = </a:t>
            </a:r>
          </a:p>
          <a:p>
            <a:pPr>
              <a:lnSpc>
                <a:spcPct val="100000"/>
              </a:lnSpc>
            </a:pPr>
            <a:r>
              <a:rPr lang="en-US" sz="3200" b="1" dirty="0">
                <a:solidFill>
                  <a:srgbClr val="FFFF00"/>
                </a:solidFill>
              </a:rPr>
              <a:t>	initial queue + no. of approaching </a:t>
            </a:r>
            <a:endParaRPr lang="en-US" sz="3200" b="1" dirty="0" smtClean="0">
              <a:solidFill>
                <a:srgbClr val="FFFF00"/>
              </a:solidFill>
            </a:endParaRPr>
          </a:p>
          <a:p>
            <a:pPr>
              <a:lnSpc>
                <a:spcPct val="100000"/>
              </a:lnSpc>
            </a:pPr>
            <a:r>
              <a:rPr lang="en-US" sz="3200" b="1" dirty="0">
                <a:solidFill>
                  <a:srgbClr val="FFFF00"/>
                </a:solidFill>
              </a:rPr>
              <a:t> </a:t>
            </a:r>
            <a:r>
              <a:rPr lang="en-US" sz="3200" b="1" dirty="0" smtClean="0">
                <a:solidFill>
                  <a:srgbClr val="FFFF00"/>
                </a:solidFill>
              </a:rPr>
              <a:t>                                 Vehicles</a:t>
            </a:r>
            <a:r>
              <a:rPr lang="en-US" sz="3200" b="1" dirty="0">
                <a:solidFill>
                  <a:srgbClr val="FFFF00"/>
                </a:solidFill>
              </a:rPr>
              <a:t> </a:t>
            </a:r>
            <a:r>
              <a:rPr lang="en-US" sz="3200" b="1" dirty="0" smtClean="0">
                <a:solidFill>
                  <a:srgbClr val="FFFF00"/>
                </a:solidFill>
              </a:rPr>
              <a:t> </a:t>
            </a:r>
            <a:r>
              <a:rPr lang="en-US" sz="3200" b="1" dirty="0">
                <a:solidFill>
                  <a:srgbClr val="FFFF00"/>
                </a:solidFill>
              </a:rPr>
              <a:t>– discharge </a:t>
            </a:r>
            <a:r>
              <a:rPr lang="en-US" sz="3200" b="1" dirty="0" smtClean="0">
                <a:solidFill>
                  <a:srgbClr val="FFFF00"/>
                </a:solidFill>
              </a:rPr>
              <a:t> </a:t>
            </a:r>
            <a:endParaRPr lang="en-US" sz="3200" b="1" dirty="0">
              <a:solidFill>
                <a:srgbClr val="FFFF00"/>
              </a:solidFill>
            </a:endParaRPr>
          </a:p>
        </p:txBody>
      </p:sp>
      <p:sp>
        <p:nvSpPr>
          <p:cNvPr id="3" name="Rectangle 2"/>
          <p:cNvSpPr/>
          <p:nvPr/>
        </p:nvSpPr>
        <p:spPr>
          <a:xfrm>
            <a:off x="2267744" y="692696"/>
            <a:ext cx="4320480" cy="707886"/>
          </a:xfrm>
          <a:prstGeom prst="rect">
            <a:avLst/>
          </a:prstGeom>
        </p:spPr>
        <p:txBody>
          <a:bodyPr wrap="square">
            <a:spAutoFit/>
          </a:bodyPr>
          <a:lstStyle/>
          <a:p>
            <a:pPr lvl="0"/>
            <a:r>
              <a:rPr lang="en-US" sz="4000">
                <a:latin typeface="Comic Sans MS" charset="0"/>
                <a:ea typeface="Comic Sans MS" charset="0"/>
                <a:cs typeface="Comic Sans MS" charset="0"/>
              </a:rPr>
              <a:t>Green Phase</a:t>
            </a:r>
            <a:endParaRPr lang="en-US" sz="4000" dirty="0">
              <a:latin typeface="Comic Sans MS" charset="0"/>
              <a:ea typeface="Comic Sans MS" charset="0"/>
              <a:cs typeface="Comic Sans MS" charset="0"/>
            </a:endParaRPr>
          </a:p>
        </p:txBody>
      </p:sp>
    </p:spTree>
    <p:extLst>
      <p:ext uri="{BB962C8B-B14F-4D97-AF65-F5344CB8AC3E}">
        <p14:creationId xmlns:p14="http://schemas.microsoft.com/office/powerpoint/2010/main" val="11729663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2773"/>
                                        </p:tgtEl>
                                        <p:attrNameLst>
                                          <p:attrName>style.visibility</p:attrName>
                                        </p:attrNameLst>
                                      </p:cBhvr>
                                      <p:to>
                                        <p:strVal val="visible"/>
                                      </p:to>
                                    </p:set>
                                    <p:anim calcmode="lin" valueType="num">
                                      <p:cBhvr additive="base">
                                        <p:cTn id="7" dur="500" fill="hold"/>
                                        <p:tgtEl>
                                          <p:spTgt spid="32773"/>
                                        </p:tgtEl>
                                        <p:attrNameLst>
                                          <p:attrName>ppt_x</p:attrName>
                                        </p:attrNameLst>
                                      </p:cBhvr>
                                      <p:tavLst>
                                        <p:tav tm="0">
                                          <p:val>
                                            <p:strVal val="1+#ppt_w/2"/>
                                          </p:val>
                                        </p:tav>
                                        <p:tav tm="100000">
                                          <p:val>
                                            <p:strVal val="#ppt_x"/>
                                          </p:val>
                                        </p:tav>
                                      </p:tavLst>
                                    </p:anim>
                                    <p:anim calcmode="lin" valueType="num">
                                      <p:cBhvr additive="base">
                                        <p:cTn id="8" dur="500" fill="hold"/>
                                        <p:tgtEl>
                                          <p:spTgt spid="3277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2774"/>
                                        </p:tgtEl>
                                        <p:attrNameLst>
                                          <p:attrName>style.visibility</p:attrName>
                                        </p:attrNameLst>
                                      </p:cBhvr>
                                      <p:to>
                                        <p:strVal val="visible"/>
                                      </p:to>
                                    </p:set>
                                    <p:anim calcmode="lin" valueType="num">
                                      <p:cBhvr additive="base">
                                        <p:cTn id="13" dur="500" fill="hold"/>
                                        <p:tgtEl>
                                          <p:spTgt spid="32774"/>
                                        </p:tgtEl>
                                        <p:attrNameLst>
                                          <p:attrName>ppt_x</p:attrName>
                                        </p:attrNameLst>
                                      </p:cBhvr>
                                      <p:tavLst>
                                        <p:tav tm="0">
                                          <p:val>
                                            <p:strVal val="1+#ppt_w/2"/>
                                          </p:val>
                                        </p:tav>
                                        <p:tav tm="100000">
                                          <p:val>
                                            <p:strVal val="#ppt_x"/>
                                          </p:val>
                                        </p:tav>
                                      </p:tavLst>
                                    </p:anim>
                                    <p:anim calcmode="lin" valueType="num">
                                      <p:cBhvr additive="base">
                                        <p:cTn id="14" dur="500" fill="hold"/>
                                        <p:tgtEl>
                                          <p:spTgt spid="3277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2775"/>
                                        </p:tgtEl>
                                        <p:attrNameLst>
                                          <p:attrName>style.visibility</p:attrName>
                                        </p:attrNameLst>
                                      </p:cBhvr>
                                      <p:to>
                                        <p:strVal val="visible"/>
                                      </p:to>
                                    </p:set>
                                    <p:anim calcmode="lin" valueType="num">
                                      <p:cBhvr additive="base">
                                        <p:cTn id="19" dur="500" fill="hold"/>
                                        <p:tgtEl>
                                          <p:spTgt spid="32775"/>
                                        </p:tgtEl>
                                        <p:attrNameLst>
                                          <p:attrName>ppt_x</p:attrName>
                                        </p:attrNameLst>
                                      </p:cBhvr>
                                      <p:tavLst>
                                        <p:tav tm="0">
                                          <p:val>
                                            <p:strVal val="1+#ppt_w/2"/>
                                          </p:val>
                                        </p:tav>
                                        <p:tav tm="100000">
                                          <p:val>
                                            <p:strVal val="#ppt_x"/>
                                          </p:val>
                                        </p:tav>
                                      </p:tavLst>
                                    </p:anim>
                                    <p:anim calcmode="lin" valueType="num">
                                      <p:cBhvr additive="base">
                                        <p:cTn id="20" dur="500" fill="hold"/>
                                        <p:tgtEl>
                                          <p:spTgt spid="3277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2776"/>
                                        </p:tgtEl>
                                        <p:attrNameLst>
                                          <p:attrName>style.visibility</p:attrName>
                                        </p:attrNameLst>
                                      </p:cBhvr>
                                      <p:to>
                                        <p:strVal val="visible"/>
                                      </p:to>
                                    </p:set>
                                    <p:anim calcmode="lin" valueType="num">
                                      <p:cBhvr additive="base">
                                        <p:cTn id="25" dur="500" fill="hold"/>
                                        <p:tgtEl>
                                          <p:spTgt spid="32776"/>
                                        </p:tgtEl>
                                        <p:attrNameLst>
                                          <p:attrName>ppt_x</p:attrName>
                                        </p:attrNameLst>
                                      </p:cBhvr>
                                      <p:tavLst>
                                        <p:tav tm="0">
                                          <p:val>
                                            <p:strVal val="1+#ppt_w/2"/>
                                          </p:val>
                                        </p:tav>
                                        <p:tav tm="100000">
                                          <p:val>
                                            <p:strVal val="#ppt_x"/>
                                          </p:val>
                                        </p:tav>
                                      </p:tavLst>
                                    </p:anim>
                                    <p:anim calcmode="lin" valueType="num">
                                      <p:cBhvr additive="base">
                                        <p:cTn id="26" dur="500" fill="hold"/>
                                        <p:tgtEl>
                                          <p:spTgt spid="327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2778"/>
                                        </p:tgtEl>
                                        <p:attrNameLst>
                                          <p:attrName>style.visibility</p:attrName>
                                        </p:attrNameLst>
                                      </p:cBhvr>
                                      <p:to>
                                        <p:strVal val="visible"/>
                                      </p:to>
                                    </p:set>
                                    <p:anim calcmode="lin" valueType="num">
                                      <p:cBhvr additive="base">
                                        <p:cTn id="31" dur="500" fill="hold"/>
                                        <p:tgtEl>
                                          <p:spTgt spid="32778"/>
                                        </p:tgtEl>
                                        <p:attrNameLst>
                                          <p:attrName>ppt_x</p:attrName>
                                        </p:attrNameLst>
                                      </p:cBhvr>
                                      <p:tavLst>
                                        <p:tav tm="0">
                                          <p:val>
                                            <p:strVal val="1+#ppt_w/2"/>
                                          </p:val>
                                        </p:tav>
                                        <p:tav tm="100000">
                                          <p:val>
                                            <p:strVal val="#ppt_x"/>
                                          </p:val>
                                        </p:tav>
                                      </p:tavLst>
                                    </p:anim>
                                    <p:anim calcmode="lin" valueType="num">
                                      <p:cBhvr additive="base">
                                        <p:cTn id="32" dur="500" fill="hold"/>
                                        <p:tgtEl>
                                          <p:spTgt spid="3277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2777"/>
                                        </p:tgtEl>
                                        <p:attrNameLst>
                                          <p:attrName>style.visibility</p:attrName>
                                        </p:attrNameLst>
                                      </p:cBhvr>
                                      <p:to>
                                        <p:strVal val="visible"/>
                                      </p:to>
                                    </p:set>
                                    <p:anim calcmode="lin" valueType="num">
                                      <p:cBhvr additive="base">
                                        <p:cTn id="37" dur="500" fill="hold"/>
                                        <p:tgtEl>
                                          <p:spTgt spid="32777"/>
                                        </p:tgtEl>
                                        <p:attrNameLst>
                                          <p:attrName>ppt_x</p:attrName>
                                        </p:attrNameLst>
                                      </p:cBhvr>
                                      <p:tavLst>
                                        <p:tav tm="0">
                                          <p:val>
                                            <p:strVal val="1+#ppt_w/2"/>
                                          </p:val>
                                        </p:tav>
                                        <p:tav tm="100000">
                                          <p:val>
                                            <p:strVal val="#ppt_x"/>
                                          </p:val>
                                        </p:tav>
                                      </p:tavLst>
                                    </p:anim>
                                    <p:anim calcmode="lin" valueType="num">
                                      <p:cBhvr additive="base">
                                        <p:cTn id="38" dur="500" fill="hold"/>
                                        <p:tgtEl>
                                          <p:spTgt spid="327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autoUpdateAnimBg="0"/>
      <p:bldP spid="32774" grpId="0" autoUpdateAnimBg="0"/>
      <p:bldP spid="32775" grpId="0" autoUpdateAnimBg="0"/>
      <p:bldP spid="32776" grpId="0" autoUpdateAnimBg="0"/>
      <p:bldP spid="32777" grpId="0" autoUpdateAnimBg="0"/>
      <p:bldP spid="32778" grpId="0" animBg="1"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270125" y="2327275"/>
            <a:ext cx="184150" cy="457200"/>
          </a:xfrm>
          <a:prstGeom prst="rect">
            <a:avLst/>
          </a:prstGeom>
          <a:noFill/>
          <a:ln w="9525">
            <a:noFill/>
            <a:miter lim="800000"/>
            <a:headEnd/>
            <a:tailEnd/>
          </a:ln>
        </p:spPr>
        <p:txBody>
          <a:bodyPr wrap="none">
            <a:spAutoFit/>
          </a:bodyPr>
          <a:lstStyle/>
          <a:p>
            <a:endParaRPr lang="en-GB"/>
          </a:p>
        </p:txBody>
      </p:sp>
      <p:graphicFrame>
        <p:nvGraphicFramePr>
          <p:cNvPr id="6" name="Diagram 5"/>
          <p:cNvGraphicFramePr/>
          <p:nvPr>
            <p:extLst>
              <p:ext uri="{D42A27DB-BD31-4B8C-83A1-F6EECF244321}">
                <p14:modId xmlns:p14="http://schemas.microsoft.com/office/powerpoint/2010/main" val="1700803135"/>
              </p:ext>
            </p:extLst>
          </p:nvPr>
        </p:nvGraphicFramePr>
        <p:xfrm>
          <a:off x="685800" y="1010816"/>
          <a:ext cx="7696200" cy="76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Box 7"/>
          <p:cNvSpPr txBox="1"/>
          <p:nvPr/>
        </p:nvSpPr>
        <p:spPr>
          <a:xfrm>
            <a:off x="899592" y="2276872"/>
            <a:ext cx="7939608" cy="3570208"/>
          </a:xfrm>
          <a:prstGeom prst="rect">
            <a:avLst/>
          </a:prstGeom>
          <a:noFill/>
        </p:spPr>
        <p:txBody>
          <a:bodyPr wrap="square" rtlCol="0">
            <a:spAutoFit/>
          </a:bodyPr>
          <a:lstStyle/>
          <a:p>
            <a:pPr>
              <a:lnSpc>
                <a:spcPct val="150000"/>
              </a:lnSpc>
              <a:spcBef>
                <a:spcPts val="0"/>
              </a:spcBef>
              <a:spcAft>
                <a:spcPts val="0"/>
              </a:spcAft>
            </a:pPr>
            <a:r>
              <a:rPr lang="en-US" sz="3200" dirty="0" smtClean="0"/>
              <a:t>If </a:t>
            </a:r>
            <a:r>
              <a:rPr lang="en-US" sz="3200" i="1" dirty="0" smtClean="0"/>
              <a:t>G</a:t>
            </a:r>
            <a:r>
              <a:rPr lang="en-US" sz="3200" i="1" baseline="-25000" dirty="0" smtClean="0"/>
              <a:t>T</a:t>
            </a:r>
            <a:r>
              <a:rPr lang="en-US" sz="3200" baseline="-25000" dirty="0" smtClean="0"/>
              <a:t> </a:t>
            </a:r>
            <a:r>
              <a:rPr lang="en-US" sz="3200" dirty="0" smtClean="0"/>
              <a:t>is initial Green Phase then </a:t>
            </a:r>
            <a:r>
              <a:rPr lang="en-US" sz="3200" b="1" dirty="0" smtClean="0"/>
              <a:t>if</a:t>
            </a:r>
          </a:p>
          <a:p>
            <a:pPr>
              <a:lnSpc>
                <a:spcPct val="150000"/>
              </a:lnSpc>
              <a:spcBef>
                <a:spcPts val="1200"/>
              </a:spcBef>
              <a:spcAft>
                <a:spcPts val="1200"/>
              </a:spcAft>
            </a:pPr>
            <a:r>
              <a:rPr lang="en-US" sz="3200" dirty="0" smtClean="0"/>
              <a:t>                                           is </a:t>
            </a:r>
            <a:r>
              <a:rPr lang="en-US" sz="3200" i="1" dirty="0" smtClean="0"/>
              <a:t>G</a:t>
            </a:r>
            <a:r>
              <a:rPr lang="en-US" sz="3200" i="1" baseline="-25000" dirty="0" smtClean="0"/>
              <a:t>T</a:t>
            </a:r>
            <a:r>
              <a:rPr lang="en-US" sz="3200" i="1" dirty="0" smtClean="0"/>
              <a:t> +E</a:t>
            </a:r>
            <a:r>
              <a:rPr lang="en-US" sz="3200" i="1" baseline="-25000" dirty="0" smtClean="0"/>
              <a:t>T </a:t>
            </a:r>
          </a:p>
          <a:p>
            <a:pPr>
              <a:lnSpc>
                <a:spcPct val="150000"/>
              </a:lnSpc>
              <a:spcBef>
                <a:spcPts val="1200"/>
              </a:spcBef>
              <a:spcAft>
                <a:spcPts val="1200"/>
              </a:spcAft>
            </a:pPr>
            <a:r>
              <a:rPr lang="en-US" sz="3200" i="1" baseline="-25000" dirty="0" smtClean="0"/>
              <a:t> </a:t>
            </a:r>
            <a:r>
              <a:rPr lang="en-US" sz="3200" b="1" dirty="0" smtClean="0"/>
              <a:t>then </a:t>
            </a:r>
            <a:r>
              <a:rPr lang="en-US" sz="3200" dirty="0" smtClean="0"/>
              <a:t>the extension is </a:t>
            </a:r>
            <a:r>
              <a:rPr lang="en-US" sz="3200" i="1" dirty="0" smtClean="0"/>
              <a:t>E</a:t>
            </a:r>
            <a:r>
              <a:rPr lang="en-US" sz="3200" i="1" baseline="-25000" dirty="0" smtClean="0"/>
              <a:t>T</a:t>
            </a:r>
            <a:r>
              <a:rPr lang="en-US" sz="3200" dirty="0" smtClean="0"/>
              <a:t> </a:t>
            </a:r>
          </a:p>
          <a:p>
            <a:pPr>
              <a:spcBef>
                <a:spcPts val="1200"/>
              </a:spcBef>
              <a:spcAft>
                <a:spcPts val="1200"/>
              </a:spcAft>
            </a:pPr>
            <a:r>
              <a:rPr lang="en-US" sz="3200" dirty="0" smtClean="0"/>
              <a:t> </a:t>
            </a:r>
            <a:r>
              <a:rPr lang="en-US" sz="3200" b="1" dirty="0" smtClean="0"/>
              <a:t>else  </a:t>
            </a:r>
            <a:r>
              <a:rPr lang="en-US" sz="3200" dirty="0" smtClean="0"/>
              <a:t>it is </a:t>
            </a:r>
            <a:endParaRPr lang="en-US" sz="3200" dirty="0">
              <a:latin typeface="+mj-lt"/>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58729749"/>
              </p:ext>
            </p:extLst>
          </p:nvPr>
        </p:nvGraphicFramePr>
        <p:xfrm>
          <a:off x="1063302" y="3356992"/>
          <a:ext cx="3868738" cy="609600"/>
        </p:xfrm>
        <a:graphic>
          <a:graphicData uri="http://schemas.openxmlformats.org/presentationml/2006/ole">
            <mc:AlternateContent xmlns:mc="http://schemas.openxmlformats.org/markup-compatibility/2006">
              <mc:Choice xmlns:v="urn:schemas-microsoft-com:vml" Requires="v">
                <p:oleObj spid="_x0000_s9269" name="Equation" r:id="rId9" imgW="1854000" imgH="291960" progId="Equation.3">
                  <p:embed/>
                </p:oleObj>
              </mc:Choice>
              <mc:Fallback>
                <p:oleObj name="Equation" r:id="rId9" imgW="1854000" imgH="2919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63302" y="3356992"/>
                        <a:ext cx="3868738"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3523" name="Object 2"/>
          <p:cNvGraphicFramePr>
            <a:graphicFrameLocks noChangeAspect="1"/>
          </p:cNvGraphicFramePr>
          <p:nvPr>
            <p:extLst>
              <p:ext uri="{D42A27DB-BD31-4B8C-83A1-F6EECF244321}">
                <p14:modId xmlns:p14="http://schemas.microsoft.com/office/powerpoint/2010/main" val="701869325"/>
              </p:ext>
            </p:extLst>
          </p:nvPr>
        </p:nvGraphicFramePr>
        <p:xfrm>
          <a:off x="2627784" y="5229200"/>
          <a:ext cx="1579562" cy="550291"/>
        </p:xfrm>
        <a:graphic>
          <a:graphicData uri="http://schemas.openxmlformats.org/presentationml/2006/ole">
            <mc:AlternateContent xmlns:mc="http://schemas.openxmlformats.org/markup-compatibility/2006">
              <mc:Choice xmlns:v="urn:schemas-microsoft-com:vml" Requires="v">
                <p:oleObj spid="_x0000_s9270" name="Equation" r:id="rId11" imgW="838080" imgH="291960" progId="Equation.3">
                  <p:embed/>
                </p:oleObj>
              </mc:Choice>
              <mc:Fallback>
                <p:oleObj name="Equation" r:id="rId11" imgW="838080" imgH="29196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27784" y="5229200"/>
                        <a:ext cx="1579562" cy="5502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2"/>
          <p:cNvSpPr txBox="1">
            <a:spLocks noChangeArrowheads="1"/>
          </p:cNvSpPr>
          <p:nvPr/>
        </p:nvSpPr>
        <p:spPr bwMode="auto">
          <a:xfrm>
            <a:off x="2270125" y="5121374"/>
            <a:ext cx="184150" cy="457200"/>
          </a:xfrm>
          <a:prstGeom prst="rect">
            <a:avLst/>
          </a:prstGeom>
          <a:noFill/>
          <a:ln w="9525">
            <a:noFill/>
            <a:miter lim="800000"/>
            <a:headEnd/>
            <a:tailEnd/>
          </a:ln>
        </p:spPr>
        <p:txBody>
          <a:bodyPr wrap="none">
            <a:spAutoFit/>
          </a:bodyPr>
          <a:lstStyle/>
          <a:p>
            <a:endParaRPr lang="en-GB"/>
          </a:p>
        </p:txBody>
      </p:sp>
    </p:spTree>
    <p:extLst>
      <p:ext uri="{BB962C8B-B14F-4D97-AF65-F5344CB8AC3E}">
        <p14:creationId xmlns:p14="http://schemas.microsoft.com/office/powerpoint/2010/main" val="1823612124"/>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284125" y="929035"/>
            <a:ext cx="159272" cy="457200"/>
          </a:xfrm>
          <a:prstGeom prst="rect">
            <a:avLst/>
          </a:prstGeom>
          <a:noFill/>
          <a:ln w="9525">
            <a:noFill/>
            <a:miter lim="800000"/>
            <a:headEnd/>
            <a:tailEnd/>
          </a:ln>
        </p:spPr>
        <p:txBody>
          <a:bodyPr wrap="square">
            <a:spAutoFit/>
          </a:bodyPr>
          <a:lstStyle/>
          <a:p>
            <a:endParaRPr lang="en-GB"/>
          </a:p>
        </p:txBody>
      </p:sp>
      <p:graphicFrame>
        <p:nvGraphicFramePr>
          <p:cNvPr id="6" name="Diagram 5"/>
          <p:cNvGraphicFramePr/>
          <p:nvPr>
            <p:extLst>
              <p:ext uri="{D42A27DB-BD31-4B8C-83A1-F6EECF244321}">
                <p14:modId xmlns:p14="http://schemas.microsoft.com/office/powerpoint/2010/main" val="875814853"/>
              </p:ext>
            </p:extLst>
          </p:nvPr>
        </p:nvGraphicFramePr>
        <p:xfrm>
          <a:off x="1270888" y="764704"/>
          <a:ext cx="6656468" cy="76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 Box 2"/>
          <p:cNvSpPr txBox="1">
            <a:spLocks noChangeArrowheads="1"/>
          </p:cNvSpPr>
          <p:nvPr/>
        </p:nvSpPr>
        <p:spPr bwMode="auto">
          <a:xfrm>
            <a:off x="2284125" y="3723134"/>
            <a:ext cx="159272" cy="457200"/>
          </a:xfrm>
          <a:prstGeom prst="rect">
            <a:avLst/>
          </a:prstGeom>
          <a:noFill/>
          <a:ln w="9525">
            <a:noFill/>
            <a:miter lim="800000"/>
            <a:headEnd/>
            <a:tailEnd/>
          </a:ln>
        </p:spPr>
        <p:txBody>
          <a:bodyPr wrap="square">
            <a:spAutoFit/>
          </a:bodyPr>
          <a:lstStyle/>
          <a:p>
            <a:endParaRPr lang="en-GB"/>
          </a:p>
        </p:txBody>
      </p:sp>
      <p:sp>
        <p:nvSpPr>
          <p:cNvPr id="10" name="TextBox 9"/>
          <p:cNvSpPr txBox="1"/>
          <p:nvPr/>
        </p:nvSpPr>
        <p:spPr>
          <a:xfrm>
            <a:off x="981058" y="2259360"/>
            <a:ext cx="7479374" cy="3785652"/>
          </a:xfrm>
          <a:prstGeom prst="rect">
            <a:avLst/>
          </a:prstGeom>
          <a:noFill/>
        </p:spPr>
        <p:txBody>
          <a:bodyPr wrap="square" rtlCol="0">
            <a:spAutoFit/>
          </a:bodyPr>
          <a:lstStyle/>
          <a:p>
            <a:pPr>
              <a:lnSpc>
                <a:spcPct val="150000"/>
              </a:lnSpc>
              <a:spcBef>
                <a:spcPts val="0"/>
              </a:spcBef>
              <a:spcAft>
                <a:spcPts val="0"/>
              </a:spcAft>
            </a:pPr>
            <a:r>
              <a:rPr lang="en-US" sz="3200" dirty="0" smtClean="0"/>
              <a:t>In case </a:t>
            </a:r>
            <a:r>
              <a:rPr lang="en-US" sz="3200" i="1" dirty="0" smtClean="0"/>
              <a:t>E</a:t>
            </a:r>
            <a:r>
              <a:rPr lang="en-US" sz="3200" i="1" baseline="-25000" dirty="0" smtClean="0"/>
              <a:t>T</a:t>
            </a:r>
            <a:r>
              <a:rPr lang="en-US" sz="3200" baseline="-25000" dirty="0" smtClean="0"/>
              <a:t> ‘ </a:t>
            </a:r>
            <a:r>
              <a:rPr lang="en-US" sz="3200" dirty="0" smtClean="0"/>
              <a:t>was the selection made in the previous step, after </a:t>
            </a:r>
            <a:r>
              <a:rPr lang="en-US" sz="3200" dirty="0" smtClean="0">
                <a:latin typeface="Calisto MT"/>
              </a:rPr>
              <a:t>∆t </a:t>
            </a:r>
            <a:r>
              <a:rPr lang="en-US" sz="3200" dirty="0" smtClean="0"/>
              <a:t>seconds we have </a:t>
            </a:r>
            <a:r>
              <a:rPr lang="en-US" sz="3200" b="1" dirty="0" smtClean="0"/>
              <a:t>if</a:t>
            </a:r>
            <a:r>
              <a:rPr lang="en-US" sz="3200" dirty="0" smtClean="0"/>
              <a:t>  </a:t>
            </a:r>
          </a:p>
          <a:p>
            <a:pPr>
              <a:lnSpc>
                <a:spcPct val="150000"/>
              </a:lnSpc>
              <a:spcBef>
                <a:spcPts val="0"/>
              </a:spcBef>
              <a:spcAft>
                <a:spcPts val="0"/>
              </a:spcAft>
            </a:pPr>
            <a:r>
              <a:rPr lang="en-US" sz="3200" dirty="0" smtClean="0"/>
              <a:t>                                        is  </a:t>
            </a:r>
            <a:r>
              <a:rPr lang="en-US" sz="3200" i="1" dirty="0" smtClean="0"/>
              <a:t>G</a:t>
            </a:r>
            <a:r>
              <a:rPr lang="en-US" sz="3200" i="1" baseline="-25000" dirty="0" smtClean="0"/>
              <a:t>T</a:t>
            </a:r>
            <a:r>
              <a:rPr lang="en-US" sz="3200" i="1" dirty="0" smtClean="0"/>
              <a:t> +E</a:t>
            </a:r>
            <a:r>
              <a:rPr lang="en-US" sz="3200" i="1" baseline="-25000" dirty="0" smtClean="0"/>
              <a:t>T</a:t>
            </a:r>
            <a:r>
              <a:rPr lang="en-US" sz="3200" i="1" dirty="0" smtClean="0"/>
              <a:t>+ E</a:t>
            </a:r>
            <a:r>
              <a:rPr lang="en-US" sz="3200" i="1" baseline="-25000" dirty="0" smtClean="0"/>
              <a:t>T’  </a:t>
            </a:r>
            <a:r>
              <a:rPr lang="en-US" sz="3200" b="1" dirty="0" smtClean="0"/>
              <a:t>then </a:t>
            </a:r>
            <a:r>
              <a:rPr lang="en-US" sz="3200" dirty="0" smtClean="0"/>
              <a:t>the extension is </a:t>
            </a:r>
            <a:r>
              <a:rPr lang="en-US" sz="3200" i="1" dirty="0" smtClean="0"/>
              <a:t>E</a:t>
            </a:r>
            <a:r>
              <a:rPr lang="en-US" sz="3200" i="1" baseline="-25000" dirty="0" smtClean="0"/>
              <a:t>T’</a:t>
            </a:r>
            <a:r>
              <a:rPr lang="en-US" sz="3200" dirty="0" smtClean="0"/>
              <a:t>  </a:t>
            </a:r>
          </a:p>
          <a:p>
            <a:pPr>
              <a:lnSpc>
                <a:spcPct val="150000"/>
              </a:lnSpc>
              <a:spcBef>
                <a:spcPts val="0"/>
              </a:spcBef>
              <a:spcAft>
                <a:spcPts val="0"/>
              </a:spcAft>
            </a:pPr>
            <a:r>
              <a:rPr lang="en-US" sz="3200" b="1" dirty="0" smtClean="0"/>
              <a:t>else  </a:t>
            </a:r>
            <a:r>
              <a:rPr lang="en-US" sz="3200" dirty="0" smtClean="0"/>
              <a:t>it is                      until </a:t>
            </a:r>
            <a:endParaRPr lang="en-US" sz="3200" dirty="0">
              <a:latin typeface="+mj-lt"/>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1771422142"/>
              </p:ext>
            </p:extLst>
          </p:nvPr>
        </p:nvGraphicFramePr>
        <p:xfrm>
          <a:off x="981058" y="3891310"/>
          <a:ext cx="4022990" cy="641350"/>
        </p:xfrm>
        <a:graphic>
          <a:graphicData uri="http://schemas.openxmlformats.org/presentationml/2006/ole">
            <mc:AlternateContent xmlns:mc="http://schemas.openxmlformats.org/markup-compatibility/2006">
              <mc:Choice xmlns:v="urn:schemas-microsoft-com:vml" Requires="v">
                <p:oleObj spid="_x0000_s12339" name="Equation" r:id="rId9" imgW="2298600" imgH="317160" progId="Equation.3">
                  <p:embed/>
                </p:oleObj>
              </mc:Choice>
              <mc:Fallback>
                <p:oleObj name="Equation" r:id="rId9" imgW="2298600" imgH="3171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1058" y="3891310"/>
                        <a:ext cx="4022990" cy="641350"/>
                      </a:xfrm>
                      <a:prstGeom prst="rect">
                        <a:avLst/>
                      </a:prstGeom>
                      <a:noFill/>
                      <a:extLst/>
                    </p:spPr>
                  </p:pic>
                </p:oleObj>
              </mc:Fallback>
            </mc:AlternateContent>
          </a:graphicData>
        </a:graphic>
      </p:graphicFrame>
      <p:graphicFrame>
        <p:nvGraphicFramePr>
          <p:cNvPr id="12" name="Object 2"/>
          <p:cNvGraphicFramePr>
            <a:graphicFrameLocks noChangeAspect="1"/>
          </p:cNvGraphicFramePr>
          <p:nvPr>
            <p:extLst>
              <p:ext uri="{D42A27DB-BD31-4B8C-83A1-F6EECF244321}">
                <p14:modId xmlns:p14="http://schemas.microsoft.com/office/powerpoint/2010/main" val="1884910012"/>
              </p:ext>
            </p:extLst>
          </p:nvPr>
        </p:nvGraphicFramePr>
        <p:xfrm>
          <a:off x="2698572" y="5402610"/>
          <a:ext cx="1801420" cy="474662"/>
        </p:xfrm>
        <a:graphic>
          <a:graphicData uri="http://schemas.openxmlformats.org/presentationml/2006/ole">
            <mc:AlternateContent xmlns:mc="http://schemas.openxmlformats.org/markup-compatibility/2006">
              <mc:Choice xmlns:v="urn:schemas-microsoft-com:vml" Requires="v">
                <p:oleObj spid="_x0000_s12340" name="Equation" r:id="rId11" imgW="1282680" imgH="291960" progId="Equation.3">
                  <p:embed/>
                </p:oleObj>
              </mc:Choice>
              <mc:Fallback>
                <p:oleObj name="Equation" r:id="rId11" imgW="1282680" imgH="29196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98572" y="5402610"/>
                        <a:ext cx="1801420" cy="474662"/>
                      </a:xfrm>
                      <a:prstGeom prst="rect">
                        <a:avLst/>
                      </a:prstGeom>
                      <a:noFill/>
                      <a:extLst/>
                    </p:spPr>
                  </p:pic>
                </p:oleObj>
              </mc:Fallback>
            </mc:AlternateContent>
          </a:graphicData>
        </a:graphic>
      </p:graphicFrame>
      <p:graphicFrame>
        <p:nvGraphicFramePr>
          <p:cNvPr id="363528" name="Object 8"/>
          <p:cNvGraphicFramePr>
            <a:graphicFrameLocks noChangeAspect="1"/>
          </p:cNvGraphicFramePr>
          <p:nvPr>
            <p:extLst>
              <p:ext uri="{D42A27DB-BD31-4B8C-83A1-F6EECF244321}">
                <p14:modId xmlns:p14="http://schemas.microsoft.com/office/powerpoint/2010/main" val="1024447464"/>
              </p:ext>
            </p:extLst>
          </p:nvPr>
        </p:nvGraphicFramePr>
        <p:xfrm>
          <a:off x="5710398" y="5350222"/>
          <a:ext cx="661802" cy="527050"/>
        </p:xfrm>
        <a:graphic>
          <a:graphicData uri="http://schemas.openxmlformats.org/presentationml/2006/ole">
            <mc:AlternateContent xmlns:mc="http://schemas.openxmlformats.org/markup-compatibility/2006">
              <mc:Choice xmlns:v="urn:schemas-microsoft-com:vml" Requires="v">
                <p:oleObj spid="_x0000_s12341" name="Equation" r:id="rId13" imgW="406080" imgH="279360" progId="Equation.3">
                  <p:embed/>
                </p:oleObj>
              </mc:Choice>
              <mc:Fallback>
                <p:oleObj name="Equation" r:id="rId13" imgW="406080" imgH="27936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10398" y="5350222"/>
                        <a:ext cx="661802" cy="527050"/>
                      </a:xfrm>
                      <a:prstGeom prst="rect">
                        <a:avLst/>
                      </a:prstGeom>
                      <a:noFill/>
                      <a:extLst/>
                    </p:spPr>
                  </p:pic>
                </p:oleObj>
              </mc:Fallback>
            </mc:AlternateContent>
          </a:graphicData>
        </a:graphic>
      </p:graphicFrame>
    </p:spTree>
    <p:extLst>
      <p:ext uri="{BB962C8B-B14F-4D97-AF65-F5344CB8AC3E}">
        <p14:creationId xmlns:p14="http://schemas.microsoft.com/office/powerpoint/2010/main" val="7845595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Text Box 3"/>
          <p:cNvSpPr txBox="1">
            <a:spLocks noChangeArrowheads="1"/>
          </p:cNvSpPr>
          <p:nvPr/>
        </p:nvSpPr>
        <p:spPr bwMode="auto">
          <a:xfrm>
            <a:off x="1979712" y="2008462"/>
            <a:ext cx="6478488" cy="4228850"/>
          </a:xfrm>
          <a:prstGeom prst="rect">
            <a:avLst/>
          </a:prstGeom>
          <a:noFill/>
          <a:ln w="9525">
            <a:noFill/>
            <a:miter lim="800000"/>
            <a:headEnd/>
            <a:tailEnd/>
          </a:ln>
        </p:spPr>
        <p:txBody>
          <a:bodyPr wrap="square">
            <a:spAutoFit/>
          </a:bodyPr>
          <a:lstStyle/>
          <a:p>
            <a:pPr>
              <a:lnSpc>
                <a:spcPct val="120000"/>
              </a:lnSpc>
              <a:buFontTx/>
              <a:buChar char="•"/>
            </a:pPr>
            <a:r>
              <a:rPr lang="en-US" sz="2800" b="1" dirty="0"/>
              <a:t>      </a:t>
            </a:r>
            <a:r>
              <a:rPr lang="en-US" sz="2800" b="1" dirty="0" smtClean="0"/>
              <a:t>   Smart </a:t>
            </a:r>
            <a:r>
              <a:rPr lang="en-US" sz="2800" b="1" dirty="0"/>
              <a:t>Class </a:t>
            </a:r>
          </a:p>
          <a:p>
            <a:pPr>
              <a:lnSpc>
                <a:spcPct val="120000"/>
              </a:lnSpc>
              <a:buFontTx/>
              <a:buChar char="•"/>
            </a:pPr>
            <a:r>
              <a:rPr lang="en-US" sz="2800" b="1" dirty="0"/>
              <a:t>	Wikis &amp; New Tech.</a:t>
            </a:r>
          </a:p>
          <a:p>
            <a:pPr>
              <a:lnSpc>
                <a:spcPct val="120000"/>
              </a:lnSpc>
              <a:buFontTx/>
              <a:buChar char="•"/>
            </a:pPr>
            <a:r>
              <a:rPr lang="en-US" sz="2800" b="1" dirty="0"/>
              <a:t> 	Blogs</a:t>
            </a:r>
          </a:p>
          <a:p>
            <a:pPr>
              <a:lnSpc>
                <a:spcPct val="120000"/>
              </a:lnSpc>
              <a:buFontTx/>
              <a:buChar char="•"/>
            </a:pPr>
            <a:r>
              <a:rPr lang="en-US" sz="2800" b="1" dirty="0"/>
              <a:t> 	Pod Casts</a:t>
            </a:r>
          </a:p>
          <a:p>
            <a:pPr>
              <a:lnSpc>
                <a:spcPct val="120000"/>
              </a:lnSpc>
              <a:buFontTx/>
              <a:buChar char="•"/>
            </a:pPr>
            <a:r>
              <a:rPr lang="en-US" sz="2800" b="1" dirty="0"/>
              <a:t> 	e-Learning</a:t>
            </a:r>
          </a:p>
          <a:p>
            <a:pPr>
              <a:lnSpc>
                <a:spcPct val="120000"/>
              </a:lnSpc>
              <a:buFontTx/>
              <a:buChar char="•"/>
            </a:pPr>
            <a:r>
              <a:rPr lang="en-US" sz="2800" b="1" dirty="0"/>
              <a:t> 	Multimedia</a:t>
            </a:r>
          </a:p>
          <a:p>
            <a:pPr>
              <a:lnSpc>
                <a:spcPct val="120000"/>
              </a:lnSpc>
              <a:buFontTx/>
              <a:buChar char="•"/>
            </a:pPr>
            <a:r>
              <a:rPr lang="en-US" sz="2800" b="1" dirty="0"/>
              <a:t> 	Simulations</a:t>
            </a:r>
          </a:p>
          <a:p>
            <a:pPr>
              <a:lnSpc>
                <a:spcPct val="120000"/>
              </a:lnSpc>
              <a:buFontTx/>
              <a:buChar char="•"/>
            </a:pPr>
            <a:r>
              <a:rPr lang="en-US" sz="2800" b="1" dirty="0"/>
              <a:t> 	On-line learning tracks</a:t>
            </a:r>
          </a:p>
        </p:txBody>
      </p:sp>
      <p:sp>
        <p:nvSpPr>
          <p:cNvPr id="106501" name="Rectangle 5"/>
          <p:cNvSpPr>
            <a:spLocks noChangeArrowheads="1"/>
          </p:cNvSpPr>
          <p:nvPr/>
        </p:nvSpPr>
        <p:spPr bwMode="auto">
          <a:xfrm>
            <a:off x="755576" y="448841"/>
            <a:ext cx="7702624" cy="1200329"/>
          </a:xfrm>
          <a:prstGeom prst="rect">
            <a:avLst/>
          </a:prstGeom>
          <a:noFill/>
          <a:ln w="28575" algn="ctr">
            <a:noFill/>
            <a:miter lim="800000"/>
            <a:headEnd/>
            <a:tailEnd/>
          </a:ln>
          <a:effectLst/>
        </p:spPr>
        <p:txBody>
          <a:bodyPr wrap="square">
            <a:spAutoFit/>
          </a:bodyPr>
          <a:lstStyle/>
          <a:p>
            <a:pPr>
              <a:defRPr/>
            </a:pPr>
            <a:r>
              <a:rPr lang="en-US" sz="3600" dirty="0" smtClean="0">
                <a:effectLst>
                  <a:outerShdw blurRad="38100" dist="38100" dir="2700000" algn="tl">
                    <a:srgbClr val="C0C0C0"/>
                  </a:outerShdw>
                </a:effectLst>
              </a:rPr>
              <a:t>  Technology </a:t>
            </a:r>
            <a:r>
              <a:rPr lang="en-US" sz="3600" dirty="0">
                <a:effectLst>
                  <a:outerShdw blurRad="38100" dist="38100" dir="2700000" algn="tl">
                    <a:srgbClr val="C0C0C0"/>
                  </a:outerShdw>
                </a:effectLst>
              </a:rPr>
              <a:t>enabled</a:t>
            </a:r>
          </a:p>
          <a:p>
            <a:pPr>
              <a:defRPr/>
            </a:pPr>
            <a:r>
              <a:rPr lang="en-US" sz="3600" dirty="0">
                <a:effectLst>
                  <a:outerShdw blurRad="38100" dist="38100" dir="2700000" algn="tl">
                    <a:srgbClr val="C0C0C0"/>
                  </a:outerShdw>
                </a:effectLst>
              </a:rPr>
              <a:t>	 </a:t>
            </a:r>
            <a:r>
              <a:rPr lang="en-US" sz="3600" dirty="0" smtClean="0">
                <a:effectLst>
                  <a:outerShdw blurRad="38100" dist="38100" dir="2700000" algn="tl">
                    <a:srgbClr val="C0C0C0"/>
                  </a:outerShdw>
                </a:effectLst>
              </a:rPr>
              <a:t>      </a:t>
            </a:r>
            <a:r>
              <a:rPr lang="en-US" sz="3600" dirty="0">
                <a:effectLst>
                  <a:outerShdw blurRad="38100" dist="38100" dir="2700000" algn="tl">
                    <a:srgbClr val="C0C0C0"/>
                  </a:outerShdw>
                </a:effectLst>
              </a:rPr>
              <a:t>	</a:t>
            </a:r>
            <a:r>
              <a:rPr lang="en-US" sz="3600" dirty="0" smtClean="0">
                <a:effectLst>
                  <a:outerShdw blurRad="38100" dist="38100" dir="2700000" algn="tl">
                    <a:srgbClr val="C0C0C0"/>
                  </a:outerShdw>
                </a:effectLst>
              </a:rPr>
              <a:t>     </a:t>
            </a:r>
            <a:r>
              <a:rPr lang="en-US" sz="3600" dirty="0">
                <a:effectLst>
                  <a:outerShdw blurRad="38100" dist="38100" dir="2700000" algn="tl">
                    <a:srgbClr val="C0C0C0"/>
                  </a:outerShdw>
                </a:effectLst>
              </a:rPr>
              <a:t>Teaching &amp; Learning - ICT</a:t>
            </a:r>
          </a:p>
        </p:txBody>
      </p:sp>
    </p:spTree>
    <p:extLst>
      <p:ext uri="{BB962C8B-B14F-4D97-AF65-F5344CB8AC3E}">
        <p14:creationId xmlns:p14="http://schemas.microsoft.com/office/powerpoint/2010/main" val="747323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6499"/>
                                        </p:tgtEl>
                                        <p:attrNameLst>
                                          <p:attrName>style.visibility</p:attrName>
                                        </p:attrNameLst>
                                      </p:cBhvr>
                                      <p:to>
                                        <p:strVal val="visible"/>
                                      </p:to>
                                    </p:set>
                                    <p:anim calcmode="lin" valueType="num">
                                      <p:cBhvr>
                                        <p:cTn id="7" dur="1000" fill="hold"/>
                                        <p:tgtEl>
                                          <p:spTgt spid="106499"/>
                                        </p:tgtEl>
                                        <p:attrNameLst>
                                          <p:attrName>ppt_x</p:attrName>
                                        </p:attrNameLst>
                                      </p:cBhvr>
                                      <p:tavLst>
                                        <p:tav tm="0">
                                          <p:val>
                                            <p:strVal val="#ppt_x-.2"/>
                                          </p:val>
                                        </p:tav>
                                        <p:tav tm="100000">
                                          <p:val>
                                            <p:strVal val="#ppt_x"/>
                                          </p:val>
                                        </p:tav>
                                      </p:tavLst>
                                    </p:anim>
                                    <p:anim calcmode="lin" valueType="num">
                                      <p:cBhvr>
                                        <p:cTn id="8" dur="1000" fill="hold"/>
                                        <p:tgtEl>
                                          <p:spTgt spid="106499"/>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6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498725" y="2479675"/>
            <a:ext cx="184150" cy="457200"/>
          </a:xfrm>
          <a:prstGeom prst="rect">
            <a:avLst/>
          </a:prstGeom>
          <a:noFill/>
          <a:ln w="9525">
            <a:noFill/>
            <a:miter lim="800000"/>
            <a:headEnd/>
            <a:tailEnd/>
          </a:ln>
        </p:spPr>
        <p:txBody>
          <a:bodyPr wrap="none">
            <a:spAutoFit/>
          </a:bodyPr>
          <a:lstStyle/>
          <a:p>
            <a:endParaRPr lang="en-GB"/>
          </a:p>
        </p:txBody>
      </p:sp>
      <p:sp>
        <p:nvSpPr>
          <p:cNvPr id="40965" name="Rectangle 5"/>
          <p:cNvSpPr>
            <a:spLocks noGrp="1" noChangeArrowheads="1"/>
          </p:cNvSpPr>
          <p:nvPr>
            <p:ph type="title" idx="4294967295"/>
          </p:nvPr>
        </p:nvSpPr>
        <p:spPr>
          <a:xfrm>
            <a:off x="838200" y="565150"/>
            <a:ext cx="7924800" cy="762000"/>
          </a:xfrm>
        </p:spPr>
        <p:txBody>
          <a:bodyPr/>
          <a:lstStyle/>
          <a:p>
            <a:pPr eaLnBrk="1" hangingPunct="1">
              <a:defRPr/>
            </a:pPr>
            <a:r>
              <a:rPr lang="en-US" sz="4800" dirty="0" smtClean="0">
                <a:solidFill>
                  <a:schemeClr val="tx1"/>
                </a:solidFill>
                <a:latin typeface="Comic Sans MS" pitchFamily="66" charset="0"/>
              </a:rPr>
              <a:t>Time to be extended</a:t>
            </a:r>
          </a:p>
        </p:txBody>
      </p:sp>
      <p:graphicFrame>
        <p:nvGraphicFramePr>
          <p:cNvPr id="7" name="Object 6"/>
          <p:cNvGraphicFramePr>
            <a:graphicFrameLocks noChangeAspect="1"/>
          </p:cNvGraphicFramePr>
          <p:nvPr/>
        </p:nvGraphicFramePr>
        <p:xfrm>
          <a:off x="1752600" y="2057400"/>
          <a:ext cx="6193857" cy="838200"/>
        </p:xfrm>
        <a:graphic>
          <a:graphicData uri="http://schemas.openxmlformats.org/presentationml/2006/ole">
            <mc:AlternateContent xmlns:mc="http://schemas.openxmlformats.org/markup-compatibility/2006">
              <mc:Choice xmlns:v="urn:schemas-microsoft-com:vml" Requires="v">
                <p:oleObj spid="_x0000_s10263" name="Equation" r:id="rId4" imgW="2158920" imgH="291960" progId="Equation.3">
                  <p:embed/>
                </p:oleObj>
              </mc:Choice>
              <mc:Fallback>
                <p:oleObj name="Equation" r:id="rId4" imgW="2158920" imgH="2919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2057400"/>
                        <a:ext cx="6193857"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990601" y="3501008"/>
            <a:ext cx="7315200" cy="2862322"/>
          </a:xfrm>
          <a:prstGeom prst="rect">
            <a:avLst/>
          </a:prstGeom>
          <a:noFill/>
        </p:spPr>
        <p:txBody>
          <a:bodyPr wrap="square" rtlCol="0">
            <a:spAutoFit/>
          </a:bodyPr>
          <a:lstStyle/>
          <a:p>
            <a:pPr>
              <a:lnSpc>
                <a:spcPct val="150000"/>
              </a:lnSpc>
              <a:spcBef>
                <a:spcPts val="600"/>
              </a:spcBef>
              <a:spcAft>
                <a:spcPts val="1200"/>
              </a:spcAft>
            </a:pPr>
            <a:r>
              <a:rPr lang="en-US" sz="4000" dirty="0" smtClean="0"/>
              <a:t>where </a:t>
            </a:r>
            <a:r>
              <a:rPr lang="en-US" sz="4000" i="1" dirty="0" smtClean="0"/>
              <a:t>P</a:t>
            </a:r>
            <a:r>
              <a:rPr lang="en-US" sz="4000" dirty="0" smtClean="0"/>
              <a:t> is the time required for maximum approach flow in </a:t>
            </a:r>
            <a:r>
              <a:rPr lang="en-US" sz="4000" dirty="0" smtClean="0">
                <a:latin typeface="Calisto MT"/>
              </a:rPr>
              <a:t>∆t </a:t>
            </a:r>
            <a:r>
              <a:rPr lang="en-US" sz="4000" dirty="0" smtClean="0">
                <a:latin typeface="+mj-lt"/>
              </a:rPr>
              <a:t>seconds</a:t>
            </a:r>
            <a:endParaRPr lang="en-US" sz="4000" dirty="0">
              <a:latin typeface="+mj-lt"/>
            </a:endParaRPr>
          </a:p>
        </p:txBody>
      </p:sp>
    </p:spTree>
    <p:extLst>
      <p:ext uri="{BB962C8B-B14F-4D97-AF65-F5344CB8AC3E}">
        <p14:creationId xmlns:p14="http://schemas.microsoft.com/office/powerpoint/2010/main" val="476787341"/>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4"/>
          <p:cNvSpPr>
            <a:spLocks noChangeArrowheads="1"/>
          </p:cNvSpPr>
          <p:nvPr/>
        </p:nvSpPr>
        <p:spPr bwMode="auto">
          <a:xfrm>
            <a:off x="827584" y="1556792"/>
            <a:ext cx="7704856" cy="4801314"/>
          </a:xfrm>
          <a:prstGeom prst="rect">
            <a:avLst/>
          </a:prstGeom>
          <a:noFill/>
          <a:ln w="9525">
            <a:noFill/>
            <a:miter lim="800000"/>
            <a:headEnd/>
            <a:tailEnd/>
          </a:ln>
        </p:spPr>
        <p:txBody>
          <a:bodyPr wrap="square">
            <a:spAutoFit/>
          </a:bodyPr>
          <a:lstStyle/>
          <a:p>
            <a:pPr>
              <a:lnSpc>
                <a:spcPct val="130000"/>
              </a:lnSpc>
              <a:spcBef>
                <a:spcPct val="50000"/>
              </a:spcBef>
            </a:pPr>
            <a:r>
              <a:rPr lang="en-US" sz="3600" dirty="0">
                <a:solidFill>
                  <a:schemeClr val="tx2"/>
                </a:solidFill>
              </a:rPr>
              <a:t>Time extension = membership function - </a:t>
            </a:r>
            <a:endParaRPr lang="en-US" sz="3600" i="1" dirty="0">
              <a:solidFill>
                <a:schemeClr val="tx2"/>
              </a:solidFill>
            </a:endParaRPr>
          </a:p>
          <a:p>
            <a:pPr>
              <a:lnSpc>
                <a:spcPct val="130000"/>
              </a:lnSpc>
              <a:spcBef>
                <a:spcPct val="50000"/>
              </a:spcBef>
            </a:pPr>
            <a:r>
              <a:rPr lang="en-US" sz="3600" u="sng" dirty="0">
                <a:solidFill>
                  <a:schemeClr val="tx2"/>
                </a:solidFill>
              </a:rPr>
              <a:t>Zero</a:t>
            </a:r>
            <a:r>
              <a:rPr lang="en-US" sz="3600" dirty="0">
                <a:solidFill>
                  <a:schemeClr val="tx2"/>
                </a:solidFill>
              </a:rPr>
              <a:t> 		:   0 sec</a:t>
            </a:r>
          </a:p>
          <a:p>
            <a:pPr>
              <a:lnSpc>
                <a:spcPct val="130000"/>
              </a:lnSpc>
              <a:spcBef>
                <a:spcPct val="50000"/>
              </a:spcBef>
            </a:pPr>
            <a:r>
              <a:rPr lang="en-US" sz="3600" u="sng" dirty="0">
                <a:solidFill>
                  <a:schemeClr val="tx2"/>
                </a:solidFill>
              </a:rPr>
              <a:t>Small</a:t>
            </a:r>
            <a:r>
              <a:rPr lang="en-US" sz="3600" dirty="0">
                <a:solidFill>
                  <a:schemeClr val="tx2"/>
                </a:solidFill>
              </a:rPr>
              <a:t> 	:   03 – 06 sec</a:t>
            </a:r>
          </a:p>
          <a:p>
            <a:pPr>
              <a:lnSpc>
                <a:spcPct val="130000"/>
              </a:lnSpc>
              <a:spcBef>
                <a:spcPct val="50000"/>
              </a:spcBef>
            </a:pPr>
            <a:r>
              <a:rPr lang="en-US" sz="3600" u="sng" dirty="0">
                <a:solidFill>
                  <a:schemeClr val="tx2"/>
                </a:solidFill>
              </a:rPr>
              <a:t>Medium</a:t>
            </a:r>
            <a:r>
              <a:rPr lang="en-US" sz="3600" dirty="0">
                <a:solidFill>
                  <a:schemeClr val="tx2"/>
                </a:solidFill>
              </a:rPr>
              <a:t> 	:   06 – 09 sec</a:t>
            </a:r>
          </a:p>
          <a:p>
            <a:pPr>
              <a:lnSpc>
                <a:spcPct val="130000"/>
              </a:lnSpc>
              <a:spcBef>
                <a:spcPct val="50000"/>
              </a:spcBef>
            </a:pPr>
            <a:r>
              <a:rPr lang="en-US" sz="3600" u="sng" dirty="0">
                <a:solidFill>
                  <a:schemeClr val="tx2"/>
                </a:solidFill>
              </a:rPr>
              <a:t>Big</a:t>
            </a:r>
            <a:r>
              <a:rPr lang="en-US" sz="3600" dirty="0">
                <a:solidFill>
                  <a:schemeClr val="tx2"/>
                </a:solidFill>
              </a:rPr>
              <a:t> 		:   09 – 12 sec </a:t>
            </a:r>
          </a:p>
        </p:txBody>
      </p:sp>
      <p:sp>
        <p:nvSpPr>
          <p:cNvPr id="4" name="Freeform 3"/>
          <p:cNvSpPr/>
          <p:nvPr/>
        </p:nvSpPr>
        <p:spPr>
          <a:xfrm>
            <a:off x="1119906" y="663976"/>
            <a:ext cx="6548438" cy="748800"/>
          </a:xfrm>
          <a:custGeom>
            <a:avLst/>
            <a:gdLst>
              <a:gd name="connsiteX0" fmla="*/ 0 w 6548438"/>
              <a:gd name="connsiteY0" fmla="*/ 124802 h 748800"/>
              <a:gd name="connsiteX1" fmla="*/ 124802 w 6548438"/>
              <a:gd name="connsiteY1" fmla="*/ 0 h 748800"/>
              <a:gd name="connsiteX2" fmla="*/ 6423636 w 6548438"/>
              <a:gd name="connsiteY2" fmla="*/ 0 h 748800"/>
              <a:gd name="connsiteX3" fmla="*/ 6548438 w 6548438"/>
              <a:gd name="connsiteY3" fmla="*/ 124802 h 748800"/>
              <a:gd name="connsiteX4" fmla="*/ 6548438 w 6548438"/>
              <a:gd name="connsiteY4" fmla="*/ 623998 h 748800"/>
              <a:gd name="connsiteX5" fmla="*/ 6423636 w 6548438"/>
              <a:gd name="connsiteY5" fmla="*/ 748800 h 748800"/>
              <a:gd name="connsiteX6" fmla="*/ 124802 w 6548438"/>
              <a:gd name="connsiteY6" fmla="*/ 748800 h 748800"/>
              <a:gd name="connsiteX7" fmla="*/ 0 w 6548438"/>
              <a:gd name="connsiteY7" fmla="*/ 623998 h 748800"/>
              <a:gd name="connsiteX8" fmla="*/ 0 w 6548438"/>
              <a:gd name="connsiteY8" fmla="*/ 124802 h 74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48438" h="748800">
                <a:moveTo>
                  <a:pt x="0" y="124802"/>
                </a:moveTo>
                <a:cubicBezTo>
                  <a:pt x="0" y="55876"/>
                  <a:pt x="55876" y="0"/>
                  <a:pt x="124802" y="0"/>
                </a:cubicBezTo>
                <a:lnTo>
                  <a:pt x="6423636" y="0"/>
                </a:lnTo>
                <a:cubicBezTo>
                  <a:pt x="6492562" y="0"/>
                  <a:pt x="6548438" y="55876"/>
                  <a:pt x="6548438" y="124802"/>
                </a:cubicBezTo>
                <a:lnTo>
                  <a:pt x="6548438" y="623998"/>
                </a:lnTo>
                <a:cubicBezTo>
                  <a:pt x="6548438" y="692924"/>
                  <a:pt x="6492562" y="748800"/>
                  <a:pt x="6423636" y="748800"/>
                </a:cubicBezTo>
                <a:lnTo>
                  <a:pt x="124802" y="748800"/>
                </a:lnTo>
                <a:cubicBezTo>
                  <a:pt x="55876" y="748800"/>
                  <a:pt x="0" y="692924"/>
                  <a:pt x="0" y="623998"/>
                </a:cubicBezTo>
                <a:lnTo>
                  <a:pt x="0" y="124802"/>
                </a:lnTo>
                <a:close/>
              </a:path>
            </a:pathLst>
          </a:cu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158473" tIns="158473" rIns="158473" bIns="158473" numCol="1" spcCol="1270" anchor="ctr" anchorCtr="0">
            <a:noAutofit/>
          </a:bodyPr>
          <a:lstStyle/>
          <a:p>
            <a:pPr lvl="0" algn="l" defTabSz="1422400" rtl="0">
              <a:lnSpc>
                <a:spcPct val="90000"/>
              </a:lnSpc>
              <a:spcBef>
                <a:spcPct val="0"/>
              </a:spcBef>
              <a:spcAft>
                <a:spcPct val="35000"/>
              </a:spcAft>
            </a:pPr>
            <a:r>
              <a:rPr lang="en-US" sz="4800" b="1" kern="1200" dirty="0" smtClean="0">
                <a:solidFill>
                  <a:schemeClr val="tx1"/>
                </a:solidFill>
                <a:latin typeface="Comic Sans MS" panose="030F0702030302020204" pitchFamily="66" charset="0"/>
              </a:rPr>
              <a:t>Time to be extended</a:t>
            </a:r>
            <a:endParaRPr lang="en-US" sz="4800" kern="12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536444765"/>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683568" y="1340768"/>
            <a:ext cx="7704856" cy="4755232"/>
          </a:xfrm>
        </p:spPr>
        <p:txBody>
          <a:bodyPr/>
          <a:lstStyle/>
          <a:p>
            <a:pPr algn="just">
              <a:lnSpc>
                <a:spcPct val="110000"/>
              </a:lnSpc>
              <a:spcBef>
                <a:spcPts val="0"/>
              </a:spcBef>
              <a:spcAft>
                <a:spcPts val="1200"/>
              </a:spcAft>
              <a:buFontTx/>
              <a:buNone/>
              <a:defRPr/>
            </a:pPr>
            <a:r>
              <a:rPr lang="en-US" dirty="0" smtClean="0"/>
              <a:t>	The performance of a traffic system, which consists of Network Topology, is shown to depend on the traffic control system involving the </a:t>
            </a:r>
            <a:r>
              <a:rPr lang="en-US" dirty="0" err="1" smtClean="0"/>
              <a:t>signalised</a:t>
            </a:r>
            <a:r>
              <a:rPr lang="en-US" dirty="0" smtClean="0"/>
              <a:t> intersection consisting of</a:t>
            </a:r>
          </a:p>
          <a:p>
            <a:pPr>
              <a:lnSpc>
                <a:spcPct val="80000"/>
              </a:lnSpc>
              <a:buFontTx/>
              <a:buNone/>
              <a:defRPr/>
            </a:pPr>
            <a:r>
              <a:rPr lang="en-US" dirty="0" smtClean="0"/>
              <a:t>		-     the flow of traffic that can happen </a:t>
            </a:r>
          </a:p>
          <a:p>
            <a:pPr>
              <a:lnSpc>
                <a:spcPct val="80000"/>
              </a:lnSpc>
              <a:buFontTx/>
              <a:buNone/>
              <a:defRPr/>
            </a:pPr>
            <a:r>
              <a:rPr lang="en-US" dirty="0"/>
              <a:t> </a:t>
            </a:r>
            <a:r>
              <a:rPr lang="en-US" dirty="0" smtClean="0"/>
              <a:t>                 simultaneously decided through networking</a:t>
            </a:r>
          </a:p>
          <a:p>
            <a:pPr lvl="1" algn="just">
              <a:lnSpc>
                <a:spcPct val="80000"/>
              </a:lnSpc>
              <a:buFont typeface="Wingdings" pitchFamily="2" charset="2"/>
              <a:buNone/>
              <a:defRPr/>
            </a:pPr>
            <a:r>
              <a:rPr lang="en-US" sz="2400" dirty="0" smtClean="0"/>
              <a:t>       -     the signal timings calculated through fuzzy </a:t>
            </a:r>
          </a:p>
          <a:p>
            <a:pPr marL="1349375" lvl="1" indent="-982663" algn="just">
              <a:lnSpc>
                <a:spcPct val="80000"/>
              </a:lnSpc>
              <a:spcAft>
                <a:spcPts val="600"/>
              </a:spcAft>
              <a:buFont typeface="Wingdings" pitchFamily="2" charset="2"/>
              <a:buNone/>
              <a:defRPr/>
            </a:pPr>
            <a:r>
              <a:rPr lang="en-US" sz="2400" dirty="0"/>
              <a:t> </a:t>
            </a:r>
            <a:r>
              <a:rPr lang="en-US" sz="2400" dirty="0" smtClean="0"/>
              <a:t>            controller taking </a:t>
            </a:r>
            <a:r>
              <a:rPr lang="en-US" dirty="0" smtClean="0"/>
              <a:t>inputs from  detectors  which are    placed upstream of the traffic flow</a:t>
            </a:r>
          </a:p>
          <a:p>
            <a:pPr algn="just">
              <a:spcBef>
                <a:spcPct val="0"/>
              </a:spcBef>
              <a:buFontTx/>
              <a:buNone/>
              <a:defRPr/>
            </a:pPr>
            <a:r>
              <a:rPr lang="en-US" dirty="0" smtClean="0"/>
              <a:t>	</a:t>
            </a:r>
            <a:r>
              <a:rPr lang="en-US" b="1" dirty="0" smtClean="0"/>
              <a:t>The difference between pre-timed and vehicle actuated signal for a specific                locality in Chennai city is modeled through                         simulation</a:t>
            </a:r>
            <a:endParaRPr lang="en-US" b="1" dirty="0" smtClean="0">
              <a:effectLst>
                <a:outerShdw blurRad="38100" dist="38100" dir="2700000" algn="tl">
                  <a:srgbClr val="C0C0C0"/>
                </a:outerShdw>
              </a:effectLst>
            </a:endParaRPr>
          </a:p>
        </p:txBody>
      </p:sp>
      <p:sp>
        <p:nvSpPr>
          <p:cNvPr id="44035" name="Rectangle 4"/>
          <p:cNvSpPr>
            <a:spLocks noChangeArrowheads="1"/>
          </p:cNvSpPr>
          <p:nvPr/>
        </p:nvSpPr>
        <p:spPr bwMode="auto">
          <a:xfrm>
            <a:off x="1440160" y="714722"/>
            <a:ext cx="6588224" cy="400110"/>
          </a:xfrm>
          <a:prstGeom prst="rect">
            <a:avLst/>
          </a:prstGeom>
          <a:noFill/>
          <a:ln w="28575" algn="ctr">
            <a:noFill/>
            <a:miter lim="800000"/>
            <a:headEnd/>
            <a:tailEnd/>
          </a:ln>
        </p:spPr>
        <p:txBody>
          <a:bodyPr wrap="square">
            <a:spAutoFit/>
          </a:bodyPr>
          <a:lstStyle/>
          <a:p>
            <a:r>
              <a:rPr lang="en-US" sz="2000" b="1" dirty="0">
                <a:solidFill>
                  <a:schemeClr val="tx2"/>
                </a:solidFill>
              </a:rPr>
              <a:t>TRAFFIC FLOW AT SIGNALISED INTERSECTION</a:t>
            </a:r>
          </a:p>
        </p:txBody>
      </p:sp>
      <p:pic>
        <p:nvPicPr>
          <p:cNvPr id="4" name="Picture 11" descr="BD07304_">
            <a:hlinkClick r:id="rId2" action="ppaction://hlinksldjump"/>
          </p:cNvPr>
          <p:cNvPicPr>
            <a:picLocks noChangeAspect="1" noChangeArrowheads="1"/>
          </p:cNvPicPr>
          <p:nvPr/>
        </p:nvPicPr>
        <p:blipFill>
          <a:blip r:embed="rId3"/>
          <a:srcRect/>
          <a:stretch>
            <a:fillRect/>
          </a:stretch>
        </p:blipFill>
        <p:spPr bwMode="auto">
          <a:xfrm>
            <a:off x="3733801" y="5013176"/>
            <a:ext cx="1414264" cy="1405944"/>
          </a:xfrm>
          <a:prstGeom prst="rect">
            <a:avLst/>
          </a:prstGeom>
          <a:noFill/>
          <a:ln w="9525">
            <a:noFill/>
            <a:miter lim="800000"/>
            <a:headEnd/>
            <a:tailEnd/>
          </a:ln>
        </p:spPr>
      </p:pic>
    </p:spTree>
    <p:extLst>
      <p:ext uri="{BB962C8B-B14F-4D97-AF65-F5344CB8AC3E}">
        <p14:creationId xmlns:p14="http://schemas.microsoft.com/office/powerpoint/2010/main" val="1227295371"/>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304800" y="1584033"/>
            <a:ext cx="85344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Clr>
                <a:schemeClr val="accent2"/>
              </a:buClr>
              <a:buSzPct val="75000"/>
              <a:buFont typeface="Wingdings" pitchFamily="2" charset="2"/>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60000"/>
              <a:buFont typeface="Wingdings" pitchFamily="2" charset="2"/>
              <a:buChar char="n"/>
              <a:defRPr sz="2000">
                <a:solidFill>
                  <a:schemeClr val="tx1"/>
                </a:solidFill>
                <a:latin typeface="+mn-lt"/>
              </a:defRPr>
            </a:lvl9pPr>
          </a:lstStyle>
          <a:p>
            <a:endParaRPr lang="en-GB" dirty="0">
              <a:latin typeface="Arial Unicode MS" pitchFamily="34" charset="-128"/>
            </a:endParaRPr>
          </a:p>
        </p:txBody>
      </p:sp>
      <p:pic>
        <p:nvPicPr>
          <p:cNvPr id="5" name="Picture 4" descr="li88"/>
          <p:cNvPicPr>
            <a:picLocks noChangeAspect="1" noChangeArrowheads="1"/>
          </p:cNvPicPr>
          <p:nvPr/>
        </p:nvPicPr>
        <p:blipFill>
          <a:blip r:embed="rId2">
            <a:clrChange>
              <a:clrFrom>
                <a:srgbClr val="FFFFFF"/>
              </a:clrFrom>
              <a:clrTo>
                <a:srgbClr val="FFFFFF">
                  <a:alpha val="0"/>
                </a:srgbClr>
              </a:clrTo>
            </a:clrChange>
          </a:blip>
          <a:srcRect t="17038"/>
          <a:stretch>
            <a:fillRect/>
          </a:stretch>
        </p:blipFill>
        <p:spPr bwMode="auto">
          <a:xfrm>
            <a:off x="8324850" y="5241633"/>
            <a:ext cx="819150" cy="1066800"/>
          </a:xfrm>
          <a:prstGeom prst="rect">
            <a:avLst/>
          </a:prstGeom>
          <a:noFill/>
        </p:spPr>
      </p:pic>
      <p:sp>
        <p:nvSpPr>
          <p:cNvPr id="6" name="Line 7"/>
          <p:cNvSpPr>
            <a:spLocks noChangeShapeType="1"/>
          </p:cNvSpPr>
          <p:nvPr/>
        </p:nvSpPr>
        <p:spPr bwMode="auto">
          <a:xfrm>
            <a:off x="3429000" y="3793833"/>
            <a:ext cx="3352800" cy="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7" name="Line 8"/>
          <p:cNvSpPr>
            <a:spLocks noChangeShapeType="1"/>
          </p:cNvSpPr>
          <p:nvPr/>
        </p:nvSpPr>
        <p:spPr bwMode="auto">
          <a:xfrm>
            <a:off x="3429000" y="4632033"/>
            <a:ext cx="3352800" cy="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8" name="Line 9"/>
          <p:cNvSpPr>
            <a:spLocks noChangeShapeType="1"/>
          </p:cNvSpPr>
          <p:nvPr/>
        </p:nvSpPr>
        <p:spPr bwMode="auto">
          <a:xfrm>
            <a:off x="6781800" y="4632033"/>
            <a:ext cx="0" cy="9906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9" name="Line 10"/>
          <p:cNvSpPr>
            <a:spLocks noChangeShapeType="1"/>
          </p:cNvSpPr>
          <p:nvPr/>
        </p:nvSpPr>
        <p:spPr bwMode="auto">
          <a:xfrm>
            <a:off x="6781800" y="2803233"/>
            <a:ext cx="0" cy="9906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0" name="Line 11"/>
          <p:cNvSpPr>
            <a:spLocks noChangeShapeType="1"/>
          </p:cNvSpPr>
          <p:nvPr/>
        </p:nvSpPr>
        <p:spPr bwMode="auto">
          <a:xfrm>
            <a:off x="3429000" y="4632033"/>
            <a:ext cx="0" cy="9906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1" name="Line 12"/>
          <p:cNvSpPr>
            <a:spLocks noChangeShapeType="1"/>
          </p:cNvSpPr>
          <p:nvPr/>
        </p:nvSpPr>
        <p:spPr bwMode="auto">
          <a:xfrm>
            <a:off x="3429000" y="2803233"/>
            <a:ext cx="0" cy="9906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2" name="Line 13"/>
          <p:cNvSpPr>
            <a:spLocks noChangeShapeType="1"/>
          </p:cNvSpPr>
          <p:nvPr/>
        </p:nvSpPr>
        <p:spPr bwMode="auto">
          <a:xfrm flipH="1">
            <a:off x="1143000" y="4632033"/>
            <a:ext cx="1371600" cy="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3" name="Line 15"/>
          <p:cNvSpPr>
            <a:spLocks noChangeShapeType="1"/>
          </p:cNvSpPr>
          <p:nvPr/>
        </p:nvSpPr>
        <p:spPr bwMode="auto">
          <a:xfrm flipH="1">
            <a:off x="1143000" y="3793833"/>
            <a:ext cx="1371600" cy="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4" name="Line 16"/>
          <p:cNvSpPr>
            <a:spLocks noChangeShapeType="1"/>
          </p:cNvSpPr>
          <p:nvPr/>
        </p:nvSpPr>
        <p:spPr bwMode="auto">
          <a:xfrm>
            <a:off x="7620000" y="2803233"/>
            <a:ext cx="0" cy="28194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5" name="Line 17"/>
          <p:cNvSpPr>
            <a:spLocks noChangeShapeType="1"/>
          </p:cNvSpPr>
          <p:nvPr/>
        </p:nvSpPr>
        <p:spPr bwMode="auto">
          <a:xfrm>
            <a:off x="2514600" y="2803233"/>
            <a:ext cx="0" cy="9906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6" name="Line 18"/>
          <p:cNvSpPr>
            <a:spLocks noChangeShapeType="1"/>
          </p:cNvSpPr>
          <p:nvPr/>
        </p:nvSpPr>
        <p:spPr bwMode="auto">
          <a:xfrm>
            <a:off x="2514600" y="4632033"/>
            <a:ext cx="0" cy="990600"/>
          </a:xfrm>
          <a:prstGeom prst="line">
            <a:avLst/>
          </a:prstGeom>
          <a:noFill/>
          <a:ln w="28575">
            <a:solidFill>
              <a:schemeClr val="tx1"/>
            </a:solidFill>
            <a:round/>
            <a:headEnd/>
            <a:tailEnd/>
          </a:ln>
          <a:effectLst/>
        </p:spPr>
        <p:txBody>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17" name="Text Box 19"/>
          <p:cNvSpPr txBox="1">
            <a:spLocks noChangeArrowheads="1"/>
          </p:cNvSpPr>
          <p:nvPr/>
        </p:nvSpPr>
        <p:spPr bwMode="auto">
          <a:xfrm>
            <a:off x="3962400" y="3412833"/>
            <a:ext cx="2184400" cy="457200"/>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sz="2400">
                <a:latin typeface="Arial Unicode MS" pitchFamily="34" charset="-128"/>
              </a:rPr>
              <a:t>Spur tank road</a:t>
            </a:r>
          </a:p>
        </p:txBody>
      </p:sp>
      <p:sp>
        <p:nvSpPr>
          <p:cNvPr id="18" name="Text Box 20"/>
          <p:cNvSpPr txBox="1">
            <a:spLocks noChangeArrowheads="1"/>
          </p:cNvSpPr>
          <p:nvPr/>
        </p:nvSpPr>
        <p:spPr bwMode="auto">
          <a:xfrm>
            <a:off x="1905000" y="2422233"/>
            <a:ext cx="1810111" cy="400110"/>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sz="2000" dirty="0" err="1">
                <a:latin typeface="Arial Unicode MS" pitchFamily="34" charset="-128"/>
              </a:rPr>
              <a:t>McNicols</a:t>
            </a:r>
            <a:r>
              <a:rPr lang="en-GB" sz="2000" dirty="0">
                <a:latin typeface="Arial Unicode MS" pitchFamily="34" charset="-128"/>
              </a:rPr>
              <a:t> road</a:t>
            </a:r>
          </a:p>
        </p:txBody>
      </p:sp>
      <p:sp>
        <p:nvSpPr>
          <p:cNvPr id="19" name="Text Box 21"/>
          <p:cNvSpPr txBox="1">
            <a:spLocks noChangeArrowheads="1"/>
          </p:cNvSpPr>
          <p:nvPr/>
        </p:nvSpPr>
        <p:spPr bwMode="auto">
          <a:xfrm>
            <a:off x="2069314" y="5546433"/>
            <a:ext cx="1638590" cy="400110"/>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sz="2000" dirty="0">
                <a:latin typeface="Arial Unicode MS" pitchFamily="34" charset="-128"/>
              </a:rPr>
              <a:t>Sterling road</a:t>
            </a:r>
          </a:p>
        </p:txBody>
      </p:sp>
      <p:sp>
        <p:nvSpPr>
          <p:cNvPr id="20" name="Text Box 22"/>
          <p:cNvSpPr txBox="1">
            <a:spLocks noChangeArrowheads="1"/>
          </p:cNvSpPr>
          <p:nvPr/>
        </p:nvSpPr>
        <p:spPr bwMode="auto">
          <a:xfrm>
            <a:off x="5966093" y="2346033"/>
            <a:ext cx="2350323" cy="400110"/>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sz="2000" dirty="0" err="1">
                <a:latin typeface="Arial Unicode MS" pitchFamily="34" charset="-128"/>
              </a:rPr>
              <a:t>Gengu</a:t>
            </a:r>
            <a:r>
              <a:rPr lang="en-GB" sz="2000" dirty="0">
                <a:latin typeface="Arial Unicode MS" pitchFamily="34" charset="-128"/>
              </a:rPr>
              <a:t> Reddy road</a:t>
            </a:r>
          </a:p>
        </p:txBody>
      </p:sp>
      <p:sp>
        <p:nvSpPr>
          <p:cNvPr id="21" name="Text Box 23"/>
          <p:cNvSpPr txBox="1">
            <a:spLocks noChangeArrowheads="1"/>
          </p:cNvSpPr>
          <p:nvPr/>
        </p:nvSpPr>
        <p:spPr bwMode="auto">
          <a:xfrm>
            <a:off x="6164993" y="5622633"/>
            <a:ext cx="2079415" cy="400110"/>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sz="2000" dirty="0">
                <a:latin typeface="Arial Unicode MS" pitchFamily="34" charset="-128"/>
              </a:rPr>
              <a:t>Casa major road</a:t>
            </a:r>
          </a:p>
        </p:txBody>
      </p:sp>
      <p:sp>
        <p:nvSpPr>
          <p:cNvPr id="22" name="Text Box 24"/>
          <p:cNvSpPr txBox="1">
            <a:spLocks noChangeArrowheads="1"/>
          </p:cNvSpPr>
          <p:nvPr/>
        </p:nvSpPr>
        <p:spPr bwMode="auto">
          <a:xfrm>
            <a:off x="734189" y="3946233"/>
            <a:ext cx="1965603" cy="400110"/>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GB" sz="2000" dirty="0">
                <a:latin typeface="Arial Unicode MS" pitchFamily="34" charset="-128"/>
              </a:rPr>
              <a:t>Harrington road</a:t>
            </a:r>
          </a:p>
        </p:txBody>
      </p:sp>
      <p:sp>
        <p:nvSpPr>
          <p:cNvPr id="23" name="AutoShape 26"/>
          <p:cNvSpPr>
            <a:spLocks noChangeArrowheads="1"/>
          </p:cNvSpPr>
          <p:nvPr/>
        </p:nvSpPr>
        <p:spPr bwMode="auto">
          <a:xfrm>
            <a:off x="2667000" y="2955633"/>
            <a:ext cx="609600" cy="2590800"/>
          </a:xfrm>
          <a:prstGeom prst="upDownArrow">
            <a:avLst>
              <a:gd name="adj1" fmla="val 50000"/>
              <a:gd name="adj2" fmla="val 85000"/>
            </a:avLst>
          </a:prstGeom>
          <a:solidFill>
            <a:schemeClr val="accent2">
              <a:lumMod val="40000"/>
              <a:lumOff val="60000"/>
            </a:schemeClr>
          </a:solidFill>
          <a:ln w="9525">
            <a:solidFill>
              <a:schemeClr val="tx1"/>
            </a:solidFill>
            <a:miter lim="800000"/>
            <a:headEnd/>
            <a:tailEnd/>
          </a:ln>
          <a:effectLst/>
        </p:spPr>
        <p:txBody>
          <a:bodyPr vert="eaVert"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n-GB" dirty="0"/>
              <a:t>Maximum flow</a:t>
            </a:r>
          </a:p>
        </p:txBody>
      </p:sp>
      <p:sp>
        <p:nvSpPr>
          <p:cNvPr id="24" name="AutoShape 28"/>
          <p:cNvSpPr>
            <a:spLocks noChangeArrowheads="1"/>
          </p:cNvSpPr>
          <p:nvPr/>
        </p:nvSpPr>
        <p:spPr bwMode="auto">
          <a:xfrm>
            <a:off x="3581400" y="3946233"/>
            <a:ext cx="3048000" cy="609600"/>
          </a:xfrm>
          <a:prstGeom prst="leftRightArrow">
            <a:avLst>
              <a:gd name="adj1" fmla="val 50000"/>
              <a:gd name="adj2" fmla="val 100000"/>
            </a:avLst>
          </a:prstGeom>
          <a:solidFill>
            <a:srgbClr val="FFFF00"/>
          </a:solidFill>
          <a:ln w="9525">
            <a:solidFill>
              <a:schemeClr val="tx1"/>
            </a:solidFill>
            <a:miter lim="800000"/>
            <a:headEnd/>
            <a:tailEnd/>
          </a:ln>
          <a:effectLst/>
        </p:spPr>
        <p:txBody>
          <a:bodyPr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n-US"/>
          </a:p>
        </p:txBody>
      </p:sp>
      <p:sp>
        <p:nvSpPr>
          <p:cNvPr id="25" name="Text Box 29"/>
          <p:cNvSpPr txBox="1">
            <a:spLocks noChangeArrowheads="1"/>
          </p:cNvSpPr>
          <p:nvPr/>
        </p:nvSpPr>
        <p:spPr bwMode="auto">
          <a:xfrm>
            <a:off x="4191000" y="4036721"/>
            <a:ext cx="1905000" cy="46166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spcBef>
                <a:spcPct val="50000"/>
              </a:spcBef>
            </a:pPr>
            <a:r>
              <a:rPr lang="en-GB" sz="2000" dirty="0"/>
              <a:t>Minimum</a:t>
            </a:r>
            <a:r>
              <a:rPr lang="en-GB" dirty="0"/>
              <a:t> </a:t>
            </a:r>
            <a:r>
              <a:rPr lang="en-GB" dirty="0" smtClean="0"/>
              <a:t>flow</a:t>
            </a:r>
            <a:endParaRPr lang="en-GB" dirty="0"/>
          </a:p>
        </p:txBody>
      </p:sp>
      <p:sp>
        <p:nvSpPr>
          <p:cNvPr id="26" name="AutoShape 31"/>
          <p:cNvSpPr>
            <a:spLocks noChangeArrowheads="1"/>
          </p:cNvSpPr>
          <p:nvPr/>
        </p:nvSpPr>
        <p:spPr bwMode="auto">
          <a:xfrm>
            <a:off x="6934200" y="2879433"/>
            <a:ext cx="609600" cy="2590800"/>
          </a:xfrm>
          <a:prstGeom prst="upDownArrow">
            <a:avLst>
              <a:gd name="adj1" fmla="val 50000"/>
              <a:gd name="adj2" fmla="val 85000"/>
            </a:avLst>
          </a:prstGeom>
          <a:solidFill>
            <a:schemeClr val="accent2">
              <a:lumMod val="40000"/>
              <a:lumOff val="60000"/>
            </a:schemeClr>
          </a:solidFill>
          <a:ln w="9525">
            <a:solidFill>
              <a:schemeClr val="tx1"/>
            </a:solidFill>
            <a:miter lim="800000"/>
            <a:headEnd/>
            <a:tailEnd/>
          </a:ln>
          <a:effectLst/>
        </p:spPr>
        <p:txBody>
          <a:bodyPr vert="eaVert" wrap="none" anchor="ct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n-GB" dirty="0"/>
              <a:t>Maximum flow</a:t>
            </a:r>
          </a:p>
        </p:txBody>
      </p:sp>
      <p:sp>
        <p:nvSpPr>
          <p:cNvPr id="28" name="Rectangle 27"/>
          <p:cNvSpPr/>
          <p:nvPr/>
        </p:nvSpPr>
        <p:spPr>
          <a:xfrm>
            <a:off x="762000" y="764704"/>
            <a:ext cx="7545388" cy="1200329"/>
          </a:xfrm>
          <a:prstGeom prst="rect">
            <a:avLst/>
          </a:prstGeom>
        </p:spPr>
        <p:txBody>
          <a:bodyPr wrap="square">
            <a:spAutoFit/>
          </a:bodyPr>
          <a:lstStyle/>
          <a:p>
            <a:pPr algn="ctr"/>
            <a:r>
              <a:rPr lang="en-GB" sz="2400" b="1" i="1" dirty="0" err="1">
                <a:ln w="18000">
                  <a:solidFill>
                    <a:schemeClr val="accent2">
                      <a:satMod val="140000"/>
                    </a:schemeClr>
                  </a:solidFill>
                  <a:prstDash val="solid"/>
                  <a:miter lim="800000"/>
                </a:ln>
                <a:solidFill>
                  <a:srgbClr val="0070C0"/>
                </a:solidFill>
                <a:latin typeface="Arial Unicode MS" pitchFamily="34" charset="-128"/>
              </a:rPr>
              <a:t>Chetpet</a:t>
            </a:r>
            <a:r>
              <a:rPr lang="en-GB" sz="2400" b="1" i="1" dirty="0">
                <a:ln w="18000">
                  <a:solidFill>
                    <a:schemeClr val="accent2">
                      <a:satMod val="140000"/>
                    </a:schemeClr>
                  </a:solidFill>
                  <a:prstDash val="solid"/>
                  <a:miter lim="800000"/>
                </a:ln>
                <a:solidFill>
                  <a:srgbClr val="0070C0"/>
                </a:solidFill>
                <a:latin typeface="Arial Unicode MS" pitchFamily="34" charset="-128"/>
              </a:rPr>
              <a:t> junction </a:t>
            </a:r>
          </a:p>
          <a:p>
            <a:pPr algn="ctr"/>
            <a:r>
              <a:rPr lang="en-GB" sz="2400" b="1" i="1" dirty="0">
                <a:ln w="18000">
                  <a:solidFill>
                    <a:schemeClr val="accent2">
                      <a:satMod val="140000"/>
                    </a:schemeClr>
                  </a:solidFill>
                  <a:prstDash val="solid"/>
                  <a:miter lim="800000"/>
                </a:ln>
                <a:solidFill>
                  <a:srgbClr val="0070C0"/>
                </a:solidFill>
                <a:latin typeface="Arial Unicode MS" pitchFamily="34" charset="-128"/>
              </a:rPr>
              <a:t>&amp; </a:t>
            </a:r>
          </a:p>
          <a:p>
            <a:pPr algn="ctr"/>
            <a:r>
              <a:rPr lang="en-GB" sz="2400" b="1" i="1" dirty="0">
                <a:ln w="18000">
                  <a:solidFill>
                    <a:schemeClr val="accent2">
                      <a:satMod val="140000"/>
                    </a:schemeClr>
                  </a:solidFill>
                  <a:prstDash val="solid"/>
                  <a:miter lim="800000"/>
                </a:ln>
                <a:solidFill>
                  <a:srgbClr val="0070C0"/>
                </a:solidFill>
                <a:latin typeface="Arial Unicode MS" pitchFamily="34" charset="-128"/>
              </a:rPr>
              <a:t>the adjacent intersection</a:t>
            </a:r>
          </a:p>
        </p:txBody>
      </p:sp>
    </p:spTree>
    <p:extLst>
      <p:ext uri="{BB962C8B-B14F-4D97-AF65-F5344CB8AC3E}">
        <p14:creationId xmlns:p14="http://schemas.microsoft.com/office/powerpoint/2010/main" val="1829355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outVertical)">
                                      <p:cBhvr>
                                        <p:cTn id="10" dur="500"/>
                                        <p:tgtEl>
                                          <p:spTgt spid="7"/>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outVertical)">
                                      <p:cBhvr>
                                        <p:cTn id="13" dur="500"/>
                                        <p:tgtEl>
                                          <p:spTgt spid="8"/>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outVertical)">
                                      <p:cBhvr>
                                        <p:cTn id="16" dur="500"/>
                                        <p:tgtEl>
                                          <p:spTgt spid="9"/>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par>
                                <p:cTn id="20" presetID="16" presetClass="entr" presetSubtype="37"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outVertical)">
                                      <p:cBhvr>
                                        <p:cTn id="22" dur="500"/>
                                        <p:tgtEl>
                                          <p:spTgt spid="11"/>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outVertical)">
                                      <p:cBhvr>
                                        <p:cTn id="25" dur="500"/>
                                        <p:tgtEl>
                                          <p:spTgt spid="12"/>
                                        </p:tgtEl>
                                      </p:cBhvr>
                                    </p:animEffect>
                                  </p:childTnLst>
                                </p:cTn>
                              </p:par>
                              <p:par>
                                <p:cTn id="26" presetID="16" presetClass="entr" presetSubtype="37"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outVertical)">
                                      <p:cBhvr>
                                        <p:cTn id="28" dur="500"/>
                                        <p:tgtEl>
                                          <p:spTgt spid="13"/>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outVertical)">
                                      <p:cBhvr>
                                        <p:cTn id="31" dur="500"/>
                                        <p:tgtEl>
                                          <p:spTgt spid="14"/>
                                        </p:tgtEl>
                                      </p:cBhvr>
                                    </p:animEffect>
                                  </p:childTnLst>
                                </p:cTn>
                              </p:par>
                              <p:par>
                                <p:cTn id="32" presetID="16" presetClass="entr" presetSubtype="37"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arn(outVertical)">
                                      <p:cBhvr>
                                        <p:cTn id="34" dur="500"/>
                                        <p:tgtEl>
                                          <p:spTgt spid="15"/>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arn(outVertical)">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par>
                                <p:cTn id="51" presetID="16" presetClass="entr" presetSubtype="37"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barn(outVertical)">
                                      <p:cBhvr>
                                        <p:cTn id="53" dur="500"/>
                                        <p:tgtEl>
                                          <p:spTgt spid="23"/>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barn(outVertical)">
                                      <p:cBhvr>
                                        <p:cTn id="56" dur="500"/>
                                        <p:tgtEl>
                                          <p:spTgt spid="24"/>
                                        </p:tgtEl>
                                      </p:cBhvr>
                                    </p:animEffect>
                                  </p:childTnLst>
                                </p:cTn>
                              </p:par>
                              <p:par>
                                <p:cTn id="57" presetID="16" presetClass="entr" presetSubtype="37"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500"/>
                                        <p:tgtEl>
                                          <p:spTgt spid="25"/>
                                        </p:tgtEl>
                                      </p:cBhvr>
                                    </p:animEffect>
                                  </p:childTnLst>
                                </p:cTn>
                              </p:par>
                              <p:par>
                                <p:cTn id="60" presetID="16" presetClass="entr" presetSubtype="37"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barn(outVertical)">
                                      <p:cBhvr>
                                        <p:cTn id="62" dur="500"/>
                                        <p:tgtEl>
                                          <p:spTgt spid="26"/>
                                        </p:tgtEl>
                                      </p:cBhvr>
                                    </p:animEffect>
                                  </p:childTnLst>
                                </p:cTn>
                              </p:par>
                              <p:par>
                                <p:cTn id="63" presetID="2" presetClass="entr" presetSubtype="4"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ppt_x"/>
                                          </p:val>
                                        </p:tav>
                                        <p:tav tm="100000">
                                          <p:val>
                                            <p:strVal val="#ppt_x"/>
                                          </p:val>
                                        </p:tav>
                                      </p:tavLst>
                                    </p:anim>
                                    <p:anim calcmode="lin" valueType="num">
                                      <p:cBhvr additive="base">
                                        <p:cTn id="6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0-#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1+#ppt_w/2"/>
                                          </p:val>
                                        </p:tav>
                                        <p:tav tm="100000">
                                          <p:val>
                                            <p:strVal val="#ppt_x"/>
                                          </p:val>
                                        </p:tav>
                                      </p:tavLst>
                                    </p:anim>
                                    <p:anim calcmode="lin" valueType="num">
                                      <p:cBhvr additive="base">
                                        <p:cTn id="76"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animBg="1"/>
      <p:bldP spid="24" grpId="0" animBg="1"/>
      <p:bldP spid="25" grpId="0"/>
      <p:bldP spid="26"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rot="20597836">
            <a:off x="810572" y="3824674"/>
            <a:ext cx="8504845" cy="1631216"/>
          </a:xfrm>
          <a:custGeom>
            <a:avLst/>
            <a:gdLst>
              <a:gd name="connsiteX0" fmla="*/ 0 w 6248400"/>
              <a:gd name="connsiteY0" fmla="*/ 0 h 923330"/>
              <a:gd name="connsiteX1" fmla="*/ 6248400 w 6248400"/>
              <a:gd name="connsiteY1" fmla="*/ 0 h 923330"/>
              <a:gd name="connsiteX2" fmla="*/ 6248400 w 6248400"/>
              <a:gd name="connsiteY2" fmla="*/ 923330 h 923330"/>
              <a:gd name="connsiteX3" fmla="*/ 0 w 6248400"/>
              <a:gd name="connsiteY3" fmla="*/ 923330 h 923330"/>
              <a:gd name="connsiteX4" fmla="*/ 0 w 6248400"/>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8400" h="923330">
                <a:moveTo>
                  <a:pt x="0" y="0"/>
                </a:moveTo>
                <a:lnTo>
                  <a:pt x="6248400" y="0"/>
                </a:lnTo>
                <a:lnTo>
                  <a:pt x="6248400" y="923330"/>
                </a:lnTo>
                <a:lnTo>
                  <a:pt x="0" y="923330"/>
                </a:lnTo>
                <a:lnTo>
                  <a:pt x="0" y="0"/>
                </a:lnTo>
                <a:close/>
              </a:path>
            </a:pathLst>
          </a:custGeom>
          <a:noFill/>
        </p:spPr>
        <p:txBody>
          <a:bodyPr>
            <a:spAutoFit/>
            <a:scene3d>
              <a:camera prst="orthographicFront"/>
              <a:lightRig rig="threePt" dir="t"/>
            </a:scene3d>
            <a:sp3d extrusionH="57150">
              <a:bevelT w="38100" h="38100" prst="convex"/>
            </a:sp3d>
          </a:bodyPr>
          <a:lstStyle/>
          <a:p>
            <a:pPr algn="ctr">
              <a:defRPr/>
            </a:pPr>
            <a:r>
              <a:rPr lang="en-US" sz="10000" b="1" dirty="0">
                <a:ln w="17780" cmpd="sng">
                  <a:solidFill>
                    <a:srgbClr val="39F9F5"/>
                  </a:solidFill>
                  <a:prstDash val="solid"/>
                  <a:miter lim="800000"/>
                </a:ln>
                <a:effectLst>
                  <a:outerShdw blurRad="50800" algn="tl" rotWithShape="0">
                    <a:srgbClr val="000000"/>
                  </a:outerShdw>
                </a:effectLst>
                <a:latin typeface="Edwardian Script ITC" pitchFamily="66" charset="0"/>
                <a:ea typeface="Arial Unicode MS" pitchFamily="34" charset="-128"/>
                <a:cs typeface="Arial Unicode MS" pitchFamily="34" charset="-128"/>
              </a:rPr>
              <a:t>Thank you</a:t>
            </a:r>
          </a:p>
        </p:txBody>
      </p:sp>
      <p:sp>
        <p:nvSpPr>
          <p:cNvPr id="60419" name="Rectangle 3"/>
          <p:cNvSpPr>
            <a:spLocks noChangeArrowheads="1"/>
          </p:cNvSpPr>
          <p:nvPr/>
        </p:nvSpPr>
        <p:spPr bwMode="auto">
          <a:xfrm>
            <a:off x="1043608" y="686618"/>
            <a:ext cx="7272808" cy="2539157"/>
          </a:xfrm>
          <a:prstGeom prst="rect">
            <a:avLst/>
          </a:prstGeom>
          <a:noFill/>
          <a:ln w="9525">
            <a:noFill/>
            <a:miter lim="800000"/>
            <a:headEnd/>
            <a:tailEnd/>
          </a:ln>
        </p:spPr>
        <p:txBody>
          <a:bodyPr wrap="square">
            <a:spAutoFit/>
          </a:bodyPr>
          <a:lstStyle/>
          <a:p>
            <a:r>
              <a:rPr lang="en-US" sz="3600" b="1" dirty="0" smtClean="0">
                <a:latin typeface="Comic Sans MS" pitchFamily="66" charset="0"/>
              </a:rPr>
              <a:t>FUZZY MATHEMATICS </a:t>
            </a:r>
            <a:r>
              <a:rPr lang="en-US" sz="3600" b="1" dirty="0">
                <a:latin typeface="Comic Sans MS" pitchFamily="66" charset="0"/>
              </a:rPr>
              <a:t>:</a:t>
            </a:r>
          </a:p>
          <a:p>
            <a:pPr algn="ctr">
              <a:spcBef>
                <a:spcPts val="600"/>
              </a:spcBef>
              <a:spcAft>
                <a:spcPts val="600"/>
              </a:spcAft>
            </a:pPr>
            <a:r>
              <a:rPr lang="en-US" sz="3600" b="1" dirty="0">
                <a:latin typeface="Comic Sans MS" pitchFamily="66" charset="0"/>
              </a:rPr>
              <a:t>	   </a:t>
            </a:r>
            <a:br>
              <a:rPr lang="en-US" sz="3600" b="1" dirty="0">
                <a:latin typeface="Comic Sans MS" pitchFamily="66" charset="0"/>
              </a:rPr>
            </a:br>
            <a:r>
              <a:rPr lang="en-US" sz="3600" b="1" dirty="0" smtClean="0">
                <a:latin typeface="Comic Sans MS" pitchFamily="66" charset="0"/>
              </a:rPr>
              <a:t>THE RULER </a:t>
            </a:r>
            <a:r>
              <a:rPr lang="en-US" sz="3600" b="1" dirty="0">
                <a:latin typeface="Comic Sans MS" pitchFamily="66" charset="0"/>
              </a:rPr>
              <a:t>OF </a:t>
            </a:r>
            <a:endParaRPr lang="en-US" sz="3600" b="1" dirty="0" smtClean="0">
              <a:latin typeface="Comic Sans MS" pitchFamily="66" charset="0"/>
            </a:endParaRPr>
          </a:p>
          <a:p>
            <a:pPr algn="ctr">
              <a:spcBef>
                <a:spcPts val="600"/>
              </a:spcBef>
              <a:spcAft>
                <a:spcPts val="600"/>
              </a:spcAft>
            </a:pPr>
            <a:r>
              <a:rPr lang="en-US" sz="3600" b="1" dirty="0" smtClean="0">
                <a:latin typeface="Comic Sans MS" pitchFamily="66" charset="0"/>
              </a:rPr>
              <a:t>THE </a:t>
            </a:r>
            <a:r>
              <a:rPr lang="en-US" sz="3600" b="1" dirty="0">
                <a:latin typeface="Comic Sans MS" pitchFamily="66" charset="0"/>
              </a:rPr>
              <a:t>UNIVERSE</a:t>
            </a:r>
            <a:endParaRPr lang="en-US" sz="3600" dirty="0"/>
          </a:p>
        </p:txBody>
      </p:sp>
    </p:spTree>
    <p:extLst>
      <p:ext uri="{BB962C8B-B14F-4D97-AF65-F5344CB8AC3E}">
        <p14:creationId xmlns:p14="http://schemas.microsoft.com/office/powerpoint/2010/main" val="1442431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0419"/>
                                        </p:tgtEl>
                                        <p:attrNameLst>
                                          <p:attrName>style.visibility</p:attrName>
                                        </p:attrNameLst>
                                      </p:cBhvr>
                                      <p:to>
                                        <p:strVal val="visible"/>
                                      </p:to>
                                    </p:set>
                                    <p:animEffect transition="in" filter="fade">
                                      <p:cBhvr>
                                        <p:cTn id="7" dur="770" decel="100000"/>
                                        <p:tgtEl>
                                          <p:spTgt spid="60419"/>
                                        </p:tgtEl>
                                      </p:cBhvr>
                                    </p:animEffect>
                                    <p:animScale>
                                      <p:cBhvr>
                                        <p:cTn id="8" dur="770" decel="100000"/>
                                        <p:tgtEl>
                                          <p:spTgt spid="60419"/>
                                        </p:tgtEl>
                                      </p:cBhvr>
                                      <p:from x="10000" y="10000"/>
                                      <p:to x="200000" y="450000"/>
                                    </p:animScale>
                                    <p:animScale>
                                      <p:cBhvr>
                                        <p:cTn id="9" dur="1230" accel="100000" fill="hold">
                                          <p:stCondLst>
                                            <p:cond delay="770"/>
                                          </p:stCondLst>
                                        </p:cTn>
                                        <p:tgtEl>
                                          <p:spTgt spid="60419"/>
                                        </p:tgtEl>
                                      </p:cBhvr>
                                      <p:from x="200000" y="450000"/>
                                      <p:to x="100000" y="100000"/>
                                    </p:animScale>
                                    <p:set>
                                      <p:cBhvr>
                                        <p:cTn id="10" dur="770" fill="hold"/>
                                        <p:tgtEl>
                                          <p:spTgt spid="60419"/>
                                        </p:tgtEl>
                                        <p:attrNameLst>
                                          <p:attrName>ppt_x</p:attrName>
                                        </p:attrNameLst>
                                      </p:cBhvr>
                                      <p:to>
                                        <p:strVal val="(0.5)"/>
                                      </p:to>
                                    </p:set>
                                    <p:anim from="(0.5)" to="(#ppt_x)" calcmode="lin" valueType="num">
                                      <p:cBhvr>
                                        <p:cTn id="11" dur="1230" accel="100000" fill="hold">
                                          <p:stCondLst>
                                            <p:cond delay="770"/>
                                          </p:stCondLst>
                                        </p:cTn>
                                        <p:tgtEl>
                                          <p:spTgt spid="60419"/>
                                        </p:tgtEl>
                                        <p:attrNameLst>
                                          <p:attrName>ppt_x</p:attrName>
                                        </p:attrNameLst>
                                      </p:cBhvr>
                                    </p:anim>
                                    <p:set>
                                      <p:cBhvr>
                                        <p:cTn id="12" dur="770" fill="hold"/>
                                        <p:tgtEl>
                                          <p:spTgt spid="60419"/>
                                        </p:tgtEl>
                                        <p:attrNameLst>
                                          <p:attrName>ppt_y</p:attrName>
                                        </p:attrNameLst>
                                      </p:cBhvr>
                                      <p:to>
                                        <p:strVal val="(#ppt_y+0.4)"/>
                                      </p:to>
                                    </p:set>
                                    <p:anim from="(#ppt_y+0.4)" to="(#ppt_y)" calcmode="lin" valueType="num">
                                      <p:cBhvr>
                                        <p:cTn id="13" dur="1230" accel="100000" fill="hold">
                                          <p:stCondLst>
                                            <p:cond delay="770"/>
                                          </p:stCondLst>
                                        </p:cTn>
                                        <p:tgtEl>
                                          <p:spTgt spid="6041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770" decel="100000"/>
                                        <p:tgtEl>
                                          <p:spTgt spid="3"/>
                                        </p:tgtEl>
                                      </p:cBhvr>
                                    </p:animEffect>
                                    <p:animScale>
                                      <p:cBhvr>
                                        <p:cTn id="19" dur="770" decel="100000"/>
                                        <p:tgtEl>
                                          <p:spTgt spid="3"/>
                                        </p:tgtEl>
                                      </p:cBhvr>
                                      <p:from x="10000" y="10000"/>
                                      <p:to x="200000" y="450000"/>
                                    </p:animScale>
                                    <p:animScale>
                                      <p:cBhvr>
                                        <p:cTn id="20" dur="1230" accel="100000" fill="hold">
                                          <p:stCondLst>
                                            <p:cond delay="770"/>
                                          </p:stCondLst>
                                        </p:cTn>
                                        <p:tgtEl>
                                          <p:spTgt spid="3"/>
                                        </p:tgtEl>
                                      </p:cBhvr>
                                      <p:from x="200000" y="450000"/>
                                      <p:to x="100000" y="100000"/>
                                    </p:animScale>
                                    <p:set>
                                      <p:cBhvr>
                                        <p:cTn id="21" dur="770" fill="hold"/>
                                        <p:tgtEl>
                                          <p:spTgt spid="3"/>
                                        </p:tgtEl>
                                        <p:attrNameLst>
                                          <p:attrName>ppt_x</p:attrName>
                                        </p:attrNameLst>
                                      </p:cBhvr>
                                      <p:to>
                                        <p:strVal val="(0.5)"/>
                                      </p:to>
                                    </p:set>
                                    <p:anim from="(0.5)" to="(#ppt_x)" calcmode="lin" valueType="num">
                                      <p:cBhvr>
                                        <p:cTn id="22" dur="1230" accel="100000" fill="hold">
                                          <p:stCondLst>
                                            <p:cond delay="770"/>
                                          </p:stCondLst>
                                        </p:cTn>
                                        <p:tgtEl>
                                          <p:spTgt spid="3"/>
                                        </p:tgtEl>
                                        <p:attrNameLst>
                                          <p:attrName>ppt_x</p:attrName>
                                        </p:attrNameLst>
                                      </p:cBhvr>
                                    </p:anim>
                                    <p:set>
                                      <p:cBhvr>
                                        <p:cTn id="23" dur="770" fill="hold"/>
                                        <p:tgtEl>
                                          <p:spTgt spid="3"/>
                                        </p:tgtEl>
                                        <p:attrNameLst>
                                          <p:attrName>ppt_y</p:attrName>
                                        </p:attrNameLst>
                                      </p:cBhvr>
                                      <p:to>
                                        <p:strVal val="(#ppt_y+0.4)"/>
                                      </p:to>
                                    </p:set>
                                    <p:anim from="(#ppt_y+0.4)" to="(#ppt_y)" calcmode="lin" valueType="num">
                                      <p:cBhvr>
                                        <p:cTn id="24"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04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5" y="623590"/>
            <a:ext cx="7704857" cy="1077218"/>
          </a:xfrm>
          <a:prstGeom prst="rect">
            <a:avLst/>
          </a:prstGeom>
        </p:spPr>
        <p:txBody>
          <a:bodyPr wrap="square">
            <a:spAutoFit/>
          </a:bodyPr>
          <a:lstStyle/>
          <a:p>
            <a:r>
              <a:rPr lang="en-US" sz="3200" dirty="0" smtClean="0"/>
              <a:t>Curriculum Framework aims :   to foster and develop mathematical talent</a:t>
            </a:r>
            <a:endParaRPr lang="en-US" sz="3200" dirty="0"/>
          </a:p>
        </p:txBody>
      </p:sp>
      <p:sp>
        <p:nvSpPr>
          <p:cNvPr id="3" name="Rectangle 2"/>
          <p:cNvSpPr/>
          <p:nvPr/>
        </p:nvSpPr>
        <p:spPr>
          <a:xfrm>
            <a:off x="1863056" y="1692672"/>
            <a:ext cx="6597376" cy="4616648"/>
          </a:xfrm>
          <a:prstGeom prst="rect">
            <a:avLst/>
          </a:prstGeom>
        </p:spPr>
        <p:txBody>
          <a:bodyPr wrap="square">
            <a:spAutoFit/>
          </a:bodyPr>
          <a:lstStyle/>
          <a:p>
            <a:pPr>
              <a:spcBef>
                <a:spcPts val="600"/>
              </a:spcBef>
              <a:spcAft>
                <a:spcPts val="600"/>
              </a:spcAft>
              <a:buFont typeface="Wingdings" pitchFamily="2" charset="2"/>
              <a:buChar char="§"/>
            </a:pPr>
            <a:r>
              <a:rPr lang="en-US" sz="2800" b="1" i="1" dirty="0" smtClean="0"/>
              <a:t>    Communication skills </a:t>
            </a:r>
          </a:p>
          <a:p>
            <a:pPr>
              <a:spcBef>
                <a:spcPts val="600"/>
              </a:spcBef>
              <a:spcAft>
                <a:spcPts val="600"/>
              </a:spcAft>
              <a:buFont typeface="Wingdings" pitchFamily="2" charset="2"/>
              <a:buChar char="§"/>
            </a:pPr>
            <a:r>
              <a:rPr lang="en-US" sz="2800" b="1" i="1" dirty="0" smtClean="0"/>
              <a:t>    Numeracy skills </a:t>
            </a:r>
          </a:p>
          <a:p>
            <a:pPr>
              <a:spcBef>
                <a:spcPts val="600"/>
              </a:spcBef>
              <a:spcAft>
                <a:spcPts val="600"/>
              </a:spcAft>
              <a:buFont typeface="Wingdings" pitchFamily="2" charset="2"/>
              <a:buChar char="§"/>
            </a:pPr>
            <a:r>
              <a:rPr lang="en-US" sz="2800" b="1" i="1" dirty="0" smtClean="0"/>
              <a:t>    Information skills / data graphics</a:t>
            </a:r>
          </a:p>
          <a:p>
            <a:pPr>
              <a:spcBef>
                <a:spcPts val="600"/>
              </a:spcBef>
              <a:spcAft>
                <a:spcPts val="600"/>
              </a:spcAft>
              <a:buFont typeface="Wingdings" pitchFamily="2" charset="2"/>
              <a:buChar char="§"/>
            </a:pPr>
            <a:r>
              <a:rPr lang="en-US" sz="2800" b="1" i="1" dirty="0" smtClean="0"/>
              <a:t>    Problem-solving skills </a:t>
            </a:r>
          </a:p>
          <a:p>
            <a:pPr>
              <a:spcBef>
                <a:spcPts val="600"/>
              </a:spcBef>
              <a:spcAft>
                <a:spcPts val="600"/>
              </a:spcAft>
              <a:buFont typeface="Wingdings" pitchFamily="2" charset="2"/>
              <a:buChar char="§"/>
            </a:pPr>
            <a:r>
              <a:rPr lang="en-US" sz="2800" b="1" i="1" dirty="0" smtClean="0"/>
              <a:t>    Self - study skills</a:t>
            </a:r>
          </a:p>
          <a:p>
            <a:pPr>
              <a:spcBef>
                <a:spcPts val="600"/>
              </a:spcBef>
              <a:spcAft>
                <a:spcPts val="600"/>
              </a:spcAft>
              <a:buFont typeface="Wingdings" pitchFamily="2" charset="2"/>
              <a:buChar char="§"/>
            </a:pPr>
            <a:r>
              <a:rPr lang="en-US" sz="2800" b="1" i="1" dirty="0" smtClean="0"/>
              <a:t>    Social and co-operative skills / decision </a:t>
            </a:r>
          </a:p>
          <a:p>
            <a:pPr>
              <a:spcBef>
                <a:spcPts val="600"/>
              </a:spcBef>
              <a:spcAft>
                <a:spcPts val="600"/>
              </a:spcAft>
              <a:buFont typeface="Wingdings" pitchFamily="2" charset="2"/>
              <a:buChar char="§"/>
            </a:pPr>
            <a:r>
              <a:rPr lang="en-US" sz="2800" b="1" i="1" dirty="0" smtClean="0"/>
              <a:t>    Physical skills</a:t>
            </a:r>
          </a:p>
          <a:p>
            <a:pPr>
              <a:spcBef>
                <a:spcPts val="600"/>
              </a:spcBef>
              <a:spcAft>
                <a:spcPts val="600"/>
              </a:spcAft>
              <a:buFont typeface="Wingdings" pitchFamily="2" charset="2"/>
              <a:buChar char="§"/>
            </a:pPr>
            <a:r>
              <a:rPr lang="en-US" sz="2800" b="1" i="1" dirty="0" smtClean="0"/>
              <a:t>    Work and study skills</a:t>
            </a:r>
            <a:endParaRPr lang="en-US" sz="2800" b="1" i="1" dirty="0"/>
          </a:p>
        </p:txBody>
      </p:sp>
    </p:spTree>
    <p:extLst>
      <p:ext uri="{BB962C8B-B14F-4D97-AF65-F5344CB8AC3E}">
        <p14:creationId xmlns:p14="http://schemas.microsoft.com/office/powerpoint/2010/main" val="3427301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4473</TotalTime>
  <Words>2345</Words>
  <Application>Microsoft Office PowerPoint</Application>
  <PresentationFormat>On-screen Show (4:3)</PresentationFormat>
  <Paragraphs>594</Paragraphs>
  <Slides>84</Slides>
  <Notes>45</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84</vt:i4>
      </vt:variant>
    </vt:vector>
  </HeadingPairs>
  <TitlesOfParts>
    <vt:vector size="89" baseType="lpstr">
      <vt:lpstr>Pushpin</vt:lpstr>
      <vt:lpstr>Equation</vt:lpstr>
      <vt:lpstr>Bitmap Image</vt:lpstr>
      <vt:lpstr>Microsoft Drawing</vt:lpstr>
      <vt:lpstr>Chart</vt:lpstr>
      <vt:lpstr>FUZZYNESS :        A PARADIGM SHIFT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Fuzzy Washing Machines    Block Diagram &amp; Input / Output Response </vt:lpstr>
      <vt:lpstr>  Robotics </vt:lpstr>
      <vt:lpstr>PowerPoint Presentation</vt:lpstr>
      <vt:lpstr>Preprocessing</vt:lpstr>
      <vt:lpstr>Fuzzification</vt:lpstr>
      <vt:lpstr>Rule Base</vt:lpstr>
      <vt:lpstr>Inference Engine </vt:lpstr>
      <vt:lpstr>Defuzzification</vt:lpstr>
      <vt:lpstr>Fuzzy Logic in Components of  Traffic Control Systems </vt:lpstr>
      <vt:lpstr>PowerPoint Presentation</vt:lpstr>
      <vt:lpstr>        TRAFFIC FLOW AT SIGNALISED  INTERSECTION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Three - road intersection</vt:lpstr>
      <vt:lpstr>Network representation - Single Solution</vt:lpstr>
      <vt:lpstr>Non Compatible Turns</vt:lpstr>
      <vt:lpstr>Signal Pattern</vt:lpstr>
      <vt:lpstr>Signal Pattern</vt:lpstr>
      <vt:lpstr>Network representation :          Solution - 1</vt:lpstr>
      <vt:lpstr>Network representation:       Solution - 2</vt:lpstr>
      <vt:lpstr>Signal Problem - (constraints)</vt:lpstr>
      <vt:lpstr>Phases of Signal</vt:lpstr>
      <vt:lpstr>Data – Chennai Traffic Police (North) Chetpet point on 02.08.2006  Sterling Road Mc Nicols</vt:lpstr>
      <vt:lpstr>Time Function  - green time upper limit</vt:lpstr>
      <vt:lpstr>PowerPoint Presentation</vt:lpstr>
      <vt:lpstr>PowerPoint Presentation</vt:lpstr>
      <vt:lpstr>Red Phase</vt:lpstr>
      <vt:lpstr>Fuzzy Membership Function              - Vehicle Queue</vt:lpstr>
      <vt:lpstr>PowerPoint Presentation</vt:lpstr>
      <vt:lpstr>Fuzzy Membership Function –             Vehicle Flow</vt:lpstr>
      <vt:lpstr>PowerPoint Presentation</vt:lpstr>
      <vt:lpstr>PowerPoint Presentation</vt:lpstr>
      <vt:lpstr>PowerPoint Presentation</vt:lpstr>
      <vt:lpstr>PowerPoint Presentation</vt:lpstr>
      <vt:lpstr>PowerPoint Presentation</vt:lpstr>
      <vt:lpstr>Time to be extended</vt:lpstr>
      <vt:lpstr>PowerPoint Presentation</vt:lpstr>
      <vt:lpstr>PowerPoint Presentation</vt:lpstr>
      <vt:lpstr>PowerPoint Presentation</vt:lpstr>
      <vt:lpstr>PowerPoint Presentation</vt:lpstr>
    </vt:vector>
  </TitlesOfParts>
  <Company>stella maris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 STATEMENT</dc:title>
  <dc:creator>ibm2</dc:creator>
  <cp:lastModifiedBy>Welcome</cp:lastModifiedBy>
  <cp:revision>391</cp:revision>
  <dcterms:created xsi:type="dcterms:W3CDTF">2007-06-19T06:36:33Z</dcterms:created>
  <dcterms:modified xsi:type="dcterms:W3CDTF">2019-01-31T07:38:01Z</dcterms:modified>
</cp:coreProperties>
</file>